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256" r:id="rId2"/>
    <p:sldId id="455" r:id="rId3"/>
    <p:sldId id="445" r:id="rId4"/>
    <p:sldId id="265" r:id="rId5"/>
    <p:sldId id="261" r:id="rId6"/>
    <p:sldId id="275" r:id="rId7"/>
    <p:sldId id="281" r:id="rId8"/>
    <p:sldId id="282" r:id="rId9"/>
    <p:sldId id="283" r:id="rId10"/>
    <p:sldId id="277" r:id="rId11"/>
    <p:sldId id="298" r:id="rId12"/>
    <p:sldId id="300" r:id="rId13"/>
    <p:sldId id="322" r:id="rId14"/>
    <p:sldId id="297" r:id="rId15"/>
    <p:sldId id="450" r:id="rId16"/>
    <p:sldId id="451" r:id="rId17"/>
    <p:sldId id="446" r:id="rId18"/>
    <p:sldId id="440" r:id="rId19"/>
    <p:sldId id="442" r:id="rId20"/>
    <p:sldId id="369" r:id="rId21"/>
    <p:sldId id="370" r:id="rId22"/>
    <p:sldId id="384" r:id="rId23"/>
    <p:sldId id="406" r:id="rId24"/>
    <p:sldId id="433" r:id="rId25"/>
    <p:sldId id="447" r:id="rId26"/>
    <p:sldId id="435" r:id="rId27"/>
    <p:sldId id="436" r:id="rId28"/>
    <p:sldId id="437" r:id="rId29"/>
    <p:sldId id="443" r:id="rId30"/>
    <p:sldId id="438" r:id="rId31"/>
    <p:sldId id="448" r:id="rId32"/>
    <p:sldId id="359" r:id="rId33"/>
    <p:sldId id="444" r:id="rId34"/>
    <p:sldId id="454" r:id="rId35"/>
    <p:sldId id="452" r:id="rId36"/>
    <p:sldId id="453" r:id="rId37"/>
    <p:sldId id="393" r:id="rId38"/>
    <p:sldId id="377" r:id="rId39"/>
    <p:sldId id="449" r:id="rId40"/>
    <p:sldId id="392" r:id="rId41"/>
    <p:sldId id="289" r:id="rId42"/>
    <p:sldId id="456" r:id="rId4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DD7EE"/>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412"/>
    <p:restoredTop sz="83626"/>
  </p:normalViewPr>
  <p:slideViewPr>
    <p:cSldViewPr snapToGrid="0" snapToObjects="1">
      <p:cViewPr varScale="1">
        <p:scale>
          <a:sx n="151" d="100"/>
          <a:sy n="151" d="100"/>
        </p:scale>
        <p:origin x="1112" y="19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4DBFD3-02C2-F24C-8E11-E11F3FB11EFA}" type="datetimeFigureOut">
              <a:rPr lang="de-DE" smtClean="0"/>
              <a:t>08.02.23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9FB76E-BB12-CC4E-BFD0-22EEAD6CE027}" type="slidenum">
              <a:rPr lang="de-DE" smtClean="0"/>
              <a:t>‹Nr.›</a:t>
            </a:fld>
            <a:endParaRPr lang="de-DE"/>
          </a:p>
        </p:txBody>
      </p:sp>
    </p:spTree>
    <p:extLst>
      <p:ext uri="{BB962C8B-B14F-4D97-AF65-F5344CB8AC3E}">
        <p14:creationId xmlns:p14="http://schemas.microsoft.com/office/powerpoint/2010/main" val="1665530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Astrokameras mit CCD-Sensoren finden sich mittlerweile nur noch im Abverkauf oder auf dem Gebrauchtmarkt, der Markt wird von Kameras mit sog. CMOS-Chips dominiert.</a:t>
            </a:r>
            <a:br>
              <a:rPr lang="de-DE" dirty="0"/>
            </a:br>
            <a:r>
              <a:rPr lang="de-DE" dirty="0"/>
              <a:t>Viele Faustregeln und Inhalte von Lehrbüchern basieren aber noch auf der über viele Jahre bewährt eingesetzten CCD-Technologie, durch CMOS ändern sich aber </a:t>
            </a:r>
            <a:r>
              <a:rPr lang="de-DE" dirty="0" err="1"/>
              <a:t>tw</a:t>
            </a:r>
            <a:r>
              <a:rPr lang="de-DE" dirty="0"/>
              <a:t>. Abläufe und Vorgehensweisen.</a:t>
            </a:r>
            <a:br>
              <a:rPr lang="de-DE" dirty="0"/>
            </a:br>
            <a:r>
              <a:rPr lang="de-DE" dirty="0"/>
              <a:t>In diesem Vortrag wird kurz der technische Unterschied zwischen beiden Technologien erklärt, und dann anhand von einigen Beispielen darauf eingegangen, welche Unterschiede sich daraus insbes. für Aufnahme und Bildbearbeitung ergeben.</a:t>
            </a:r>
          </a:p>
          <a:p>
            <a:endParaRPr lang="de-DE" dirty="0"/>
          </a:p>
          <a:p>
            <a:r>
              <a:rPr lang="de-DE" dirty="0"/>
              <a:t>--</a:t>
            </a:r>
          </a:p>
          <a:p>
            <a:endParaRPr lang="de-DE" dirty="0"/>
          </a:p>
          <a:p>
            <a:r>
              <a:rPr lang="de-DE" dirty="0"/>
              <a:t>Das ist quasi Teil 3 meiner Vorträge zur Kamera-Technologie.</a:t>
            </a:r>
          </a:p>
          <a:p>
            <a:r>
              <a:rPr lang="de-DE" dirty="0"/>
              <a:t>Vor vier Jahren im CCD-Workshop hatte ich ja einen ersten Einblick in die Unterschiede von CCD und CMOS gegeben, letztes Mal ging es dann im Detail um Rauschen und Belichtungszeiten.</a:t>
            </a:r>
            <a:br>
              <a:rPr lang="de-DE" dirty="0"/>
            </a:br>
            <a:r>
              <a:rPr lang="de-DE" dirty="0"/>
              <a:t>Heute möchte ich meine Recherche-Ergebnisse und meine persönlichen Erfahrungen in der Anwendung von CMOS-Kameras weitergeben, zumal hier v.a. in den Foren viel „Blödsinn“ erzählt wird, und viele Lehrbücher nicht weiterhelfen, da diese in ihren Grundzügen aus der CCD-Zeit stammen.</a:t>
            </a:r>
          </a:p>
        </p:txBody>
      </p:sp>
      <p:sp>
        <p:nvSpPr>
          <p:cNvPr id="4" name="Foliennummernplatzhalter 3"/>
          <p:cNvSpPr>
            <a:spLocks noGrp="1"/>
          </p:cNvSpPr>
          <p:nvPr>
            <p:ph type="sldNum" sz="quarter" idx="10"/>
          </p:nvPr>
        </p:nvSpPr>
        <p:spPr/>
        <p:txBody>
          <a:bodyPr/>
          <a:lstStyle/>
          <a:p>
            <a:fld id="{A59FB76E-BB12-CC4E-BFD0-22EEAD6CE027}" type="slidenum">
              <a:rPr lang="de-DE" smtClean="0"/>
              <a:t>1</a:t>
            </a:fld>
            <a:endParaRPr lang="de-DE"/>
          </a:p>
        </p:txBody>
      </p:sp>
    </p:spTree>
    <p:extLst>
      <p:ext uri="{BB962C8B-B14F-4D97-AF65-F5344CB8AC3E}">
        <p14:creationId xmlns:p14="http://schemas.microsoft.com/office/powerpoint/2010/main" val="1276215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Einfache</a:t>
            </a:r>
            <a:r>
              <a:rPr lang="de-DE" baseline="0" dirty="0"/>
              <a:t> Animation eines Pixels. G = Gate</a:t>
            </a:r>
          </a:p>
          <a:p>
            <a:endParaRPr lang="de-DE" dirty="0"/>
          </a:p>
          <a:p>
            <a:r>
              <a:rPr lang="de-DE" dirty="0"/>
              <a:t>Einfallende Photonen erzeugen</a:t>
            </a:r>
            <a:r>
              <a:rPr lang="de-DE" baseline="0" dirty="0"/>
              <a:t> Elektronen</a:t>
            </a:r>
          </a:p>
          <a:p>
            <a:r>
              <a:rPr lang="de-DE" baseline="0" dirty="0"/>
              <a:t>Spannung gegenüber am „Gate“ des Transistors</a:t>
            </a:r>
          </a:p>
          <a:p>
            <a:endParaRPr lang="de-DE" baseline="0" dirty="0"/>
          </a:p>
          <a:p>
            <a:r>
              <a:rPr lang="de-DE" baseline="0" dirty="0"/>
              <a:t>Nicht jedes Photon erzeugt Elektron =&gt; Quanteneffizienz (Wahrscheinlichkeit)</a:t>
            </a:r>
          </a:p>
          <a:p>
            <a:r>
              <a:rPr lang="de-DE" baseline="0" dirty="0"/>
              <a:t>Hier eine prominente Kamera: Hubble</a:t>
            </a:r>
          </a:p>
          <a:p>
            <a:r>
              <a:rPr lang="de-DE" baseline="0" dirty="0"/>
              <a:t>Wellenlängenabhängig! (hier sehen wir die 300nm bis 1000nm!)</a:t>
            </a:r>
            <a:endParaRPr lang="de-DE" dirty="0"/>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Heutige Kameras oft bis zu 90% (für einzelne Wellenlängen!)</a:t>
            </a:r>
          </a:p>
          <a:p>
            <a:endParaRPr lang="de-DE" dirty="0"/>
          </a:p>
        </p:txBody>
      </p:sp>
      <p:sp>
        <p:nvSpPr>
          <p:cNvPr id="4" name="Foliennummernplatzhalter 3"/>
          <p:cNvSpPr>
            <a:spLocks noGrp="1"/>
          </p:cNvSpPr>
          <p:nvPr>
            <p:ph type="sldNum" sz="quarter" idx="10"/>
          </p:nvPr>
        </p:nvSpPr>
        <p:spPr/>
        <p:txBody>
          <a:bodyPr/>
          <a:lstStyle/>
          <a:p>
            <a:fld id="{A59FB76E-BB12-CC4E-BFD0-22EEAD6CE027}" type="slidenum">
              <a:rPr lang="de-DE" smtClean="0"/>
              <a:t>10</a:t>
            </a:fld>
            <a:endParaRPr lang="de-DE"/>
          </a:p>
        </p:txBody>
      </p:sp>
    </p:spTree>
    <p:extLst>
      <p:ext uri="{BB962C8B-B14F-4D97-AF65-F5344CB8AC3E}">
        <p14:creationId xmlns:p14="http://schemas.microsoft.com/office/powerpoint/2010/main" val="491355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Elektronik braucht</a:t>
            </a:r>
            <a:r>
              <a:rPr lang="de-DE" baseline="0" dirty="0"/>
              <a:t> Platz!</a:t>
            </a:r>
            <a:endParaRPr lang="de-DE" dirty="0"/>
          </a:p>
          <a:p>
            <a:r>
              <a:rPr lang="de-DE" dirty="0"/>
              <a:t>Wie man sieht</a:t>
            </a:r>
            <a:r>
              <a:rPr lang="de-DE" baseline="0" dirty="0"/>
              <a:t> befindet sich oberhalb der lichtempfindlichen Schicht sehr viel Elektronik, welche den Photonen im Weg ist.</a:t>
            </a:r>
            <a:br>
              <a:rPr lang="de-DE" baseline="0" dirty="0"/>
            </a:br>
            <a:r>
              <a:rPr lang="de-DE" baseline="0" dirty="0"/>
              <a:t>Daher ist i.d.R. die Quanteneffizienz nicht sehr hoch.</a:t>
            </a:r>
            <a:endParaRPr lang="de-DE" dirty="0"/>
          </a:p>
        </p:txBody>
      </p:sp>
      <p:sp>
        <p:nvSpPr>
          <p:cNvPr id="4" name="Foliennummernplatzhalter 3"/>
          <p:cNvSpPr>
            <a:spLocks noGrp="1"/>
          </p:cNvSpPr>
          <p:nvPr>
            <p:ph type="sldNum" sz="quarter" idx="10"/>
          </p:nvPr>
        </p:nvSpPr>
        <p:spPr/>
        <p:txBody>
          <a:bodyPr/>
          <a:lstStyle/>
          <a:p>
            <a:fld id="{A59FB76E-BB12-CC4E-BFD0-22EEAD6CE027}" type="slidenum">
              <a:rPr lang="de-DE" smtClean="0"/>
              <a:t>11</a:t>
            </a:fld>
            <a:endParaRPr lang="de-DE"/>
          </a:p>
        </p:txBody>
      </p:sp>
    </p:spTree>
    <p:extLst>
      <p:ext uri="{BB962C8B-B14F-4D97-AF65-F5344CB8AC3E}">
        <p14:creationId xmlns:p14="http://schemas.microsoft.com/office/powerpoint/2010/main" val="1036742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Es gibt sehr</a:t>
            </a:r>
            <a:r>
              <a:rPr lang="de-DE" baseline="0" dirty="0"/>
              <a:t> viele, sehr komplexe Maßnahmen, die Empfindlichkeit und die QE zu erhöhen</a:t>
            </a:r>
            <a:endParaRPr lang="de-DE" dirty="0"/>
          </a:p>
          <a:p>
            <a:endParaRPr lang="de-DE" dirty="0"/>
          </a:p>
          <a:p>
            <a:r>
              <a:rPr lang="de-DE" dirty="0"/>
              <a:t>BSI war der Durchbruch! Seitdem ist CMOS konkurrenzfähig zu CCD! = EXMOR R von Sony (schon 2008)</a:t>
            </a:r>
          </a:p>
          <a:p>
            <a:r>
              <a:rPr lang="de-DE" dirty="0"/>
              <a:t>BSI ist</a:t>
            </a:r>
            <a:r>
              <a:rPr lang="de-DE" baseline="0" dirty="0"/>
              <a:t> sehr aufwändig in der Herstellung, deswegen zuerst bei kleinen Chips.</a:t>
            </a:r>
            <a:br>
              <a:rPr lang="de-DE" baseline="0" dirty="0"/>
            </a:br>
            <a:r>
              <a:rPr lang="de-DE" baseline="0" dirty="0"/>
              <a:t>Wer sich mit </a:t>
            </a:r>
            <a:r>
              <a:rPr lang="de-DE" baseline="0" dirty="0" err="1"/>
              <a:t>Halbleiterei</a:t>
            </a:r>
            <a:r>
              <a:rPr lang="de-DE" baseline="0" dirty="0"/>
              <a:t> auskennt weiß wovon ich rede.</a:t>
            </a:r>
            <a:endParaRPr lang="de-DE" dirty="0"/>
          </a:p>
          <a:p>
            <a:endParaRPr lang="de-DE" dirty="0"/>
          </a:p>
          <a:p>
            <a:r>
              <a:rPr lang="de-DE" dirty="0"/>
              <a:t>Außerdem: Noch viele andere Verbesserungsmaßnahmen (z.B. bei</a:t>
            </a:r>
            <a:r>
              <a:rPr lang="de-DE" baseline="0" dirty="0"/>
              <a:t> </a:t>
            </a:r>
            <a:r>
              <a:rPr lang="de-DE" baseline="0" dirty="0" err="1"/>
              <a:t>Exmor</a:t>
            </a:r>
            <a:r>
              <a:rPr lang="de-DE" baseline="0" dirty="0"/>
              <a:t>)</a:t>
            </a:r>
            <a:r>
              <a:rPr lang="de-DE" dirty="0"/>
              <a:t>:</a:t>
            </a:r>
            <a:r>
              <a:rPr lang="de-DE" baseline="0" dirty="0"/>
              <a:t> Dicke der Verbindungen, Anordnung der Verbindungen, etc.</a:t>
            </a:r>
            <a:br>
              <a:rPr lang="de-DE" baseline="0" dirty="0"/>
            </a:br>
            <a:r>
              <a:rPr lang="de-DE" baseline="0" dirty="0"/>
              <a:t>=&gt; Ziel: Möglichst viel Fläche für die Photonen!</a:t>
            </a:r>
          </a:p>
          <a:p>
            <a:endParaRPr lang="de-DE" baseline="0" dirty="0"/>
          </a:p>
          <a:p>
            <a:r>
              <a:rPr lang="de-DE" baseline="0" dirty="0"/>
              <a:t>Die neuesten Familien sind </a:t>
            </a:r>
            <a:r>
              <a:rPr lang="de-DE" baseline="0" dirty="0" err="1"/>
              <a:t>Starvis</a:t>
            </a:r>
            <a:r>
              <a:rPr lang="de-DE" baseline="0" dirty="0"/>
              <a:t> und </a:t>
            </a:r>
            <a:r>
              <a:rPr lang="de-DE" baseline="0" dirty="0" err="1"/>
              <a:t>Pregius</a:t>
            </a:r>
            <a:r>
              <a:rPr lang="de-DE" baseline="0" dirty="0"/>
              <a:t>, daraus auch die berühmte IMX-Familie, bspw. IMX571 und IMX455.</a:t>
            </a:r>
          </a:p>
          <a:p>
            <a:endParaRPr lang="de-DE" baseline="0" dirty="0"/>
          </a:p>
          <a:p>
            <a:endParaRPr lang="de-DE" dirty="0"/>
          </a:p>
        </p:txBody>
      </p:sp>
      <p:sp>
        <p:nvSpPr>
          <p:cNvPr id="4" name="Foliennummernplatzhalter 3"/>
          <p:cNvSpPr>
            <a:spLocks noGrp="1"/>
          </p:cNvSpPr>
          <p:nvPr>
            <p:ph type="sldNum" sz="quarter" idx="10"/>
          </p:nvPr>
        </p:nvSpPr>
        <p:spPr/>
        <p:txBody>
          <a:bodyPr/>
          <a:lstStyle/>
          <a:p>
            <a:fld id="{A59FB76E-BB12-CC4E-BFD0-22EEAD6CE027}" type="slidenum">
              <a:rPr lang="de-DE" smtClean="0"/>
              <a:t>12</a:t>
            </a:fld>
            <a:endParaRPr lang="de-DE"/>
          </a:p>
        </p:txBody>
      </p:sp>
    </p:spTree>
    <p:extLst>
      <p:ext uri="{BB962C8B-B14F-4D97-AF65-F5344CB8AC3E}">
        <p14:creationId xmlns:p14="http://schemas.microsoft.com/office/powerpoint/2010/main" val="12762792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Warum ist das Ausleserauschen bei CMOS-Chips so niedrig?</a:t>
            </a:r>
          </a:p>
        </p:txBody>
      </p:sp>
      <p:sp>
        <p:nvSpPr>
          <p:cNvPr id="4" name="Foliennummernplatzhalter 3"/>
          <p:cNvSpPr>
            <a:spLocks noGrp="1"/>
          </p:cNvSpPr>
          <p:nvPr>
            <p:ph type="sldNum" sz="quarter" idx="10"/>
          </p:nvPr>
        </p:nvSpPr>
        <p:spPr/>
        <p:txBody>
          <a:bodyPr/>
          <a:lstStyle/>
          <a:p>
            <a:fld id="{A59FB76E-BB12-CC4E-BFD0-22EEAD6CE027}" type="slidenum">
              <a:rPr lang="de-DE" smtClean="0"/>
              <a:t>13</a:t>
            </a:fld>
            <a:endParaRPr lang="de-DE"/>
          </a:p>
        </p:txBody>
      </p:sp>
    </p:spTree>
    <p:extLst>
      <p:ext uri="{BB962C8B-B14F-4D97-AF65-F5344CB8AC3E}">
        <p14:creationId xmlns:p14="http://schemas.microsoft.com/office/powerpoint/2010/main" val="1591828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i="0" kern="1200" dirty="0">
                <a:solidFill>
                  <a:schemeClr val="tx1"/>
                </a:solidFill>
                <a:effectLst/>
                <a:latin typeface="+mn-lt"/>
                <a:ea typeface="+mn-ea"/>
                <a:cs typeface="+mn-cs"/>
              </a:rPr>
              <a:t>Empfindlichkeit</a:t>
            </a:r>
            <a:endParaRPr lang="de-DE" sz="1200" b="0" i="0" kern="1200" dirty="0">
              <a:solidFill>
                <a:schemeClr val="tx1"/>
              </a:solidFill>
              <a:effectLst/>
              <a:latin typeface="+mn-lt"/>
              <a:ea typeface="+mn-ea"/>
              <a:cs typeface="+mn-cs"/>
            </a:endParaRPr>
          </a:p>
          <a:p>
            <a:r>
              <a:rPr lang="de-DE" sz="1200" b="0" i="0" kern="1200" dirty="0">
                <a:solidFill>
                  <a:schemeClr val="tx1"/>
                </a:solidFill>
                <a:effectLst/>
                <a:latin typeface="+mn-lt"/>
                <a:ea typeface="+mn-ea"/>
                <a:cs typeface="+mn-cs"/>
              </a:rPr>
              <a:t>Die Empfindlichkeit der CMOS Sensoren ist sehr hoch, weil die Elektronen/Spannungs-Wandlung im Pixel stattfindet. Hier können sehr hoch verstärkende Transistoren eingesetzt werden, die einen niedrigen Stromverbrauch haben. Das Problem der Verstärkung auf jedem Pixel ist, dass fertigungsbedingt Ungleichmäßigkeiten in der Verstärkung auftreten, so dass bei gleicher Beleuchtung nicht jeder Sensor das gleiche Signal liefert, was sich als Rauschen im Bild bemerkbar macht. Dieses Problem lässt sich durch eine entsprechende Verschaltung minimieren - APS Sensoren (</a:t>
            </a:r>
            <a:r>
              <a:rPr lang="de-DE" sz="1200" b="0" i="0" kern="1200" dirty="0" err="1">
                <a:solidFill>
                  <a:schemeClr val="tx1"/>
                </a:solidFill>
                <a:effectLst/>
                <a:latin typeface="+mn-lt"/>
                <a:ea typeface="+mn-ea"/>
                <a:cs typeface="+mn-cs"/>
              </a:rPr>
              <a:t>Active</a:t>
            </a:r>
            <a:r>
              <a:rPr lang="de-DE" sz="1200" b="0" i="0" kern="1200" dirty="0">
                <a:solidFill>
                  <a:schemeClr val="tx1"/>
                </a:solidFill>
                <a:effectLst/>
                <a:latin typeface="+mn-lt"/>
                <a:ea typeface="+mn-ea"/>
                <a:cs typeface="+mn-cs"/>
              </a:rPr>
              <a:t> Pixel Sensor). Die Verschaltung des CMOS Sensors ermöglicht eine sehr kompakte Bauweise</a:t>
            </a:r>
            <a:r>
              <a:rPr lang="de-DE" sz="1200" b="1" i="0" kern="1200" dirty="0">
                <a:solidFill>
                  <a:schemeClr val="tx1"/>
                </a:solidFill>
                <a:effectLst/>
                <a:latin typeface="+mn-lt"/>
                <a:ea typeface="+mn-ea"/>
                <a:cs typeface="+mn-cs"/>
              </a:rPr>
              <a:t>.</a:t>
            </a:r>
            <a:br>
              <a:rPr lang="de-DE" sz="1200" b="1" i="0" kern="1200" dirty="0">
                <a:solidFill>
                  <a:schemeClr val="tx1"/>
                </a:solidFill>
                <a:effectLst/>
                <a:latin typeface="+mn-lt"/>
                <a:ea typeface="+mn-ea"/>
                <a:cs typeface="+mn-cs"/>
              </a:rPr>
            </a:br>
            <a:br>
              <a:rPr lang="de-DE" sz="1200" b="1" i="0" kern="1200" dirty="0">
                <a:solidFill>
                  <a:schemeClr val="tx1"/>
                </a:solidFill>
                <a:effectLst/>
                <a:latin typeface="+mn-lt"/>
                <a:ea typeface="+mn-ea"/>
                <a:cs typeface="+mn-cs"/>
              </a:rPr>
            </a:br>
            <a:r>
              <a:rPr lang="de-DE" sz="1200" b="1" i="0" kern="1200" dirty="0">
                <a:solidFill>
                  <a:schemeClr val="tx1"/>
                </a:solidFill>
                <a:effectLst/>
                <a:latin typeface="+mn-lt"/>
                <a:ea typeface="+mn-ea"/>
                <a:cs typeface="+mn-cs"/>
              </a:rPr>
              <a:t>Dynamikumfang</a:t>
            </a:r>
            <a:endParaRPr lang="de-DE" sz="1200" b="0" i="0" kern="1200" dirty="0">
              <a:solidFill>
                <a:schemeClr val="tx1"/>
              </a:solidFill>
              <a:effectLst/>
              <a:latin typeface="+mn-lt"/>
              <a:ea typeface="+mn-ea"/>
              <a:cs typeface="+mn-cs"/>
            </a:endParaRPr>
          </a:p>
          <a:p>
            <a:r>
              <a:rPr lang="de-DE" sz="1200" b="0" i="0" kern="1200" dirty="0">
                <a:solidFill>
                  <a:schemeClr val="tx1"/>
                </a:solidFill>
                <a:effectLst/>
                <a:latin typeface="+mn-lt"/>
                <a:ea typeface="+mn-ea"/>
                <a:cs typeface="+mn-cs"/>
              </a:rPr>
              <a:t>Als Dynamikumfang eines Sensors bezeichnet man das Verhältnis des maximalen Signals (Sättigung) zum Rauschen. Hier hat der CCD Sensor klar die Nase vorn, weil er ein deutlich geringeres Rauschen aufweist. Der Grund dafür ist, dass er aufgrund der externen Signalverarbeitung mit weniger elektronischen Bausteinen auskommt die dazu noch qualitativ besser sind.</a:t>
            </a:r>
          </a:p>
          <a:p>
            <a:br>
              <a:rPr lang="de-DE" sz="1200" b="0" i="0" kern="1200" dirty="0">
                <a:solidFill>
                  <a:schemeClr val="tx1"/>
                </a:solidFill>
                <a:effectLst/>
                <a:latin typeface="+mn-lt"/>
                <a:ea typeface="+mn-ea"/>
                <a:cs typeface="+mn-cs"/>
              </a:rPr>
            </a:br>
            <a:r>
              <a:rPr lang="de-DE" sz="1200" b="1" i="0" kern="1200" dirty="0">
                <a:solidFill>
                  <a:schemeClr val="tx1"/>
                </a:solidFill>
                <a:effectLst/>
                <a:latin typeface="+mn-lt"/>
                <a:ea typeface="+mn-ea"/>
                <a:cs typeface="+mn-cs"/>
              </a:rPr>
              <a:t>Dunkelstrom</a:t>
            </a:r>
            <a:endParaRPr lang="de-DE" sz="1200" b="0" i="0" kern="1200" dirty="0">
              <a:solidFill>
                <a:schemeClr val="tx1"/>
              </a:solidFill>
              <a:effectLst/>
              <a:latin typeface="+mn-lt"/>
              <a:ea typeface="+mn-ea"/>
              <a:cs typeface="+mn-cs"/>
            </a:endParaRPr>
          </a:p>
          <a:p>
            <a:r>
              <a:rPr lang="de-DE" sz="1200" b="0" i="0" kern="1200" dirty="0">
                <a:solidFill>
                  <a:schemeClr val="tx1"/>
                </a:solidFill>
                <a:effectLst/>
                <a:latin typeface="+mn-lt"/>
                <a:ea typeface="+mn-ea"/>
                <a:cs typeface="+mn-cs"/>
              </a:rPr>
              <a:t>Wird ein Sensor mit aufgestecktem Objektivdeckel belichtet, so sollte das Bild eigentlich schwarz, also die digitalen Werte 0 sein. Das ist in der Regel aber nicht der Fall. Die digitalen Werte variieren im unteren Bereich. Diese Werte stammen vom Rauschen und im Wesentlichen vom so genannten Dunkelstrom. Das heißt es entstehen aufgrund der Temperatur zufällig freie Elektronen, deren Zahl mit sinkender Temperatur abnimmt. Dieser Dunkelstrom ist beim CCD über die Fläche des Sensors auf etwa dem gleichen Niveau. Da beim CMOS die Verstärker auf den Pixeln schwanken, ist dort der Dunkelstrom unterschiedlich, was bei High Speed Anwendungen unter schlechten Lichtverhältnissen Probleme bereitet. </a:t>
            </a:r>
          </a:p>
          <a:p>
            <a:br>
              <a:rPr lang="de-DE" sz="1200" b="0" i="0" kern="1200" dirty="0">
                <a:solidFill>
                  <a:schemeClr val="tx1"/>
                </a:solidFill>
                <a:effectLst/>
                <a:latin typeface="+mn-lt"/>
                <a:ea typeface="+mn-ea"/>
                <a:cs typeface="+mn-cs"/>
              </a:rPr>
            </a:br>
            <a:r>
              <a:rPr lang="de-DE" sz="1200" b="1" i="0" kern="1200" dirty="0">
                <a:solidFill>
                  <a:schemeClr val="tx1"/>
                </a:solidFill>
                <a:effectLst/>
                <a:latin typeface="+mn-lt"/>
                <a:ea typeface="+mn-ea"/>
                <a:cs typeface="+mn-cs"/>
              </a:rPr>
              <a:t>Verschluss</a:t>
            </a:r>
            <a:endParaRPr lang="de-DE" sz="1200" b="0" i="0" kern="1200" dirty="0">
              <a:solidFill>
                <a:schemeClr val="tx1"/>
              </a:solidFill>
              <a:effectLst/>
              <a:latin typeface="+mn-lt"/>
              <a:ea typeface="+mn-ea"/>
              <a:cs typeface="+mn-cs"/>
            </a:endParaRPr>
          </a:p>
          <a:p>
            <a:r>
              <a:rPr lang="de-DE" sz="1200" b="0" i="0" kern="1200" dirty="0">
                <a:solidFill>
                  <a:schemeClr val="tx1"/>
                </a:solidFill>
                <a:effectLst/>
                <a:latin typeface="+mn-lt"/>
                <a:ea typeface="+mn-ea"/>
                <a:cs typeface="+mn-cs"/>
              </a:rPr>
              <a:t>Die meisten CCD Sensoren – insbesondere die </a:t>
            </a:r>
            <a:r>
              <a:rPr lang="de-DE" sz="1200" b="0" i="0" kern="1200" dirty="0" err="1">
                <a:solidFill>
                  <a:schemeClr val="tx1"/>
                </a:solidFill>
                <a:effectLst/>
                <a:latin typeface="+mn-lt"/>
                <a:ea typeface="+mn-ea"/>
                <a:cs typeface="+mn-cs"/>
              </a:rPr>
              <a:t>interline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transfer</a:t>
            </a:r>
            <a:r>
              <a:rPr lang="de-DE" sz="1200" b="0" i="0" kern="1200" dirty="0">
                <a:solidFill>
                  <a:schemeClr val="tx1"/>
                </a:solidFill>
                <a:effectLst/>
                <a:latin typeface="+mn-lt"/>
                <a:ea typeface="+mn-ea"/>
                <a:cs typeface="+mn-cs"/>
              </a:rPr>
              <a:t> CCDs, die in vielen Consumer Digitalkameras stecken - benötigen keinen mechanischen Verschluss. Die Belichtungszeit, also die Zeit innerhalb der die Elektronen gesammelt werden, wird elektronisch gesteuert.</a:t>
            </a:r>
          </a:p>
          <a:p>
            <a:r>
              <a:rPr lang="de-DE" sz="1200" b="0" i="0" kern="1200" dirty="0">
                <a:solidFill>
                  <a:schemeClr val="tx1"/>
                </a:solidFill>
                <a:effectLst/>
                <a:latin typeface="+mn-lt"/>
                <a:ea typeface="+mn-ea"/>
                <a:cs typeface="+mn-cs"/>
              </a:rPr>
              <a:t>Um einen Verschluss auf einem CMOS Sensor zu realisieren müssen extra Transistoren auf jedem Pixel angebracht werden, die auf Kosten der „aktiven Fläche“ und damit der Lichtempfindlichkeit gehen.</a:t>
            </a:r>
          </a:p>
          <a:p>
            <a:r>
              <a:rPr lang="de-DE" sz="1200" b="0" i="0" kern="1200" dirty="0">
                <a:solidFill>
                  <a:schemeClr val="tx1"/>
                </a:solidFill>
                <a:effectLst/>
                <a:latin typeface="+mn-lt"/>
                <a:ea typeface="+mn-ea"/>
                <a:cs typeface="+mn-cs"/>
              </a:rPr>
              <a:t> </a:t>
            </a:r>
          </a:p>
          <a:p>
            <a:r>
              <a:rPr lang="de-DE" sz="1200" b="1" i="0" kern="1200" dirty="0">
                <a:solidFill>
                  <a:schemeClr val="tx1"/>
                </a:solidFill>
                <a:effectLst/>
                <a:latin typeface="+mn-lt"/>
                <a:ea typeface="+mn-ea"/>
                <a:cs typeface="+mn-cs"/>
              </a:rPr>
              <a:t>Geschwindigkeit</a:t>
            </a:r>
            <a:endParaRPr lang="de-DE" sz="1200" b="0" i="0" kern="1200" dirty="0">
              <a:solidFill>
                <a:schemeClr val="tx1"/>
              </a:solidFill>
              <a:effectLst/>
              <a:latin typeface="+mn-lt"/>
              <a:ea typeface="+mn-ea"/>
              <a:cs typeface="+mn-cs"/>
            </a:endParaRPr>
          </a:p>
          <a:p>
            <a:r>
              <a:rPr lang="de-DE" sz="1200" b="0" i="0" kern="1200" dirty="0">
                <a:solidFill>
                  <a:schemeClr val="tx1"/>
                </a:solidFill>
                <a:effectLst/>
                <a:latin typeface="+mn-lt"/>
                <a:ea typeface="+mn-ea"/>
                <a:cs typeface="+mn-cs"/>
              </a:rPr>
              <a:t>Durch die Integration aller Funktionen direkt auf dem Sensor weist der CMOS Sensor weniger Stromverluste auf und ist dadurch schneller in der Signalverarbeitung. Die CCD Sensoren weisen hingegen die höheren Lichtempfindlichkeiten auf, können also kürzer belichtet werden. Dafür dauert das Verarbeiten der Daten länger. </a:t>
            </a:r>
          </a:p>
          <a:p>
            <a:r>
              <a:rPr lang="de-DE" sz="1200" b="0" i="0" kern="1200" dirty="0">
                <a:solidFill>
                  <a:schemeClr val="tx1"/>
                </a:solidFill>
                <a:effectLst/>
                <a:latin typeface="+mn-lt"/>
                <a:ea typeface="+mn-ea"/>
                <a:cs typeface="+mn-cs"/>
              </a:rPr>
              <a:t> </a:t>
            </a:r>
          </a:p>
          <a:p>
            <a:r>
              <a:rPr lang="de-DE" sz="1200" b="1" i="0" kern="1200" dirty="0">
                <a:solidFill>
                  <a:schemeClr val="tx1"/>
                </a:solidFill>
                <a:effectLst/>
                <a:latin typeface="+mn-lt"/>
                <a:ea typeface="+mn-ea"/>
                <a:cs typeface="+mn-cs"/>
              </a:rPr>
              <a:t>Bildung von Auslesebereichen (</a:t>
            </a:r>
            <a:r>
              <a:rPr lang="de-DE" sz="1200" b="1" i="0" kern="1200" dirty="0" err="1">
                <a:solidFill>
                  <a:schemeClr val="tx1"/>
                </a:solidFill>
                <a:effectLst/>
                <a:latin typeface="+mn-lt"/>
                <a:ea typeface="+mn-ea"/>
                <a:cs typeface="+mn-cs"/>
              </a:rPr>
              <a:t>Windowing</a:t>
            </a:r>
            <a:r>
              <a:rPr lang="de-DE" sz="1200" b="1" i="0" kern="1200" dirty="0">
                <a:solidFill>
                  <a:schemeClr val="tx1"/>
                </a:solidFill>
                <a:effectLst/>
                <a:latin typeface="+mn-lt"/>
                <a:ea typeface="+mn-ea"/>
                <a:cs typeface="+mn-cs"/>
              </a:rPr>
              <a:t>)</a:t>
            </a:r>
            <a:endParaRPr lang="de-DE" sz="1200" b="0" i="0" kern="1200" dirty="0">
              <a:solidFill>
                <a:schemeClr val="tx1"/>
              </a:solidFill>
              <a:effectLst/>
              <a:latin typeface="+mn-lt"/>
              <a:ea typeface="+mn-ea"/>
              <a:cs typeface="+mn-cs"/>
            </a:endParaRPr>
          </a:p>
          <a:p>
            <a:r>
              <a:rPr lang="de-DE" sz="1200" b="0" i="0" kern="1200" dirty="0">
                <a:solidFill>
                  <a:schemeClr val="tx1"/>
                </a:solidFill>
                <a:effectLst/>
                <a:latin typeface="+mn-lt"/>
                <a:ea typeface="+mn-ea"/>
                <a:cs typeface="+mn-cs"/>
              </a:rPr>
              <a:t>Benötigt eine Anwendung (z.B. Videoaufnahmen) nicht alle Pixel auf einem Sensor, so ermöglichen einige CMOS Sensoren ein Beschränken der ausgelesenen Pixel auf einen definierbaren Bereich. Diese Möglichkeit ist bei CCD Sensoren stark eingeschränkt.</a:t>
            </a:r>
          </a:p>
          <a:p>
            <a:r>
              <a:rPr lang="de-DE" sz="1200" b="0" i="0" kern="1200" dirty="0">
                <a:solidFill>
                  <a:schemeClr val="tx1"/>
                </a:solidFill>
                <a:effectLst/>
                <a:latin typeface="+mn-lt"/>
                <a:ea typeface="+mn-ea"/>
                <a:cs typeface="+mn-cs"/>
              </a:rPr>
              <a:t> </a:t>
            </a:r>
          </a:p>
          <a:p>
            <a:r>
              <a:rPr lang="de-DE" sz="1200" b="1" i="0" kern="1200" dirty="0" err="1">
                <a:solidFill>
                  <a:schemeClr val="tx1"/>
                </a:solidFill>
                <a:effectLst/>
                <a:latin typeface="+mn-lt"/>
                <a:ea typeface="+mn-ea"/>
                <a:cs typeface="+mn-cs"/>
              </a:rPr>
              <a:t>Antiblooming</a:t>
            </a:r>
            <a:endParaRPr lang="de-DE" sz="1200" b="0" i="0" kern="1200" dirty="0">
              <a:solidFill>
                <a:schemeClr val="tx1"/>
              </a:solidFill>
              <a:effectLst/>
              <a:latin typeface="+mn-lt"/>
              <a:ea typeface="+mn-ea"/>
              <a:cs typeface="+mn-cs"/>
            </a:endParaRPr>
          </a:p>
          <a:p>
            <a:r>
              <a:rPr lang="de-DE" sz="1200" b="0" i="0" kern="1200" dirty="0">
                <a:solidFill>
                  <a:schemeClr val="tx1"/>
                </a:solidFill>
                <a:effectLst/>
                <a:latin typeface="+mn-lt"/>
                <a:ea typeface="+mn-ea"/>
                <a:cs typeface="+mn-cs"/>
              </a:rPr>
              <a:t>Mit </a:t>
            </a:r>
            <a:r>
              <a:rPr lang="de-DE" sz="1200" b="0" i="0" kern="1200" dirty="0" err="1">
                <a:solidFill>
                  <a:schemeClr val="tx1"/>
                </a:solidFill>
                <a:effectLst/>
                <a:latin typeface="+mn-lt"/>
                <a:ea typeface="+mn-ea"/>
                <a:cs typeface="+mn-cs"/>
              </a:rPr>
              <a:t>Blooming</a:t>
            </a:r>
            <a:r>
              <a:rPr lang="de-DE" sz="1200" b="0" i="0" kern="1200" dirty="0">
                <a:solidFill>
                  <a:schemeClr val="tx1"/>
                </a:solidFill>
                <a:effectLst/>
                <a:latin typeface="+mn-lt"/>
                <a:ea typeface="+mn-ea"/>
                <a:cs typeface="+mn-cs"/>
              </a:rPr>
              <a:t> bezeichnet man das „Überlaufen“ der Elektronentöpfe in die Nachbarpixel, wenn die Belichtung an einer Stelle zu stark ist. Dieses passiert bei CMOS Sensoren aufgrund der Verschaltung grundsätzlich nicht. CCD Sensoren für die Fotografie haben extra einen Schutz gegen das </a:t>
            </a:r>
            <a:r>
              <a:rPr lang="de-DE" sz="1200" b="0" i="0" kern="1200" dirty="0" err="1">
                <a:solidFill>
                  <a:schemeClr val="tx1"/>
                </a:solidFill>
                <a:effectLst/>
                <a:latin typeface="+mn-lt"/>
                <a:ea typeface="+mn-ea"/>
                <a:cs typeface="+mn-cs"/>
              </a:rPr>
              <a:t>Blooming</a:t>
            </a:r>
            <a:r>
              <a:rPr lang="de-DE" sz="1200" b="0" i="0" kern="1200" dirty="0">
                <a:solidFill>
                  <a:schemeClr val="tx1"/>
                </a:solidFill>
                <a:effectLst/>
                <a:latin typeface="+mn-lt"/>
                <a:ea typeface="+mn-ea"/>
                <a:cs typeface="+mn-cs"/>
              </a:rPr>
              <a:t> eingebaut.</a:t>
            </a:r>
          </a:p>
          <a:p>
            <a:r>
              <a:rPr lang="de-DE" sz="1200" b="0" i="0" kern="1200" dirty="0">
                <a:solidFill>
                  <a:schemeClr val="tx1"/>
                </a:solidFill>
                <a:effectLst/>
                <a:latin typeface="+mn-lt"/>
                <a:ea typeface="+mn-ea"/>
                <a:cs typeface="+mn-cs"/>
              </a:rPr>
              <a:t> </a:t>
            </a:r>
          </a:p>
          <a:p>
            <a:r>
              <a:rPr lang="de-DE" sz="1200" b="1" i="0" kern="1200" dirty="0">
                <a:solidFill>
                  <a:schemeClr val="tx1"/>
                </a:solidFill>
                <a:effectLst/>
                <a:latin typeface="+mn-lt"/>
                <a:ea typeface="+mn-ea"/>
                <a:cs typeface="+mn-cs"/>
              </a:rPr>
              <a:t>Auslesen</a:t>
            </a:r>
            <a:endParaRPr lang="de-DE" sz="1200" b="0" i="0" kern="1200" dirty="0">
              <a:solidFill>
                <a:schemeClr val="tx1"/>
              </a:solidFill>
              <a:effectLst/>
              <a:latin typeface="+mn-lt"/>
              <a:ea typeface="+mn-ea"/>
              <a:cs typeface="+mn-cs"/>
            </a:endParaRPr>
          </a:p>
          <a:p>
            <a:r>
              <a:rPr lang="de-DE" sz="1200" b="0" i="0" kern="1200" dirty="0">
                <a:solidFill>
                  <a:schemeClr val="tx1"/>
                </a:solidFill>
                <a:effectLst/>
                <a:latin typeface="+mn-lt"/>
                <a:ea typeface="+mn-ea"/>
                <a:cs typeface="+mn-cs"/>
              </a:rPr>
              <a:t>Das Auslesen der CMOS Sensoren ist in der Regel unproblematisch. CCD Sensoren stellen hierzu hohe Anforderungen an die Stromversorgung und die elektronische Taktung, da die Elektronen nacheinander ausgelesen werden müssen und der Sensor sich dabei nicht „verschlucken“ darf.</a:t>
            </a:r>
          </a:p>
          <a:p>
            <a:endParaRPr lang="de-DE" dirty="0"/>
          </a:p>
        </p:txBody>
      </p:sp>
      <p:sp>
        <p:nvSpPr>
          <p:cNvPr id="4" name="Foliennummernplatzhalter 3"/>
          <p:cNvSpPr>
            <a:spLocks noGrp="1"/>
          </p:cNvSpPr>
          <p:nvPr>
            <p:ph type="sldNum" sz="quarter" idx="10"/>
          </p:nvPr>
        </p:nvSpPr>
        <p:spPr/>
        <p:txBody>
          <a:bodyPr/>
          <a:lstStyle/>
          <a:p>
            <a:fld id="{A59FB76E-BB12-CC4E-BFD0-22EEAD6CE027}" type="slidenum">
              <a:rPr lang="de-DE" smtClean="0"/>
              <a:t>14</a:t>
            </a:fld>
            <a:endParaRPr lang="de-DE"/>
          </a:p>
        </p:txBody>
      </p:sp>
    </p:spTree>
    <p:extLst>
      <p:ext uri="{BB962C8B-B14F-4D97-AF65-F5344CB8AC3E}">
        <p14:creationId xmlns:p14="http://schemas.microsoft.com/office/powerpoint/2010/main" val="18122594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Hauptproblem: Pixel sind sehr klein (bei CCD oft 10um oder 12um). Bei CMOS kein echtes </a:t>
            </a:r>
            <a:r>
              <a:rPr lang="de-DE" dirty="0" err="1"/>
              <a:t>Binning</a:t>
            </a:r>
            <a:r>
              <a:rPr lang="de-DE" dirty="0"/>
              <a:t> möglich (SNR verbessert sich, aber nicht in dem Maße wie bei CCD).</a:t>
            </a:r>
          </a:p>
          <a:p>
            <a:endParaRPr lang="de-DE" dirty="0"/>
          </a:p>
          <a:p>
            <a:r>
              <a:rPr lang="de-DE" dirty="0"/>
              <a:t>Grundsätzlich kein direktes HW-</a:t>
            </a:r>
            <a:r>
              <a:rPr lang="de-DE" dirty="0" err="1"/>
              <a:t>Binning</a:t>
            </a:r>
            <a:r>
              <a:rPr lang="de-DE" dirty="0"/>
              <a:t> möglich</a:t>
            </a:r>
          </a:p>
          <a:p>
            <a:pPr lvl="1"/>
            <a:r>
              <a:rPr lang="de-DE" dirty="0"/>
              <a:t>nur SW-</a:t>
            </a:r>
            <a:r>
              <a:rPr lang="de-DE" dirty="0" err="1"/>
              <a:t>Binning</a:t>
            </a:r>
            <a:endParaRPr lang="de-DE" dirty="0"/>
          </a:p>
          <a:p>
            <a:pPr lvl="1"/>
            <a:r>
              <a:rPr lang="de-DE" dirty="0"/>
              <a:t>SNR wird nur um Faktor 2 besser (anstelle Faktor 4)</a:t>
            </a:r>
          </a:p>
          <a:p>
            <a:endParaRPr lang="de-DE" dirty="0"/>
          </a:p>
          <a:p>
            <a:r>
              <a:rPr lang="de-DE" dirty="0"/>
              <a:t>oft nur Farbe</a:t>
            </a:r>
          </a:p>
          <a:p>
            <a:r>
              <a:rPr lang="de-DE" dirty="0"/>
              <a:t>Pixel i.d.R. sehr klein (&lt;7um)</a:t>
            </a:r>
          </a:p>
          <a:p>
            <a:pPr lvl="1"/>
            <a:r>
              <a:rPr lang="de-DE" dirty="0"/>
              <a:t>führt v.a. bei großen Brennweiten zu deutlichem </a:t>
            </a:r>
            <a:r>
              <a:rPr lang="de-DE" dirty="0" err="1"/>
              <a:t>Oversampling</a:t>
            </a:r>
            <a:br>
              <a:rPr lang="de-DE" dirty="0"/>
            </a:br>
            <a:r>
              <a:rPr lang="de-DE" dirty="0"/>
              <a:t>(Bild wird unscharf und flau; wird </a:t>
            </a:r>
            <a:r>
              <a:rPr lang="de-DE" dirty="0" err="1"/>
              <a:t>tw</a:t>
            </a:r>
            <a:r>
              <a:rPr lang="de-DE" dirty="0"/>
              <a:t>. durch deutlich geringeres Ausleserauschen kompensiert)</a:t>
            </a:r>
          </a:p>
          <a:p>
            <a:pPr lvl="1"/>
            <a:r>
              <a:rPr lang="de-DE" dirty="0"/>
              <a:t>Sinnvoll nur für für kleine Brennweiten (&lt;1000mm),</a:t>
            </a:r>
            <a:br>
              <a:rPr lang="de-DE" dirty="0"/>
            </a:br>
            <a:r>
              <a:rPr lang="de-DE" dirty="0"/>
              <a:t>bei größeren Brennweiten nur mit (SW-)</a:t>
            </a:r>
            <a:r>
              <a:rPr lang="de-DE" dirty="0" err="1"/>
              <a:t>Binning</a:t>
            </a:r>
            <a:endParaRPr lang="de-DE" dirty="0"/>
          </a:p>
          <a:p>
            <a:endParaRPr lang="de-DE" dirty="0"/>
          </a:p>
        </p:txBody>
      </p:sp>
      <p:sp>
        <p:nvSpPr>
          <p:cNvPr id="4" name="Foliennummernplatzhalter 3"/>
          <p:cNvSpPr>
            <a:spLocks noGrp="1"/>
          </p:cNvSpPr>
          <p:nvPr>
            <p:ph type="sldNum" sz="quarter" idx="5"/>
          </p:nvPr>
        </p:nvSpPr>
        <p:spPr/>
        <p:txBody>
          <a:bodyPr/>
          <a:lstStyle/>
          <a:p>
            <a:fld id="{A59FB76E-BB12-CC4E-BFD0-22EEAD6CE027}" type="slidenum">
              <a:rPr lang="de-DE" smtClean="0"/>
              <a:t>15</a:t>
            </a:fld>
            <a:endParaRPr lang="de-DE"/>
          </a:p>
        </p:txBody>
      </p:sp>
    </p:spTree>
    <p:extLst>
      <p:ext uri="{BB962C8B-B14F-4D97-AF65-F5344CB8AC3E}">
        <p14:creationId xmlns:p14="http://schemas.microsoft.com/office/powerpoint/2010/main" val="10871317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Es gibt keine Astrosensoren, wir müssen nehmen, was es gibt!</a:t>
            </a:r>
          </a:p>
        </p:txBody>
      </p:sp>
      <p:sp>
        <p:nvSpPr>
          <p:cNvPr id="4" name="Foliennummernplatzhalter 3"/>
          <p:cNvSpPr>
            <a:spLocks noGrp="1"/>
          </p:cNvSpPr>
          <p:nvPr>
            <p:ph type="sldNum" sz="quarter" idx="5"/>
          </p:nvPr>
        </p:nvSpPr>
        <p:spPr/>
        <p:txBody>
          <a:bodyPr/>
          <a:lstStyle/>
          <a:p>
            <a:fld id="{A59FB76E-BB12-CC4E-BFD0-22EEAD6CE027}" type="slidenum">
              <a:rPr lang="de-DE" smtClean="0"/>
              <a:t>16</a:t>
            </a:fld>
            <a:endParaRPr lang="de-DE"/>
          </a:p>
        </p:txBody>
      </p:sp>
    </p:spTree>
    <p:extLst>
      <p:ext uri="{BB962C8B-B14F-4D97-AF65-F5344CB8AC3E}">
        <p14:creationId xmlns:p14="http://schemas.microsoft.com/office/powerpoint/2010/main" val="42909261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"CMOS-Chips sind empfindlicher!"</a:t>
            </a:r>
            <a:br>
              <a:rPr lang="de-DE" dirty="0"/>
            </a:br>
            <a:br>
              <a:rPr lang="de-DE" dirty="0"/>
            </a:br>
            <a:r>
              <a:rPr lang="de-DE" dirty="0"/>
              <a:t>Stimmt das?</a:t>
            </a:r>
          </a:p>
        </p:txBody>
      </p:sp>
      <p:sp>
        <p:nvSpPr>
          <p:cNvPr id="4" name="Foliennummernplatzhalter 3"/>
          <p:cNvSpPr>
            <a:spLocks noGrp="1"/>
          </p:cNvSpPr>
          <p:nvPr>
            <p:ph type="sldNum" sz="quarter" idx="10"/>
          </p:nvPr>
        </p:nvSpPr>
        <p:spPr/>
        <p:txBody>
          <a:bodyPr/>
          <a:lstStyle/>
          <a:p>
            <a:fld id="{A59FB76E-BB12-CC4E-BFD0-22EEAD6CE027}" type="slidenum">
              <a:rPr lang="de-DE" smtClean="0"/>
              <a:t>17</a:t>
            </a:fld>
            <a:endParaRPr lang="de-DE"/>
          </a:p>
        </p:txBody>
      </p:sp>
    </p:spTree>
    <p:extLst>
      <p:ext uri="{BB962C8B-B14F-4D97-AF65-F5344CB8AC3E}">
        <p14:creationId xmlns:p14="http://schemas.microsoft.com/office/powerpoint/2010/main" val="45991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Quanteneffizienz ist es i.d.R. nicht, was zu einer höheren Empfindlichkeit führt.</a:t>
            </a:r>
          </a:p>
        </p:txBody>
      </p:sp>
      <p:sp>
        <p:nvSpPr>
          <p:cNvPr id="4" name="Foliennummernplatzhalter 3"/>
          <p:cNvSpPr>
            <a:spLocks noGrp="1"/>
          </p:cNvSpPr>
          <p:nvPr>
            <p:ph type="sldNum" sz="quarter" idx="5"/>
          </p:nvPr>
        </p:nvSpPr>
        <p:spPr/>
        <p:txBody>
          <a:bodyPr/>
          <a:lstStyle/>
          <a:p>
            <a:fld id="{A59FB76E-BB12-CC4E-BFD0-22EEAD6CE027}" type="slidenum">
              <a:rPr lang="de-DE" smtClean="0"/>
              <a:t>18</a:t>
            </a:fld>
            <a:endParaRPr lang="de-DE"/>
          </a:p>
        </p:txBody>
      </p:sp>
    </p:spTree>
    <p:extLst>
      <p:ext uri="{BB962C8B-B14F-4D97-AF65-F5344CB8AC3E}">
        <p14:creationId xmlns:p14="http://schemas.microsoft.com/office/powerpoint/2010/main" val="8048638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Was bedeutet das?</a:t>
            </a:r>
          </a:p>
        </p:txBody>
      </p:sp>
      <p:sp>
        <p:nvSpPr>
          <p:cNvPr id="4" name="Foliennummernplatzhalter 3"/>
          <p:cNvSpPr>
            <a:spLocks noGrp="1"/>
          </p:cNvSpPr>
          <p:nvPr>
            <p:ph type="sldNum" sz="quarter" idx="5"/>
          </p:nvPr>
        </p:nvSpPr>
        <p:spPr/>
        <p:txBody>
          <a:bodyPr/>
          <a:lstStyle/>
          <a:p>
            <a:fld id="{A59FB76E-BB12-CC4E-BFD0-22EEAD6CE027}" type="slidenum">
              <a:rPr lang="de-DE" smtClean="0"/>
              <a:t>19</a:t>
            </a:fld>
            <a:endParaRPr lang="de-DE"/>
          </a:p>
        </p:txBody>
      </p:sp>
    </p:spTree>
    <p:extLst>
      <p:ext uri="{BB962C8B-B14F-4D97-AF65-F5344CB8AC3E}">
        <p14:creationId xmlns:p14="http://schemas.microsoft.com/office/powerpoint/2010/main" val="3316617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59FB76E-BB12-CC4E-BFD0-22EEAD6CE027}" type="slidenum">
              <a:rPr lang="de-DE" smtClean="0"/>
              <a:t>2</a:t>
            </a:fld>
            <a:endParaRPr lang="de-DE"/>
          </a:p>
        </p:txBody>
      </p:sp>
    </p:spTree>
    <p:extLst>
      <p:ext uri="{BB962C8B-B14F-4D97-AF65-F5344CB8AC3E}">
        <p14:creationId xmlns:p14="http://schemas.microsoft.com/office/powerpoint/2010/main" val="22254027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Jetzt schauen wir uns einmal ein einzelnes Pixel an.</a:t>
            </a:r>
          </a:p>
        </p:txBody>
      </p:sp>
      <p:sp>
        <p:nvSpPr>
          <p:cNvPr id="4" name="Foliennummernplatzhalter 3"/>
          <p:cNvSpPr>
            <a:spLocks noGrp="1"/>
          </p:cNvSpPr>
          <p:nvPr>
            <p:ph type="sldNum" sz="quarter" idx="10"/>
          </p:nvPr>
        </p:nvSpPr>
        <p:spPr/>
        <p:txBody>
          <a:bodyPr/>
          <a:lstStyle/>
          <a:p>
            <a:fld id="{A59FB76E-BB12-CC4E-BFD0-22EEAD6CE027}" type="slidenum">
              <a:rPr lang="de-DE" smtClean="0"/>
              <a:t>20</a:t>
            </a:fld>
            <a:endParaRPr lang="de-DE"/>
          </a:p>
        </p:txBody>
      </p:sp>
    </p:spTree>
    <p:extLst>
      <p:ext uri="{BB962C8B-B14F-4D97-AF65-F5344CB8AC3E}">
        <p14:creationId xmlns:p14="http://schemas.microsoft.com/office/powerpoint/2010/main" val="2544653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Problem: Wir wissen – zunächst – nicht, was woher kommt.</a:t>
            </a:r>
          </a:p>
          <a:p>
            <a:endParaRPr lang="de-DE" dirty="0"/>
          </a:p>
          <a:p>
            <a:r>
              <a:rPr lang="de-DE" dirty="0"/>
              <a:t>Keine Angst, wir schauen uns das jetzt nach und nach an.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Leider enthält das Astrobild nicht nur das Bildsignal, sondern weitere Signale, die wir für ein gutes Astrobild eliminieren bzw. minimieren müssen</a:t>
            </a:r>
          </a:p>
          <a:p>
            <a:endParaRPr lang="de-DE" dirty="0"/>
          </a:p>
          <a:p>
            <a:r>
              <a:rPr lang="de-DE" dirty="0"/>
              <a:t>Wir müssen hier sprachlich sehr gut aufpassen, denn gerade Signal und Rauschen werden hier oft durcheinander geworfen!</a:t>
            </a:r>
          </a:p>
          <a:p>
            <a:r>
              <a:rPr lang="de-DE" dirty="0"/>
              <a:t>Bild ist missverständlich: Rauschen kommt nicht oben drauf, sondern ist eine Unschärfe des jeweiligen Signals.</a:t>
            </a:r>
          </a:p>
          <a:p>
            <a:endParaRPr lang="de-DE" dirty="0"/>
          </a:p>
          <a:p>
            <a:r>
              <a:rPr lang="de-DE" dirty="0"/>
              <a:t>Eines können wir uns schon merken: Durch Bildbearbeitung können wir niemals Rauschen eliminieren (nur filtern oder z.B. durch Weichzeichnung glätten).</a:t>
            </a:r>
          </a:p>
          <a:p>
            <a:endParaRPr lang="de-DE" dirty="0"/>
          </a:p>
        </p:txBody>
      </p:sp>
      <p:sp>
        <p:nvSpPr>
          <p:cNvPr id="4" name="Foliennummernplatzhalter 3"/>
          <p:cNvSpPr>
            <a:spLocks noGrp="1"/>
          </p:cNvSpPr>
          <p:nvPr>
            <p:ph type="sldNum" sz="quarter" idx="10"/>
          </p:nvPr>
        </p:nvSpPr>
        <p:spPr/>
        <p:txBody>
          <a:bodyPr/>
          <a:lstStyle/>
          <a:p>
            <a:fld id="{A59FB76E-BB12-CC4E-BFD0-22EEAD6CE027}" type="slidenum">
              <a:rPr lang="de-DE" smtClean="0"/>
              <a:t>21</a:t>
            </a:fld>
            <a:endParaRPr lang="de-DE"/>
          </a:p>
        </p:txBody>
      </p:sp>
    </p:spTree>
    <p:extLst>
      <p:ext uri="{BB962C8B-B14F-4D97-AF65-F5344CB8AC3E}">
        <p14:creationId xmlns:p14="http://schemas.microsoft.com/office/powerpoint/2010/main" val="15907138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Voraussetzung: „ordentliches“ </a:t>
            </a:r>
            <a:r>
              <a:rPr lang="de-DE" dirty="0" err="1"/>
              <a:t>Pre</a:t>
            </a:r>
            <a:r>
              <a:rPr lang="de-DE" dirty="0"/>
              <a:t>-Processing (e.h. Kalibration)</a:t>
            </a:r>
          </a:p>
        </p:txBody>
      </p:sp>
      <p:sp>
        <p:nvSpPr>
          <p:cNvPr id="4" name="Foliennummernplatzhalter 3"/>
          <p:cNvSpPr>
            <a:spLocks noGrp="1"/>
          </p:cNvSpPr>
          <p:nvPr>
            <p:ph type="sldNum" sz="quarter" idx="10"/>
          </p:nvPr>
        </p:nvSpPr>
        <p:spPr/>
        <p:txBody>
          <a:bodyPr/>
          <a:lstStyle/>
          <a:p>
            <a:fld id="{A59FB76E-BB12-CC4E-BFD0-22EEAD6CE027}" type="slidenum">
              <a:rPr lang="de-DE" smtClean="0"/>
              <a:t>22</a:t>
            </a:fld>
            <a:endParaRPr lang="de-DE"/>
          </a:p>
        </p:txBody>
      </p:sp>
    </p:spTree>
    <p:extLst>
      <p:ext uri="{BB962C8B-B14F-4D97-AF65-F5344CB8AC3E}">
        <p14:creationId xmlns:p14="http://schemas.microsoft.com/office/powerpoint/2010/main" val="4005568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59FB76E-BB12-CC4E-BFD0-22EEAD6CE027}" type="slidenum">
              <a:rPr lang="de-DE" smtClean="0"/>
              <a:t>23</a:t>
            </a:fld>
            <a:endParaRPr lang="de-DE"/>
          </a:p>
        </p:txBody>
      </p:sp>
    </p:spTree>
    <p:extLst>
      <p:ext uri="{BB962C8B-B14F-4D97-AF65-F5344CB8AC3E}">
        <p14:creationId xmlns:p14="http://schemas.microsoft.com/office/powerpoint/2010/main" val="856858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59FB76E-BB12-CC4E-BFD0-22EEAD6CE027}" type="slidenum">
              <a:rPr lang="de-DE" smtClean="0"/>
              <a:t>24</a:t>
            </a:fld>
            <a:endParaRPr lang="de-DE"/>
          </a:p>
        </p:txBody>
      </p:sp>
    </p:spTree>
    <p:extLst>
      <p:ext uri="{BB962C8B-B14F-4D97-AF65-F5344CB8AC3E}">
        <p14:creationId xmlns:p14="http://schemas.microsoft.com/office/powerpoint/2010/main" val="24637439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59FB76E-BB12-CC4E-BFD0-22EEAD6CE027}" type="slidenum">
              <a:rPr lang="de-DE" smtClean="0"/>
              <a:t>25</a:t>
            </a:fld>
            <a:endParaRPr lang="de-DE"/>
          </a:p>
        </p:txBody>
      </p:sp>
    </p:spTree>
    <p:extLst>
      <p:ext uri="{BB962C8B-B14F-4D97-AF65-F5344CB8AC3E}">
        <p14:creationId xmlns:p14="http://schemas.microsoft.com/office/powerpoint/2010/main" val="8126636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wichtigste Kalibrierframe ist und bleibt das </a:t>
            </a:r>
            <a:r>
              <a:rPr lang="de-DE" dirty="0" err="1"/>
              <a:t>Flatframe</a:t>
            </a:r>
            <a:r>
              <a:rPr lang="de-DE" dirty="0"/>
              <a:t>!</a:t>
            </a:r>
          </a:p>
        </p:txBody>
      </p:sp>
      <p:sp>
        <p:nvSpPr>
          <p:cNvPr id="4" name="Foliennummernplatzhalter 3"/>
          <p:cNvSpPr>
            <a:spLocks noGrp="1"/>
          </p:cNvSpPr>
          <p:nvPr>
            <p:ph type="sldNum" sz="quarter" idx="5"/>
          </p:nvPr>
        </p:nvSpPr>
        <p:spPr/>
        <p:txBody>
          <a:bodyPr/>
          <a:lstStyle/>
          <a:p>
            <a:fld id="{A59FB76E-BB12-CC4E-BFD0-22EEAD6CE027}" type="slidenum">
              <a:rPr lang="de-DE" smtClean="0"/>
              <a:t>26</a:t>
            </a:fld>
            <a:endParaRPr lang="de-DE"/>
          </a:p>
        </p:txBody>
      </p:sp>
    </p:spTree>
    <p:extLst>
      <p:ext uri="{BB962C8B-B14F-4D97-AF65-F5344CB8AC3E}">
        <p14:creationId xmlns:p14="http://schemas.microsoft.com/office/powerpoint/2010/main" val="31059925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Darks sind bei CMOS wichtig!</a:t>
            </a:r>
            <a:br>
              <a:rPr lang="de-DE" dirty="0"/>
            </a:br>
            <a:r>
              <a:rPr lang="de-DE" dirty="0"/>
              <a:t>=&gt; Streifenmuster, </a:t>
            </a:r>
            <a:r>
              <a:rPr lang="de-DE" dirty="0" err="1"/>
              <a:t>Hotpixel</a:t>
            </a:r>
            <a:r>
              <a:rPr lang="de-DE" dirty="0"/>
              <a:t> und Verstärkerglühen</a:t>
            </a:r>
          </a:p>
        </p:txBody>
      </p:sp>
      <p:sp>
        <p:nvSpPr>
          <p:cNvPr id="4" name="Foliennummernplatzhalter 3"/>
          <p:cNvSpPr>
            <a:spLocks noGrp="1"/>
          </p:cNvSpPr>
          <p:nvPr>
            <p:ph type="sldNum" sz="quarter" idx="5"/>
          </p:nvPr>
        </p:nvSpPr>
        <p:spPr/>
        <p:txBody>
          <a:bodyPr/>
          <a:lstStyle/>
          <a:p>
            <a:fld id="{A59FB76E-BB12-CC4E-BFD0-22EEAD6CE027}" type="slidenum">
              <a:rPr lang="de-DE" smtClean="0"/>
              <a:t>27</a:t>
            </a:fld>
            <a:endParaRPr lang="de-DE"/>
          </a:p>
        </p:txBody>
      </p:sp>
    </p:spTree>
    <p:extLst>
      <p:ext uri="{BB962C8B-B14F-4D97-AF65-F5344CB8AC3E}">
        <p14:creationId xmlns:p14="http://schemas.microsoft.com/office/powerpoint/2010/main" val="15942129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59FB76E-BB12-CC4E-BFD0-22EEAD6CE027}" type="slidenum">
              <a:rPr lang="de-DE" smtClean="0"/>
              <a:t>31</a:t>
            </a:fld>
            <a:endParaRPr lang="de-DE"/>
          </a:p>
        </p:txBody>
      </p:sp>
    </p:spTree>
    <p:extLst>
      <p:ext uri="{BB962C8B-B14F-4D97-AF65-F5344CB8AC3E}">
        <p14:creationId xmlns:p14="http://schemas.microsoft.com/office/powerpoint/2010/main" val="31223573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Null ist böse, und oberer Anschlag ist böse =&gt; keine Information mehr vorhanden</a:t>
            </a:r>
          </a:p>
        </p:txBody>
      </p:sp>
      <p:sp>
        <p:nvSpPr>
          <p:cNvPr id="4" name="Foliennummernplatzhalter 3"/>
          <p:cNvSpPr>
            <a:spLocks noGrp="1"/>
          </p:cNvSpPr>
          <p:nvPr>
            <p:ph type="sldNum" sz="quarter" idx="10"/>
          </p:nvPr>
        </p:nvSpPr>
        <p:spPr/>
        <p:txBody>
          <a:bodyPr/>
          <a:lstStyle/>
          <a:p>
            <a:fld id="{A59FB76E-BB12-CC4E-BFD0-22EEAD6CE027}" type="slidenum">
              <a:rPr lang="de-DE" smtClean="0"/>
              <a:t>32</a:t>
            </a:fld>
            <a:endParaRPr lang="de-DE"/>
          </a:p>
        </p:txBody>
      </p:sp>
    </p:spTree>
    <p:extLst>
      <p:ext uri="{BB962C8B-B14F-4D97-AF65-F5344CB8AC3E}">
        <p14:creationId xmlns:p14="http://schemas.microsoft.com/office/powerpoint/2010/main" val="2556755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59FB76E-BB12-CC4E-BFD0-22EEAD6CE027}" type="slidenum">
              <a:rPr lang="de-DE" smtClean="0"/>
              <a:t>3</a:t>
            </a:fld>
            <a:endParaRPr lang="de-DE"/>
          </a:p>
        </p:txBody>
      </p:sp>
    </p:spTree>
    <p:extLst>
      <p:ext uri="{BB962C8B-B14F-4D97-AF65-F5344CB8AC3E}">
        <p14:creationId xmlns:p14="http://schemas.microsoft.com/office/powerpoint/2010/main" val="27357535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 </a:t>
            </a:r>
            <a:r>
              <a:rPr lang="de-DE" dirty="0" err="1"/>
              <a:t>Stop</a:t>
            </a:r>
            <a:r>
              <a:rPr lang="de-DE" dirty="0"/>
              <a:t>-Wert von 1 entspricht einer Verdopplung bzw. Halbierung der erfassten Lichtmenge (entspricht Verdopplung/Halbierung der Belichtungszeit).</a:t>
            </a:r>
            <a:br>
              <a:rPr lang="de-DE" dirty="0"/>
            </a:br>
            <a:r>
              <a:rPr lang="de-DE" dirty="0"/>
              <a:t>=&gt; </a:t>
            </a:r>
            <a:r>
              <a:rPr lang="de-DE" dirty="0" err="1"/>
              <a:t>Stop</a:t>
            </a:r>
            <a:r>
              <a:rPr lang="de-DE" dirty="0"/>
              <a:t>-Wert gibt wieder, welche Helligkeitsunterschiede in einem Bild vom Chip erfasst werden können.</a:t>
            </a:r>
          </a:p>
          <a:p>
            <a:r>
              <a:rPr lang="de-DE" dirty="0"/>
              <a:t>Bspw.: </a:t>
            </a:r>
            <a:r>
              <a:rPr lang="de-DE" dirty="0" err="1"/>
              <a:t>Stop</a:t>
            </a:r>
            <a:r>
              <a:rPr lang="de-DE" dirty="0"/>
              <a:t> 14 = 16000:1</a:t>
            </a:r>
          </a:p>
          <a:p>
            <a:endParaRPr lang="de-DE" dirty="0"/>
          </a:p>
          <a:p>
            <a:r>
              <a:rPr lang="de-DE" dirty="0"/>
              <a:t>Das menschliche Auge hat ca. 20 </a:t>
            </a:r>
            <a:r>
              <a:rPr lang="de-DE" dirty="0" err="1"/>
              <a:t>Stops</a:t>
            </a:r>
            <a:r>
              <a:rPr lang="de-DE" dirty="0"/>
              <a:t>.</a:t>
            </a:r>
          </a:p>
        </p:txBody>
      </p:sp>
      <p:sp>
        <p:nvSpPr>
          <p:cNvPr id="4" name="Foliennummernplatzhalter 3"/>
          <p:cNvSpPr>
            <a:spLocks noGrp="1"/>
          </p:cNvSpPr>
          <p:nvPr>
            <p:ph type="sldNum" sz="quarter" idx="10"/>
          </p:nvPr>
        </p:nvSpPr>
        <p:spPr/>
        <p:txBody>
          <a:bodyPr/>
          <a:lstStyle/>
          <a:p>
            <a:fld id="{A59FB76E-BB12-CC4E-BFD0-22EEAD6CE027}" type="slidenum">
              <a:rPr lang="de-DE" smtClean="0"/>
              <a:t>33</a:t>
            </a:fld>
            <a:endParaRPr lang="de-DE"/>
          </a:p>
        </p:txBody>
      </p:sp>
    </p:spTree>
    <p:extLst>
      <p:ext uri="{BB962C8B-B14F-4D97-AF65-F5344CB8AC3E}">
        <p14:creationId xmlns:p14="http://schemas.microsoft.com/office/powerpoint/2010/main" val="37066274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Moderner Mythos</a:t>
            </a:r>
          </a:p>
        </p:txBody>
      </p:sp>
      <p:sp>
        <p:nvSpPr>
          <p:cNvPr id="4" name="Foliennummernplatzhalter 3"/>
          <p:cNvSpPr>
            <a:spLocks noGrp="1"/>
          </p:cNvSpPr>
          <p:nvPr>
            <p:ph type="sldNum" sz="quarter" idx="10"/>
          </p:nvPr>
        </p:nvSpPr>
        <p:spPr/>
        <p:txBody>
          <a:bodyPr/>
          <a:lstStyle/>
          <a:p>
            <a:fld id="{A59FB76E-BB12-CC4E-BFD0-22EEAD6CE027}" type="slidenum">
              <a:rPr lang="de-DE" smtClean="0"/>
              <a:t>34</a:t>
            </a:fld>
            <a:endParaRPr lang="de-DE"/>
          </a:p>
        </p:txBody>
      </p:sp>
    </p:spTree>
    <p:extLst>
      <p:ext uri="{BB962C8B-B14F-4D97-AF65-F5344CB8AC3E}">
        <p14:creationId xmlns:p14="http://schemas.microsoft.com/office/powerpoint/2010/main" val="2358556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Nur ganz kurz hierauf eingehen</a:t>
            </a:r>
          </a:p>
        </p:txBody>
      </p:sp>
      <p:sp>
        <p:nvSpPr>
          <p:cNvPr id="4" name="Foliennummernplatzhalter 3"/>
          <p:cNvSpPr>
            <a:spLocks noGrp="1"/>
          </p:cNvSpPr>
          <p:nvPr>
            <p:ph type="sldNum" sz="quarter" idx="10"/>
          </p:nvPr>
        </p:nvSpPr>
        <p:spPr/>
        <p:txBody>
          <a:bodyPr/>
          <a:lstStyle/>
          <a:p>
            <a:fld id="{A59FB76E-BB12-CC4E-BFD0-22EEAD6CE027}" type="slidenum">
              <a:rPr lang="de-DE" smtClean="0"/>
              <a:t>35</a:t>
            </a:fld>
            <a:endParaRPr lang="de-DE"/>
          </a:p>
        </p:txBody>
      </p:sp>
    </p:spTree>
    <p:extLst>
      <p:ext uri="{BB962C8B-B14F-4D97-AF65-F5344CB8AC3E}">
        <p14:creationId xmlns:p14="http://schemas.microsoft.com/office/powerpoint/2010/main" val="38891308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59FB76E-BB12-CC4E-BFD0-22EEAD6CE027}" type="slidenum">
              <a:rPr lang="de-DE" smtClean="0"/>
              <a:t>36</a:t>
            </a:fld>
            <a:endParaRPr lang="de-DE"/>
          </a:p>
        </p:txBody>
      </p:sp>
    </p:spTree>
    <p:extLst>
      <p:ext uri="{BB962C8B-B14F-4D97-AF65-F5344CB8AC3E}">
        <p14:creationId xmlns:p14="http://schemas.microsoft.com/office/powerpoint/2010/main" val="29925102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ISO-Invarianz = im linearen Bereich ist es egal, ob man die ISO-Zahl der Kamera erhöht, oder ob man das später in der Bildbearbeitung macht.</a:t>
            </a:r>
          </a:p>
          <a:p>
            <a:endParaRPr lang="de-DE" dirty="0"/>
          </a:p>
          <a:p>
            <a:r>
              <a:rPr lang="de-DE" dirty="0"/>
              <a:t>Im Plateau links = es wird hauptsächlich Ausleserauschen verstärkt =&gt; wenn wir die ISO-Zahl erhöhen, haben wir mehr Potenzial</a:t>
            </a:r>
          </a:p>
          <a:p>
            <a:r>
              <a:rPr lang="de-DE" dirty="0"/>
              <a:t>In der Gerade rechts = es wird hauptsächlich </a:t>
            </a:r>
            <a:r>
              <a:rPr lang="de-DE"/>
              <a:t>Photonenrauschen verstärkt </a:t>
            </a:r>
            <a:r>
              <a:rPr lang="de-DE" dirty="0"/>
              <a:t>=&gt; weiteres Erhöhen bringt nichts mehr, wir reduzieren nur die Dynamic Range</a:t>
            </a:r>
          </a:p>
          <a:p>
            <a:br>
              <a:rPr lang="de-DE" dirty="0"/>
            </a:br>
            <a:r>
              <a:rPr lang="de-DE" dirty="0"/>
              <a:t>Der niedrigste Wert ist der Beste, da dort die Dynamic Range am höchsten ist.</a:t>
            </a:r>
          </a:p>
        </p:txBody>
      </p:sp>
      <p:sp>
        <p:nvSpPr>
          <p:cNvPr id="4" name="Foliennummernplatzhalter 3"/>
          <p:cNvSpPr>
            <a:spLocks noGrp="1"/>
          </p:cNvSpPr>
          <p:nvPr>
            <p:ph type="sldNum" sz="quarter" idx="10"/>
          </p:nvPr>
        </p:nvSpPr>
        <p:spPr/>
        <p:txBody>
          <a:bodyPr/>
          <a:lstStyle/>
          <a:p>
            <a:fld id="{A59FB76E-BB12-CC4E-BFD0-22EEAD6CE027}" type="slidenum">
              <a:rPr lang="de-DE" smtClean="0"/>
              <a:t>37</a:t>
            </a:fld>
            <a:endParaRPr lang="de-DE"/>
          </a:p>
        </p:txBody>
      </p:sp>
    </p:spTree>
    <p:extLst>
      <p:ext uri="{BB962C8B-B14F-4D97-AF65-F5344CB8AC3E}">
        <p14:creationId xmlns:p14="http://schemas.microsoft.com/office/powerpoint/2010/main" val="41064771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59FB76E-BB12-CC4E-BFD0-22EEAD6CE027}" type="slidenum">
              <a:rPr lang="de-DE" smtClean="0"/>
              <a:t>38</a:t>
            </a:fld>
            <a:endParaRPr lang="de-DE"/>
          </a:p>
        </p:txBody>
      </p:sp>
    </p:spTree>
    <p:extLst>
      <p:ext uri="{BB962C8B-B14F-4D97-AF65-F5344CB8AC3E}">
        <p14:creationId xmlns:p14="http://schemas.microsoft.com/office/powerpoint/2010/main" val="31316666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59FB76E-BB12-CC4E-BFD0-22EEAD6CE027}" type="slidenum">
              <a:rPr lang="de-DE" smtClean="0"/>
              <a:t>39</a:t>
            </a:fld>
            <a:endParaRPr lang="de-DE"/>
          </a:p>
        </p:txBody>
      </p:sp>
    </p:spTree>
    <p:extLst>
      <p:ext uri="{BB962C8B-B14F-4D97-AF65-F5344CB8AC3E}">
        <p14:creationId xmlns:p14="http://schemas.microsoft.com/office/powerpoint/2010/main" val="4948671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dirty="0" err="1">
                <a:solidFill>
                  <a:schemeClr val="tx1"/>
                </a:solidFill>
                <a:effectLst/>
                <a:latin typeface="+mn-lt"/>
                <a:ea typeface="+mn-ea"/>
                <a:cs typeface="+mn-cs"/>
              </a:rPr>
              <a:t>It</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seems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pretty</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clear</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from</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equations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that</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it</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is</a:t>
            </a:r>
            <a:r>
              <a:rPr lang="de-DE" sz="1200" b="0" i="0" u="none" strike="noStrike" kern="1200" dirty="0">
                <a:solidFill>
                  <a:schemeClr val="tx1"/>
                </a:solidFill>
                <a:effectLst/>
                <a:latin typeface="+mn-lt"/>
                <a:ea typeface="+mn-ea"/>
                <a:cs typeface="+mn-cs"/>
              </a:rPr>
              <a:t> a </a:t>
            </a:r>
            <a:r>
              <a:rPr lang="de-DE" sz="1200" b="0" i="0" u="none" strike="noStrike" kern="1200" dirty="0" err="1">
                <a:solidFill>
                  <a:schemeClr val="tx1"/>
                </a:solidFill>
                <a:effectLst/>
                <a:latin typeface="+mn-lt"/>
                <a:ea typeface="+mn-ea"/>
                <a:cs typeface="+mn-cs"/>
              </a:rPr>
              <a:t>combination</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of</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the</a:t>
            </a:r>
            <a:r>
              <a:rPr lang="de-DE" sz="1200" b="0" i="0" u="none" strike="noStrike" kern="1200" dirty="0">
                <a:solidFill>
                  <a:schemeClr val="tx1"/>
                </a:solidFill>
                <a:effectLst/>
                <a:latin typeface="+mn-lt"/>
                <a:ea typeface="+mn-ea"/>
                <a:cs typeface="+mn-cs"/>
              </a:rPr>
              <a:t> </a:t>
            </a:r>
            <a:r>
              <a:rPr lang="de-DE" sz="1200" b="0" i="1" u="none" strike="noStrike" kern="1200" dirty="0" err="1">
                <a:solidFill>
                  <a:schemeClr val="tx1"/>
                </a:solidFill>
                <a:effectLst/>
                <a:latin typeface="+mn-lt"/>
                <a:ea typeface="+mn-ea"/>
                <a:cs typeface="+mn-cs"/>
              </a:rPr>
              <a:t>target’s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attributes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read</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noise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and</a:t>
            </a:r>
            <a:r>
              <a:rPr lang="de-DE" sz="1200" b="0" i="0" u="none" strike="noStrike" kern="1200" dirty="0">
                <a:solidFill>
                  <a:schemeClr val="tx1"/>
                </a:solidFill>
                <a:effectLst/>
                <a:latin typeface="+mn-lt"/>
                <a:ea typeface="+mn-ea"/>
                <a:cs typeface="+mn-cs"/>
              </a:rPr>
              <a:t> light </a:t>
            </a:r>
            <a:r>
              <a:rPr lang="de-DE" sz="1200" b="0" i="0" u="none" strike="noStrike" kern="1200" dirty="0" err="1">
                <a:solidFill>
                  <a:schemeClr val="tx1"/>
                </a:solidFill>
                <a:effectLst/>
                <a:latin typeface="+mn-lt"/>
                <a:ea typeface="+mn-ea"/>
                <a:cs typeface="+mn-cs"/>
              </a:rPr>
              <a:t>pollution</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that</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decide</a:t>
            </a:r>
            <a:r>
              <a:rPr lang="de-DE" sz="1200" b="0" i="0" u="none" strike="noStrike" kern="1200" dirty="0">
                <a:solidFill>
                  <a:schemeClr val="tx1"/>
                </a:solidFill>
                <a:effectLst/>
                <a:latin typeface="+mn-lt"/>
                <a:ea typeface="+mn-ea"/>
                <a:cs typeface="+mn-cs"/>
              </a:rPr>
              <a:t> on </a:t>
            </a:r>
            <a:r>
              <a:rPr lang="de-DE" sz="1200" b="0" i="0" u="none" strike="noStrike" kern="1200" dirty="0" err="1">
                <a:solidFill>
                  <a:schemeClr val="tx1"/>
                </a:solidFill>
                <a:effectLst/>
                <a:latin typeface="+mn-lt"/>
                <a:ea typeface="+mn-ea"/>
                <a:cs typeface="+mn-cs"/>
              </a:rPr>
              <a:t>the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appropriate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exposure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Either</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target’s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exposure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is</a:t>
            </a:r>
            <a:r>
              <a:rPr lang="de-DE" sz="1200" b="0" i="0" u="none" strike="noStrike" kern="1200" dirty="0">
                <a:solidFill>
                  <a:schemeClr val="tx1"/>
                </a:solidFill>
                <a:effectLst/>
                <a:latin typeface="+mn-lt"/>
                <a:ea typeface="+mn-ea"/>
                <a:cs typeface="+mn-cs"/>
              </a:rPr>
              <a:t> limited </a:t>
            </a:r>
            <a:r>
              <a:rPr lang="de-DE" sz="1200" b="0" i="0" u="none" strike="noStrike" kern="1200" dirty="0" err="1">
                <a:solidFill>
                  <a:schemeClr val="tx1"/>
                </a:solidFill>
                <a:effectLst/>
                <a:latin typeface="+mn-lt"/>
                <a:ea typeface="+mn-ea"/>
                <a:cs typeface="+mn-cs"/>
              </a:rPr>
              <a:t>by</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its</a:t>
            </a:r>
            <a:r>
              <a:rPr lang="de-DE" sz="1200" b="0" i="0" u="none" strike="noStrike" kern="1200" dirty="0">
                <a:solidFill>
                  <a:schemeClr val="tx1"/>
                </a:solidFill>
                <a:effectLst/>
                <a:latin typeface="+mn-lt"/>
                <a:ea typeface="+mn-ea"/>
                <a:cs typeface="+mn-cs"/>
              </a:rPr>
              <a:t> strong </a:t>
            </a:r>
            <a:r>
              <a:rPr lang="de-DE" sz="1200" b="0" i="0" u="none" strike="noStrike" kern="1200" dirty="0" err="1">
                <a:solidFill>
                  <a:schemeClr val="tx1"/>
                </a:solidFill>
                <a:effectLst/>
                <a:latin typeface="+mn-lt"/>
                <a:ea typeface="+mn-ea"/>
                <a:cs typeface="+mn-cs"/>
              </a:rPr>
              <a:t>signal</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or</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we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are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free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to</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expose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for</a:t>
            </a:r>
            <a:r>
              <a:rPr lang="de-DE" sz="1200" b="0" i="0" u="none" strike="noStrike" kern="1200" dirty="0">
                <a:solidFill>
                  <a:schemeClr val="tx1"/>
                </a:solidFill>
                <a:effectLst/>
                <a:latin typeface="+mn-lt"/>
                <a:ea typeface="+mn-ea"/>
                <a:cs typeface="+mn-cs"/>
              </a:rPr>
              <a:t> a large </a:t>
            </a:r>
            <a:r>
              <a:rPr lang="de-DE" sz="1200" b="0" i="0" u="none" strike="noStrike" kern="1200" dirty="0" err="1">
                <a:solidFill>
                  <a:schemeClr val="tx1"/>
                </a:solidFill>
                <a:effectLst/>
                <a:latin typeface="+mn-lt"/>
                <a:ea typeface="+mn-ea"/>
                <a:cs typeface="+mn-cs"/>
              </a:rPr>
              <a:t>amount</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of</a:t>
            </a:r>
            <a:r>
              <a:rPr lang="de-DE" sz="1200" b="0" i="0" u="none" strike="noStrike" kern="1200" dirty="0">
                <a:solidFill>
                  <a:schemeClr val="tx1"/>
                </a:solidFill>
                <a:effectLst/>
                <a:latin typeface="+mn-lt"/>
                <a:ea typeface="+mn-ea"/>
                <a:cs typeface="+mn-cs"/>
              </a:rPr>
              <a:t> time but </a:t>
            </a:r>
            <a:r>
              <a:rPr lang="de-DE" sz="1200" b="0" i="0" u="none" strike="noStrike" kern="1200" dirty="0" err="1">
                <a:solidFill>
                  <a:schemeClr val="tx1"/>
                </a:solidFill>
                <a:effectLst/>
                <a:latin typeface="+mn-lt"/>
                <a:ea typeface="+mn-ea"/>
                <a:cs typeface="+mn-cs"/>
              </a:rPr>
              <a:t>are</a:t>
            </a:r>
            <a:r>
              <a:rPr lang="de-DE" sz="1200" b="0" i="0" u="none" strike="noStrike" kern="1200" dirty="0">
                <a:solidFill>
                  <a:schemeClr val="tx1"/>
                </a:solidFill>
                <a:effectLst/>
                <a:latin typeface="+mn-lt"/>
                <a:ea typeface="+mn-ea"/>
                <a:cs typeface="+mn-cs"/>
              </a:rPr>
              <a:t> limited at </a:t>
            </a:r>
            <a:r>
              <a:rPr lang="de-DE" sz="1200" b="0" i="0" u="none" strike="noStrike" kern="1200" dirty="0" err="1">
                <a:solidFill>
                  <a:schemeClr val="tx1"/>
                </a:solidFill>
                <a:effectLst/>
                <a:latin typeface="+mn-lt"/>
                <a:ea typeface="+mn-ea"/>
                <a:cs typeface="+mn-cs"/>
              </a:rPr>
              <a:t>some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point</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by</a:t>
            </a:r>
            <a:r>
              <a:rPr lang="de-DE" sz="1200" b="0" i="0" u="none" strike="noStrike" kern="1200" dirty="0">
                <a:solidFill>
                  <a:schemeClr val="tx1"/>
                </a:solidFill>
                <a:effectLst/>
                <a:latin typeface="+mn-lt"/>
                <a:ea typeface="+mn-ea"/>
                <a:cs typeface="+mn-cs"/>
              </a:rPr>
              <a:t> light </a:t>
            </a:r>
            <a:r>
              <a:rPr lang="de-DE" sz="1200" b="0" i="0" u="none" strike="noStrike" kern="1200" dirty="0" err="1">
                <a:solidFill>
                  <a:schemeClr val="tx1"/>
                </a:solidFill>
                <a:effectLst/>
                <a:latin typeface="+mn-lt"/>
                <a:ea typeface="+mn-ea"/>
                <a:cs typeface="+mn-cs"/>
              </a:rPr>
              <a:t>pollution</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noise</a:t>
            </a:r>
            <a:r>
              <a:rPr lang="de-DE" sz="1200" b="0" i="0" u="none" strike="noStrike" kern="1200" dirty="0">
                <a:solidFill>
                  <a:schemeClr val="tx1"/>
                </a:solidFill>
                <a:effectLst/>
                <a:latin typeface="+mn-lt"/>
                <a:ea typeface="+mn-ea"/>
                <a:cs typeface="+mn-cs"/>
              </a:rPr>
              <a:t>. As was </a:t>
            </a:r>
            <a:r>
              <a:rPr lang="de-DE" sz="1200" b="0" i="0" u="none" strike="noStrike" kern="1200" dirty="0" err="1">
                <a:solidFill>
                  <a:schemeClr val="tx1"/>
                </a:solidFill>
                <a:effectLst/>
                <a:latin typeface="+mn-lt"/>
                <a:ea typeface="+mn-ea"/>
                <a:cs typeface="+mn-cs"/>
              </a:rPr>
              <a:t>stated</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earlier</a:t>
            </a:r>
            <a:r>
              <a:rPr lang="de-DE" sz="1200" b="0" i="0" u="none" strike="noStrike" kern="1200" dirty="0">
                <a:solidFill>
                  <a:schemeClr val="tx1"/>
                </a:solidFill>
                <a:effectLst/>
                <a:latin typeface="+mn-lt"/>
                <a:ea typeface="+mn-ea"/>
                <a:cs typeface="+mn-cs"/>
              </a:rPr>
              <a:t>, not all </a:t>
            </a:r>
            <a:r>
              <a:rPr lang="de-DE" sz="1200" b="0" i="0" u="none" strike="noStrike" kern="1200" dirty="0" err="1">
                <a:solidFill>
                  <a:schemeClr val="tx1"/>
                </a:solidFill>
                <a:effectLst/>
                <a:latin typeface="+mn-lt"/>
                <a:ea typeface="+mn-ea"/>
                <a:cs typeface="+mn-cs"/>
              </a:rPr>
              <a:t>targets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can</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actually</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take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the</a:t>
            </a:r>
            <a:r>
              <a:rPr lang="de-DE" sz="1200" b="0" i="0" u="none" strike="noStrike" kern="1200" dirty="0">
                <a:solidFill>
                  <a:schemeClr val="tx1"/>
                </a:solidFill>
                <a:effectLst/>
                <a:latin typeface="+mn-lt"/>
                <a:ea typeface="+mn-ea"/>
                <a:cs typeface="+mn-cs"/>
              </a:rPr>
              <a:t> optimal </a:t>
            </a:r>
            <a:r>
              <a:rPr lang="de-DE" sz="1200" b="0" i="0" u="none" strike="noStrike" kern="1200" dirty="0" err="1">
                <a:solidFill>
                  <a:schemeClr val="tx1"/>
                </a:solidFill>
                <a:effectLst/>
                <a:latin typeface="+mn-lt"/>
                <a:ea typeface="+mn-ea"/>
                <a:cs typeface="+mn-cs"/>
              </a:rPr>
              <a:t>exposure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Obviously</a:t>
            </a:r>
            <a:r>
              <a:rPr lang="de-DE" sz="1200" b="0" i="0" u="none" strike="noStrike" kern="1200" dirty="0">
                <a:solidFill>
                  <a:schemeClr val="tx1"/>
                </a:solidFill>
                <a:effectLst/>
                <a:latin typeface="+mn-lt"/>
                <a:ea typeface="+mn-ea"/>
                <a:cs typeface="+mn-cs"/>
              </a:rPr>
              <a:t> solar </a:t>
            </a:r>
            <a:r>
              <a:rPr lang="de-DE" sz="1200" b="0" i="0" u="none" strike="noStrike" kern="1200" dirty="0" err="1">
                <a:solidFill>
                  <a:schemeClr val="tx1"/>
                </a:solidFill>
                <a:effectLst/>
                <a:latin typeface="+mn-lt"/>
                <a:ea typeface="+mn-ea"/>
                <a:cs typeface="+mn-cs"/>
              </a:rPr>
              <a:t>system</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objects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bright</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nebula</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and</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clusters</a:t>
            </a:r>
            <a:r>
              <a:rPr lang="de-DE" sz="1200" b="0" i="0" u="none" strike="noStrike" kern="1200" dirty="0">
                <a:solidFill>
                  <a:schemeClr val="tx1"/>
                </a:solidFill>
                <a:effectLst/>
                <a:latin typeface="+mn-lt"/>
                <a:ea typeface="+mn-ea"/>
                <a:cs typeface="+mn-cs"/>
              </a:rPr>
              <a:t> will </a:t>
            </a:r>
            <a:r>
              <a:rPr lang="de-DE" sz="1200" b="0" i="0" u="none" strike="noStrike" kern="1200" dirty="0" err="1">
                <a:solidFill>
                  <a:schemeClr val="tx1"/>
                </a:solidFill>
                <a:effectLst/>
                <a:latin typeface="+mn-lt"/>
                <a:ea typeface="+mn-ea"/>
                <a:cs typeface="+mn-cs"/>
              </a:rPr>
              <a:t>need</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shorter</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shots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to</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prevent</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blooming</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Another</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consideration</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is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number</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of</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shots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to</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be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stacked</a:t>
            </a:r>
            <a:r>
              <a:rPr lang="de-DE" sz="1200" b="0" i="0" u="none" strike="noStrike" kern="1200" dirty="0">
                <a:solidFill>
                  <a:schemeClr val="tx1"/>
                </a:solidFill>
                <a:effectLst/>
                <a:latin typeface="+mn-lt"/>
                <a:ea typeface="+mn-ea"/>
                <a:cs typeface="+mn-cs"/>
              </a:rPr>
              <a:t>. In a </a:t>
            </a:r>
            <a:r>
              <a:rPr lang="de-DE" sz="1200" b="0" i="0" u="none" strike="noStrike" kern="1200" dirty="0" err="1">
                <a:solidFill>
                  <a:schemeClr val="tx1"/>
                </a:solidFill>
                <a:effectLst/>
                <a:latin typeface="+mn-lt"/>
                <a:ea typeface="+mn-ea"/>
                <a:cs typeface="+mn-cs"/>
              </a:rPr>
              <a:t>very</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dark</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site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with</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very</a:t>
            </a:r>
            <a:r>
              <a:rPr lang="de-DE" sz="1200" b="0" i="0" u="none" strike="noStrike" kern="1200" dirty="0">
                <a:solidFill>
                  <a:schemeClr val="tx1"/>
                </a:solidFill>
                <a:effectLst/>
                <a:latin typeface="+mn-lt"/>
                <a:ea typeface="+mn-ea"/>
                <a:cs typeface="+mn-cs"/>
              </a:rPr>
              <a:t> limited </a:t>
            </a:r>
            <a:r>
              <a:rPr lang="de-DE" sz="1200" b="0" i="0" u="none" strike="noStrike" kern="1200" dirty="0" err="1">
                <a:solidFill>
                  <a:schemeClr val="tx1"/>
                </a:solidFill>
                <a:effectLst/>
                <a:latin typeface="+mn-lt"/>
                <a:ea typeface="+mn-ea"/>
                <a:cs typeface="+mn-cs"/>
              </a:rPr>
              <a:t>exposure</a:t>
            </a:r>
            <a:r>
              <a:rPr lang="de-DE" sz="1200" b="0" i="0" u="none" strike="noStrike" kern="1200" dirty="0">
                <a:solidFill>
                  <a:schemeClr val="tx1"/>
                </a:solidFill>
                <a:effectLst/>
                <a:latin typeface="+mn-lt"/>
                <a:ea typeface="+mn-ea"/>
                <a:cs typeface="+mn-cs"/>
              </a:rPr>
              <a:t> time, </a:t>
            </a:r>
            <a:r>
              <a:rPr lang="de-DE" sz="1200" b="0" i="0" u="none" strike="noStrike" kern="1200" dirty="0" err="1">
                <a:solidFill>
                  <a:schemeClr val="tx1"/>
                </a:solidFill>
                <a:effectLst/>
                <a:latin typeface="+mn-lt"/>
                <a:ea typeface="+mn-ea"/>
                <a:cs typeface="+mn-cs"/>
              </a:rPr>
              <a:t>the</a:t>
            </a:r>
            <a:r>
              <a:rPr lang="de-DE" sz="1200" b="0" i="0" u="none" strike="noStrike" kern="1200" dirty="0">
                <a:solidFill>
                  <a:schemeClr val="tx1"/>
                </a:solidFill>
                <a:effectLst/>
                <a:latin typeface="+mn-lt"/>
                <a:ea typeface="+mn-ea"/>
                <a:cs typeface="+mn-cs"/>
              </a:rPr>
              <a:t> optimal </a:t>
            </a:r>
            <a:r>
              <a:rPr lang="de-DE" sz="1200" b="0" i="0" u="none" strike="noStrike" kern="1200" dirty="0" err="1">
                <a:solidFill>
                  <a:schemeClr val="tx1"/>
                </a:solidFill>
                <a:effectLst/>
                <a:latin typeface="+mn-lt"/>
                <a:ea typeface="+mn-ea"/>
                <a:cs typeface="+mn-cs"/>
              </a:rPr>
              <a:t>exposure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may</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be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too</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long</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to</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get</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enough</a:t>
            </a:r>
            <a:r>
              <a:rPr lang="de-DE" sz="1200" b="0" i="0" u="none" strike="noStrike" kern="1200" dirty="0">
                <a:solidFill>
                  <a:schemeClr val="tx1"/>
                </a:solidFill>
                <a:effectLst/>
                <a:latin typeface="+mn-lt"/>
                <a:ea typeface="+mn-ea"/>
                <a:cs typeface="+mn-cs"/>
              </a:rPr>
              <a:t> sub-frames </a:t>
            </a:r>
            <a:r>
              <a:rPr lang="de-DE" sz="1200" b="0" i="0" u="none" strike="noStrike" kern="1200" dirty="0" err="1">
                <a:solidFill>
                  <a:schemeClr val="tx1"/>
                </a:solidFill>
                <a:effectLst/>
                <a:latin typeface="+mn-lt"/>
                <a:ea typeface="+mn-ea"/>
                <a:cs typeface="+mn-cs"/>
              </a:rPr>
              <a:t>to</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get</a:t>
            </a:r>
            <a:r>
              <a:rPr lang="de-DE" sz="1200" b="0" i="0" u="none" strike="noStrike" kern="1200" dirty="0">
                <a:solidFill>
                  <a:schemeClr val="tx1"/>
                </a:solidFill>
                <a:effectLst/>
                <a:latin typeface="+mn-lt"/>
                <a:ea typeface="+mn-ea"/>
                <a:cs typeface="+mn-cs"/>
              </a:rPr>
              <a:t> a </a:t>
            </a:r>
            <a:r>
              <a:rPr lang="de-DE" sz="1200" b="0" i="0" u="none" strike="noStrike" kern="1200" dirty="0" err="1">
                <a:solidFill>
                  <a:schemeClr val="tx1"/>
                </a:solidFill>
                <a:effectLst/>
                <a:latin typeface="+mn-lt"/>
                <a:ea typeface="+mn-ea"/>
                <a:cs typeface="+mn-cs"/>
              </a:rPr>
              <a:t>good</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distribution</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or</a:t>
            </a:r>
            <a:r>
              <a:rPr lang="de-DE" sz="1200" b="0" i="0" u="none" strike="noStrike" kern="1200" dirty="0">
                <a:solidFill>
                  <a:schemeClr val="tx1"/>
                </a:solidFill>
                <a:effectLst/>
                <a:latin typeface="+mn-lt"/>
                <a:ea typeface="+mn-ea"/>
                <a:cs typeface="+mn-cs"/>
              </a:rPr>
              <a:t> deal </a:t>
            </a:r>
            <a:r>
              <a:rPr lang="de-DE" sz="1200" b="0" i="0" u="none" strike="noStrike" kern="1200" dirty="0" err="1">
                <a:solidFill>
                  <a:schemeClr val="tx1"/>
                </a:solidFill>
                <a:effectLst/>
                <a:latin typeface="+mn-lt"/>
                <a:ea typeface="+mn-ea"/>
                <a:cs typeface="+mn-cs"/>
              </a:rPr>
              <a:t>with</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other</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types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of</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noise</a:t>
            </a:r>
            <a:r>
              <a:rPr lang="de-DE" sz="1200" b="0" i="0" u="none" strike="noStrike" kern="1200" dirty="0">
                <a:solidFill>
                  <a:schemeClr val="tx1"/>
                </a:solidFill>
                <a:effectLst/>
                <a:latin typeface="+mn-lt"/>
                <a:ea typeface="+mn-ea"/>
                <a:cs typeface="+mn-cs"/>
              </a:rPr>
              <a:t>. At </a:t>
            </a:r>
            <a:r>
              <a:rPr lang="de-DE" sz="1200" b="0" i="0" u="none" strike="noStrike" kern="1200" dirty="0" err="1">
                <a:solidFill>
                  <a:schemeClr val="tx1"/>
                </a:solidFill>
                <a:effectLst/>
                <a:latin typeface="+mn-lt"/>
                <a:ea typeface="+mn-ea"/>
                <a:cs typeface="+mn-cs"/>
              </a:rPr>
              <a:t>that</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point</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you</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may</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be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better</a:t>
            </a:r>
            <a:r>
              <a:rPr lang="de-DE" sz="1200" b="0" i="0" u="none" strike="noStrike" kern="1200" dirty="0">
                <a:solidFill>
                  <a:schemeClr val="tx1"/>
                </a:solidFill>
                <a:effectLst/>
                <a:latin typeface="+mn-lt"/>
                <a:ea typeface="+mn-ea"/>
                <a:cs typeface="+mn-cs"/>
              </a:rPr>
              <a:t> off </a:t>
            </a:r>
            <a:r>
              <a:rPr lang="de-DE" sz="1200" b="0" i="0" u="none" strike="noStrike" kern="1200" dirty="0" err="1">
                <a:solidFill>
                  <a:schemeClr val="tx1"/>
                </a:solidFill>
                <a:effectLst/>
                <a:latin typeface="+mn-lt"/>
                <a:ea typeface="+mn-ea"/>
                <a:cs typeface="+mn-cs"/>
              </a:rPr>
              <a:t>going</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with</a:t>
            </a:r>
            <a:r>
              <a:rPr lang="de-DE" sz="1200" b="0" i="0" u="none" strike="noStrike" kern="1200" dirty="0">
                <a:solidFill>
                  <a:schemeClr val="tx1"/>
                </a:solidFill>
                <a:effectLst/>
                <a:latin typeface="+mn-lt"/>
                <a:ea typeface="+mn-ea"/>
                <a:cs typeface="+mn-cs"/>
              </a:rPr>
              <a:t> a </a:t>
            </a:r>
            <a:r>
              <a:rPr lang="de-DE" sz="1200" b="0" i="0" u="none" strike="noStrike" kern="1200" dirty="0" err="1">
                <a:solidFill>
                  <a:schemeClr val="tx1"/>
                </a:solidFill>
                <a:effectLst/>
                <a:latin typeface="+mn-lt"/>
                <a:ea typeface="+mn-ea"/>
                <a:cs typeface="+mn-cs"/>
              </a:rPr>
              <a:t>shorter</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exposure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to</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give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enough</a:t>
            </a:r>
            <a:r>
              <a:rPr lang="de-DE" sz="1200" b="0" i="0" u="none" strike="noStrike" kern="1200" dirty="0">
                <a:solidFill>
                  <a:schemeClr val="tx1"/>
                </a:solidFill>
                <a:effectLst/>
                <a:latin typeface="+mn-lt"/>
                <a:ea typeface="+mn-ea"/>
                <a:cs typeface="+mn-cs"/>
              </a:rPr>
              <a:t> sub-frames </a:t>
            </a:r>
            <a:r>
              <a:rPr lang="de-DE" sz="1200" b="0" i="0" u="none" strike="noStrike" kern="1200" dirty="0" err="1">
                <a:solidFill>
                  <a:schemeClr val="tx1"/>
                </a:solidFill>
                <a:effectLst/>
                <a:latin typeface="+mn-lt"/>
                <a:ea typeface="+mn-ea"/>
                <a:cs typeface="+mn-cs"/>
              </a:rPr>
              <a:t>to</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stack</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and</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sacrificing</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some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low</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level</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signal</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However</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choosing</a:t>
            </a:r>
            <a:r>
              <a:rPr lang="de-DE" sz="1200" b="0" i="0" u="none" strike="noStrike" kern="1200" dirty="0">
                <a:solidFill>
                  <a:schemeClr val="tx1"/>
                </a:solidFill>
                <a:effectLst/>
                <a:latin typeface="+mn-lt"/>
                <a:ea typeface="+mn-ea"/>
                <a:cs typeface="+mn-cs"/>
              </a:rPr>
              <a:t> a </a:t>
            </a:r>
            <a:r>
              <a:rPr lang="de-DE" sz="1200" b="0" i="0" u="none" strike="noStrike" kern="1200" dirty="0" err="1">
                <a:solidFill>
                  <a:schemeClr val="tx1"/>
                </a:solidFill>
                <a:effectLst/>
                <a:latin typeface="+mn-lt"/>
                <a:ea typeface="+mn-ea"/>
                <a:cs typeface="+mn-cs"/>
              </a:rPr>
              <a:t>shorter</a:t>
            </a:r>
            <a:r>
              <a:rPr lang="de-DE" sz="1200" b="0" i="0" u="none" strike="noStrike" kern="1200" dirty="0">
                <a:solidFill>
                  <a:schemeClr val="tx1"/>
                </a:solidFill>
                <a:effectLst/>
                <a:latin typeface="+mn-lt"/>
                <a:ea typeface="+mn-ea"/>
                <a:cs typeface="+mn-cs"/>
              </a:rPr>
              <a:t> sub-frame </a:t>
            </a:r>
            <a:r>
              <a:rPr lang="de-DE" sz="1200" b="0" i="0" u="none" strike="noStrike" kern="1200" dirty="0" err="1">
                <a:solidFill>
                  <a:schemeClr val="tx1"/>
                </a:solidFill>
                <a:effectLst/>
                <a:latin typeface="+mn-lt"/>
                <a:ea typeface="+mn-ea"/>
                <a:cs typeface="+mn-cs"/>
              </a:rPr>
              <a:t>exposure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and</a:t>
            </a:r>
            <a:r>
              <a:rPr lang="de-DE" sz="1200" b="0" i="0" u="none" strike="noStrike" kern="1200" dirty="0">
                <a:solidFill>
                  <a:schemeClr val="tx1"/>
                </a:solidFill>
                <a:effectLst/>
                <a:latin typeface="+mn-lt"/>
                <a:ea typeface="+mn-ea"/>
                <a:cs typeface="+mn-cs"/>
              </a:rPr>
              <a:t> still </a:t>
            </a:r>
            <a:r>
              <a:rPr lang="de-DE" sz="1200" b="0" i="0" u="none" strike="noStrike" kern="1200" dirty="0" err="1">
                <a:solidFill>
                  <a:schemeClr val="tx1"/>
                </a:solidFill>
                <a:effectLst/>
                <a:latin typeface="+mn-lt"/>
                <a:ea typeface="+mn-ea"/>
                <a:cs typeface="+mn-cs"/>
              </a:rPr>
              <a:t>shooting</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the</a:t>
            </a:r>
            <a:r>
              <a:rPr lang="de-DE" sz="1200" b="0" i="0" u="none" strike="noStrike" kern="1200" dirty="0">
                <a:solidFill>
                  <a:schemeClr val="tx1"/>
                </a:solidFill>
                <a:effectLst/>
                <a:latin typeface="+mn-lt"/>
                <a:ea typeface="+mn-ea"/>
                <a:cs typeface="+mn-cs"/>
              </a:rPr>
              <a:t> same </a:t>
            </a:r>
            <a:r>
              <a:rPr lang="de-DE" sz="1200" b="0" i="0" u="none" strike="noStrike" kern="1200" dirty="0" err="1">
                <a:solidFill>
                  <a:schemeClr val="tx1"/>
                </a:solidFill>
                <a:effectLst/>
                <a:latin typeface="+mn-lt"/>
                <a:ea typeface="+mn-ea"/>
                <a:cs typeface="+mn-cs"/>
              </a:rPr>
              <a:t>or</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more</a:t>
            </a:r>
            <a:r>
              <a:rPr lang="de-DE" sz="1200" b="0" i="0" u="none" strike="noStrike" kern="1200" dirty="0">
                <a:solidFill>
                  <a:schemeClr val="tx1"/>
                </a:solidFill>
                <a:effectLst/>
                <a:latin typeface="+mn-lt"/>
                <a:ea typeface="+mn-ea"/>
                <a:cs typeface="+mn-cs"/>
              </a:rPr>
              <a:t> total time </a:t>
            </a:r>
            <a:r>
              <a:rPr lang="de-DE" sz="1200" b="0" i="0" u="none" strike="noStrike" kern="1200" dirty="0" err="1">
                <a:solidFill>
                  <a:schemeClr val="tx1"/>
                </a:solidFill>
                <a:effectLst/>
                <a:latin typeface="+mn-lt"/>
                <a:ea typeface="+mn-ea"/>
                <a:cs typeface="+mn-cs"/>
              </a:rPr>
              <a:t>gains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nothing</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for</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stronger</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signals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and</a:t>
            </a:r>
            <a:r>
              <a:rPr lang="de-DE" sz="1200" b="0" i="0" u="none" strike="noStrike" kern="1200" dirty="0">
                <a:solidFill>
                  <a:schemeClr val="tx1"/>
                </a:solidFill>
                <a:effectLst/>
                <a:latin typeface="+mn-lt"/>
                <a:ea typeface="+mn-ea"/>
                <a:cs typeface="+mn-cs"/>
              </a:rPr>
              <a:t> loses </a:t>
            </a:r>
            <a:r>
              <a:rPr lang="de-DE" sz="1200" b="0" i="0" u="none" strike="noStrike" kern="1200" dirty="0" err="1">
                <a:solidFill>
                  <a:schemeClr val="tx1"/>
                </a:solidFill>
                <a:effectLst/>
                <a:latin typeface="+mn-lt"/>
                <a:ea typeface="+mn-ea"/>
                <a:cs typeface="+mn-cs"/>
              </a:rPr>
              <a:t>the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low</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level</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signal</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Let</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me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demonstrate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this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with</a:t>
            </a:r>
            <a:r>
              <a:rPr lang="de-DE" sz="1200" b="0" i="0" u="none" strike="noStrike" kern="1200" dirty="0">
                <a:solidFill>
                  <a:schemeClr val="tx1"/>
                </a:solidFill>
                <a:effectLst/>
                <a:latin typeface="+mn-lt"/>
                <a:ea typeface="+mn-ea"/>
                <a:cs typeface="+mn-cs"/>
              </a:rPr>
              <a:t> an </a:t>
            </a:r>
            <a:r>
              <a:rPr lang="de-DE" sz="1200" b="0" i="0" u="none" strike="noStrike" kern="1200" dirty="0" err="1">
                <a:solidFill>
                  <a:schemeClr val="tx1"/>
                </a:solidFill>
                <a:effectLst/>
                <a:latin typeface="+mn-lt"/>
                <a:ea typeface="+mn-ea"/>
                <a:cs typeface="+mn-cs"/>
              </a:rPr>
              <a:t>example</a:t>
            </a:r>
            <a:r>
              <a:rPr lang="de-DE" sz="1200" b="0" i="0" u="none" strike="noStrike" kern="1200" dirty="0">
                <a:solidFill>
                  <a:schemeClr val="tx1"/>
                </a:solidFill>
                <a:effectLst/>
                <a:latin typeface="+mn-lt"/>
                <a:ea typeface="+mn-ea"/>
                <a:cs typeface="+mn-cs"/>
              </a:rPr>
              <a:t>. </a:t>
            </a:r>
            <a:endParaRPr lang="de-DE" dirty="0"/>
          </a:p>
        </p:txBody>
      </p:sp>
      <p:sp>
        <p:nvSpPr>
          <p:cNvPr id="4" name="Foliennummernplatzhalter 3"/>
          <p:cNvSpPr>
            <a:spLocks noGrp="1"/>
          </p:cNvSpPr>
          <p:nvPr>
            <p:ph type="sldNum" sz="quarter" idx="10"/>
          </p:nvPr>
        </p:nvSpPr>
        <p:spPr/>
        <p:txBody>
          <a:bodyPr/>
          <a:lstStyle/>
          <a:p>
            <a:fld id="{A59FB76E-BB12-CC4E-BFD0-22EEAD6CE027}" type="slidenum">
              <a:rPr lang="de-DE" smtClean="0"/>
              <a:t>40</a:t>
            </a:fld>
            <a:endParaRPr lang="de-DE"/>
          </a:p>
        </p:txBody>
      </p:sp>
    </p:spTree>
    <p:extLst>
      <p:ext uri="{BB962C8B-B14F-4D97-AF65-F5344CB8AC3E}">
        <p14:creationId xmlns:p14="http://schemas.microsoft.com/office/powerpoint/2010/main" val="42831189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59FB76E-BB12-CC4E-BFD0-22EEAD6CE027}" type="slidenum">
              <a:rPr lang="de-DE" smtClean="0"/>
              <a:t>41</a:t>
            </a:fld>
            <a:endParaRPr lang="de-DE"/>
          </a:p>
        </p:txBody>
      </p:sp>
    </p:spTree>
    <p:extLst>
      <p:ext uri="{BB962C8B-B14F-4D97-AF65-F5344CB8AC3E}">
        <p14:creationId xmlns:p14="http://schemas.microsoft.com/office/powerpoint/2010/main" val="8333715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59FB76E-BB12-CC4E-BFD0-22EEAD6CE027}" type="slidenum">
              <a:rPr lang="de-DE" smtClean="0"/>
              <a:t>42</a:t>
            </a:fld>
            <a:endParaRPr lang="de-DE"/>
          </a:p>
        </p:txBody>
      </p:sp>
    </p:spTree>
    <p:extLst>
      <p:ext uri="{BB962C8B-B14F-4D97-AF65-F5344CB8AC3E}">
        <p14:creationId xmlns:p14="http://schemas.microsoft.com/office/powerpoint/2010/main" val="2927007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Bildaufnehmer</a:t>
            </a:r>
            <a:r>
              <a:rPr lang="de-DE" baseline="0" dirty="0"/>
              <a:t> ist ein Lichtempfindlicher Mikrochip: </a:t>
            </a:r>
            <a:r>
              <a:rPr lang="de-DE" baseline="0" dirty="0" err="1"/>
              <a:t>Imager</a:t>
            </a:r>
            <a:r>
              <a:rPr lang="de-DE" baseline="0" dirty="0"/>
              <a:t>-Chip, „CCD-Sensor“</a:t>
            </a:r>
          </a:p>
          <a:p>
            <a:r>
              <a:rPr lang="de-DE" baseline="0" dirty="0"/>
              <a:t>Wird in Halbleiterfabrik hergestellt.</a:t>
            </a:r>
            <a:endParaRPr lang="de-DE" dirty="0"/>
          </a:p>
        </p:txBody>
      </p:sp>
      <p:sp>
        <p:nvSpPr>
          <p:cNvPr id="4" name="Foliennummernplatzhalter 3"/>
          <p:cNvSpPr>
            <a:spLocks noGrp="1"/>
          </p:cNvSpPr>
          <p:nvPr>
            <p:ph type="sldNum" sz="quarter" idx="10"/>
          </p:nvPr>
        </p:nvSpPr>
        <p:spPr/>
        <p:txBody>
          <a:bodyPr/>
          <a:lstStyle/>
          <a:p>
            <a:fld id="{A59FB76E-BB12-CC4E-BFD0-22EEAD6CE027}" type="slidenum">
              <a:rPr lang="de-DE" smtClean="0"/>
              <a:t>4</a:t>
            </a:fld>
            <a:endParaRPr lang="de-DE"/>
          </a:p>
        </p:txBody>
      </p:sp>
    </p:spTree>
    <p:extLst>
      <p:ext uri="{BB962C8B-B14F-4D97-AF65-F5344CB8AC3E}">
        <p14:creationId xmlns:p14="http://schemas.microsoft.com/office/powerpoint/2010/main" val="1583525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Frei übersetzt: „Ladungs-gekoppeltes</a:t>
            </a:r>
            <a:r>
              <a:rPr lang="de-DE" baseline="0" dirty="0"/>
              <a:t> Bauteil“</a:t>
            </a:r>
            <a:endParaRPr lang="de-DE" dirty="0"/>
          </a:p>
        </p:txBody>
      </p:sp>
      <p:sp>
        <p:nvSpPr>
          <p:cNvPr id="4" name="Foliennummernplatzhalter 3"/>
          <p:cNvSpPr>
            <a:spLocks noGrp="1"/>
          </p:cNvSpPr>
          <p:nvPr>
            <p:ph type="sldNum" sz="quarter" idx="10"/>
          </p:nvPr>
        </p:nvSpPr>
        <p:spPr/>
        <p:txBody>
          <a:bodyPr/>
          <a:lstStyle/>
          <a:p>
            <a:fld id="{A59FB76E-BB12-CC4E-BFD0-22EEAD6CE027}" type="slidenum">
              <a:rPr lang="de-DE" smtClean="0"/>
              <a:t>5</a:t>
            </a:fld>
            <a:endParaRPr lang="de-DE"/>
          </a:p>
        </p:txBody>
      </p:sp>
    </p:spTree>
    <p:extLst>
      <p:ext uri="{BB962C8B-B14F-4D97-AF65-F5344CB8AC3E}">
        <p14:creationId xmlns:p14="http://schemas.microsoft.com/office/powerpoint/2010/main" val="1006636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Nicht „äußerer Photoeffekt“, wie oft behauptet.</a:t>
            </a:r>
          </a:p>
          <a:p>
            <a:r>
              <a:rPr lang="de-DE" dirty="0"/>
              <a:t>Der ist so ähnlich,</a:t>
            </a:r>
            <a:r>
              <a:rPr lang="de-DE" baseline="0" dirty="0"/>
              <a:t> aber nicht gleich: Einstein Nobelpreis 1905 (deswegen populär)</a:t>
            </a:r>
          </a:p>
          <a:p>
            <a:endParaRPr lang="de-DE" baseline="0" dirty="0"/>
          </a:p>
          <a:p>
            <a:r>
              <a:rPr lang="de-DE" baseline="0" dirty="0"/>
              <a:t>Prinzip „wandelt“ Photonen in Elektronen um</a:t>
            </a:r>
          </a:p>
          <a:p>
            <a:endParaRPr lang="de-DE" baseline="0" dirty="0"/>
          </a:p>
          <a:p>
            <a:r>
              <a:rPr lang="de-DE" baseline="0" dirty="0"/>
              <a:t>Nobelpreis für George E. Smith und Willard S. Boyle von den Bell Labs</a:t>
            </a:r>
          </a:p>
        </p:txBody>
      </p:sp>
      <p:sp>
        <p:nvSpPr>
          <p:cNvPr id="4" name="Foliennummernplatzhalter 3"/>
          <p:cNvSpPr>
            <a:spLocks noGrp="1"/>
          </p:cNvSpPr>
          <p:nvPr>
            <p:ph type="sldNum" sz="quarter" idx="10"/>
          </p:nvPr>
        </p:nvSpPr>
        <p:spPr/>
        <p:txBody>
          <a:bodyPr/>
          <a:lstStyle/>
          <a:p>
            <a:fld id="{A59FB76E-BB12-CC4E-BFD0-22EEAD6CE027}" type="slidenum">
              <a:rPr lang="de-DE" smtClean="0"/>
              <a:t>6</a:t>
            </a:fld>
            <a:endParaRPr lang="de-DE"/>
          </a:p>
        </p:txBody>
      </p:sp>
    </p:spTree>
    <p:extLst>
      <p:ext uri="{BB962C8B-B14F-4D97-AF65-F5344CB8AC3E}">
        <p14:creationId xmlns:p14="http://schemas.microsoft.com/office/powerpoint/2010/main" val="164990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Frei übersetzt: „</a:t>
            </a:r>
            <a:r>
              <a:rPr lang="de-DE" sz="1200" b="0" i="0" kern="1200" dirty="0">
                <a:solidFill>
                  <a:schemeClr val="tx1"/>
                </a:solidFill>
                <a:effectLst/>
                <a:latin typeface="+mn-lt"/>
                <a:ea typeface="+mn-ea"/>
                <a:cs typeface="+mn-cs"/>
              </a:rPr>
              <a:t>sich ergänzender Metall-Oxid-Halbleiter</a:t>
            </a:r>
            <a:r>
              <a:rPr lang="de-DE" baseline="0" dirty="0"/>
              <a:t>“</a:t>
            </a:r>
          </a:p>
          <a:p>
            <a:endParaRPr lang="de-DE" baseline="0" dirty="0"/>
          </a:p>
          <a:p>
            <a:r>
              <a:rPr lang="de-DE" baseline="0" dirty="0"/>
              <a:t>Standard-Technologie für Schaltungstechnik in der Mikroelektronik</a:t>
            </a:r>
            <a:endParaRPr lang="de-DE" dirty="0"/>
          </a:p>
        </p:txBody>
      </p:sp>
      <p:sp>
        <p:nvSpPr>
          <p:cNvPr id="4" name="Foliennummernplatzhalter 3"/>
          <p:cNvSpPr>
            <a:spLocks noGrp="1"/>
          </p:cNvSpPr>
          <p:nvPr>
            <p:ph type="sldNum" sz="quarter" idx="10"/>
          </p:nvPr>
        </p:nvSpPr>
        <p:spPr/>
        <p:txBody>
          <a:bodyPr/>
          <a:lstStyle/>
          <a:p>
            <a:fld id="{A59FB76E-BB12-CC4E-BFD0-22EEAD6CE027}" type="slidenum">
              <a:rPr lang="de-DE" smtClean="0"/>
              <a:t>7</a:t>
            </a:fld>
            <a:endParaRPr lang="de-DE"/>
          </a:p>
        </p:txBody>
      </p:sp>
    </p:spTree>
    <p:extLst>
      <p:ext uri="{BB962C8B-B14F-4D97-AF65-F5344CB8AC3E}">
        <p14:creationId xmlns:p14="http://schemas.microsoft.com/office/powerpoint/2010/main" val="2107132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 exaktere Begriff</a:t>
            </a:r>
            <a:r>
              <a:rPr lang="de-DE" baseline="0" dirty="0"/>
              <a:t> wird seltener verwendet: </a:t>
            </a:r>
            <a:r>
              <a:rPr lang="de-DE" baseline="0" dirty="0" err="1"/>
              <a:t>Active</a:t>
            </a:r>
            <a:r>
              <a:rPr lang="de-DE" baseline="0" dirty="0"/>
              <a:t> Pixel Sensor</a:t>
            </a:r>
          </a:p>
          <a:p>
            <a:r>
              <a:rPr lang="de-DE" baseline="0" dirty="0"/>
              <a:t>APS hat nichts mit </a:t>
            </a:r>
            <a:r>
              <a:rPr lang="de-DE" baseline="0" dirty="0" err="1"/>
              <a:t>Advanced</a:t>
            </a:r>
            <a:r>
              <a:rPr lang="de-DE" baseline="0" dirty="0"/>
              <a:t> </a:t>
            </a:r>
            <a:r>
              <a:rPr lang="de-DE" baseline="0" dirty="0" err="1"/>
              <a:t>Photo</a:t>
            </a:r>
            <a:r>
              <a:rPr lang="de-DE" baseline="0" dirty="0"/>
              <a:t> System zu tun, dem Namensgeber für APS-C!</a:t>
            </a:r>
          </a:p>
          <a:p>
            <a:endParaRPr lang="de-DE" baseline="0" dirty="0"/>
          </a:p>
          <a:p>
            <a:r>
              <a:rPr lang="de-DE" baseline="0" dirty="0"/>
              <a:t>Das ist genau das Prinzip: Bei CCD ist ein Pixel passiv, bei CMOS ist es aktiv!</a:t>
            </a:r>
            <a:endParaRPr lang="de-DE" dirty="0"/>
          </a:p>
        </p:txBody>
      </p:sp>
      <p:sp>
        <p:nvSpPr>
          <p:cNvPr id="4" name="Foliennummernplatzhalter 3"/>
          <p:cNvSpPr>
            <a:spLocks noGrp="1"/>
          </p:cNvSpPr>
          <p:nvPr>
            <p:ph type="sldNum" sz="quarter" idx="10"/>
          </p:nvPr>
        </p:nvSpPr>
        <p:spPr/>
        <p:txBody>
          <a:bodyPr/>
          <a:lstStyle/>
          <a:p>
            <a:fld id="{A59FB76E-BB12-CC4E-BFD0-22EEAD6CE027}" type="slidenum">
              <a:rPr lang="de-DE" smtClean="0"/>
              <a:t>8</a:t>
            </a:fld>
            <a:endParaRPr lang="de-DE"/>
          </a:p>
        </p:txBody>
      </p:sp>
    </p:spTree>
    <p:extLst>
      <p:ext uri="{BB962C8B-B14F-4D97-AF65-F5344CB8AC3E}">
        <p14:creationId xmlns:p14="http://schemas.microsoft.com/office/powerpoint/2010/main" val="646543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Wandlung Photon</a:t>
            </a:r>
            <a:r>
              <a:rPr lang="de-DE" baseline="0" dirty="0"/>
              <a:t> =&gt; Elektron: Gleiches Prinzip wie bei CCD</a:t>
            </a:r>
          </a:p>
          <a:p>
            <a:endParaRPr lang="de-DE" baseline="0" dirty="0"/>
          </a:p>
          <a:p>
            <a:r>
              <a:rPr lang="de-DE" baseline="0" dirty="0"/>
              <a:t>Erfunden am JPL: Eric </a:t>
            </a:r>
            <a:r>
              <a:rPr lang="de-DE" baseline="0" dirty="0" err="1"/>
              <a:t>Fossum</a:t>
            </a:r>
            <a:r>
              <a:rPr lang="de-DE" baseline="0" dirty="0"/>
              <a:t> und Team</a:t>
            </a:r>
          </a:p>
        </p:txBody>
      </p:sp>
      <p:sp>
        <p:nvSpPr>
          <p:cNvPr id="4" name="Foliennummernplatzhalter 3"/>
          <p:cNvSpPr>
            <a:spLocks noGrp="1"/>
          </p:cNvSpPr>
          <p:nvPr>
            <p:ph type="sldNum" sz="quarter" idx="10"/>
          </p:nvPr>
        </p:nvSpPr>
        <p:spPr/>
        <p:txBody>
          <a:bodyPr/>
          <a:lstStyle/>
          <a:p>
            <a:fld id="{A59FB76E-BB12-CC4E-BFD0-22EEAD6CE027}" type="slidenum">
              <a:rPr lang="de-DE" smtClean="0"/>
              <a:t>9</a:t>
            </a:fld>
            <a:endParaRPr lang="de-DE"/>
          </a:p>
        </p:txBody>
      </p:sp>
    </p:spTree>
    <p:extLst>
      <p:ext uri="{BB962C8B-B14F-4D97-AF65-F5344CB8AC3E}">
        <p14:creationId xmlns:p14="http://schemas.microsoft.com/office/powerpoint/2010/main" val="938258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838200" y="526942"/>
            <a:ext cx="10515600" cy="3463871"/>
          </a:xfrm>
        </p:spPr>
        <p:txBody>
          <a:bodyPr anchor="b"/>
          <a:lstStyle>
            <a:lvl1pPr algn="ctr">
              <a:defRPr sz="6000"/>
            </a:lvl1pPr>
          </a:lstStyle>
          <a:p>
            <a:r>
              <a:rPr lang="de-DE"/>
              <a:t>Mastertitelformat bearbeiten</a:t>
            </a:r>
          </a:p>
        </p:txBody>
      </p:sp>
      <p:sp>
        <p:nvSpPr>
          <p:cNvPr id="3" name="Untertitel 2"/>
          <p:cNvSpPr>
            <a:spLocks noGrp="1"/>
          </p:cNvSpPr>
          <p:nvPr>
            <p:ph type="subTitle" idx="1"/>
          </p:nvPr>
        </p:nvSpPr>
        <p:spPr>
          <a:xfrm>
            <a:off x="838200" y="4424765"/>
            <a:ext cx="10515600" cy="143359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p:cNvSpPr>
            <a:spLocks noGrp="1"/>
          </p:cNvSpPr>
          <p:nvPr>
            <p:ph type="dt" sz="half" idx="10"/>
          </p:nvPr>
        </p:nvSpPr>
        <p:spPr/>
        <p:txBody>
          <a:bodyPr/>
          <a:lstStyle/>
          <a:p>
            <a:r>
              <a:rPr lang="de-DE"/>
              <a:t>28.10.2017</a:t>
            </a:r>
          </a:p>
        </p:txBody>
      </p:sp>
      <p:sp>
        <p:nvSpPr>
          <p:cNvPr id="5" name="Fußzeilenplatzhalter 4"/>
          <p:cNvSpPr>
            <a:spLocks noGrp="1"/>
          </p:cNvSpPr>
          <p:nvPr>
            <p:ph type="ftr" sz="quarter" idx="11"/>
          </p:nvPr>
        </p:nvSpPr>
        <p:spPr/>
        <p:txBody>
          <a:bodyPr/>
          <a:lstStyle/>
          <a:p>
            <a:r>
              <a:rPr lang="en-US"/>
              <a:t>11. CCD Workshop 2017</a:t>
            </a:r>
            <a:endParaRPr lang="de-DE"/>
          </a:p>
        </p:txBody>
      </p:sp>
      <p:sp>
        <p:nvSpPr>
          <p:cNvPr id="6" name="Foliennummernplatzhalter 5"/>
          <p:cNvSpPr>
            <a:spLocks noGrp="1"/>
          </p:cNvSpPr>
          <p:nvPr>
            <p:ph type="sldNum" sz="quarter" idx="12"/>
          </p:nvPr>
        </p:nvSpPr>
        <p:spPr/>
        <p:txBody>
          <a:bodyPr/>
          <a:lstStyle/>
          <a:p>
            <a:fld id="{FC2801B2-7198-F848-9BE4-1C2983152706}" type="slidenum">
              <a:rPr lang="de-DE" smtClean="0"/>
              <a:t>‹Nr.›</a:t>
            </a:fld>
            <a:endParaRPr lang="de-DE"/>
          </a:p>
        </p:txBody>
      </p:sp>
    </p:spTree>
    <p:extLst>
      <p:ext uri="{BB962C8B-B14F-4D97-AF65-F5344CB8AC3E}">
        <p14:creationId xmlns:p14="http://schemas.microsoft.com/office/powerpoint/2010/main" val="1948742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Platzhalter für vertikalen Text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r>
              <a:rPr lang="de-DE"/>
              <a:t>28.10.2017</a:t>
            </a:r>
          </a:p>
        </p:txBody>
      </p:sp>
      <p:sp>
        <p:nvSpPr>
          <p:cNvPr id="5" name="Fußzeilenplatzhalter 4"/>
          <p:cNvSpPr>
            <a:spLocks noGrp="1"/>
          </p:cNvSpPr>
          <p:nvPr>
            <p:ph type="ftr" sz="quarter" idx="11"/>
          </p:nvPr>
        </p:nvSpPr>
        <p:spPr/>
        <p:txBody>
          <a:bodyPr/>
          <a:lstStyle/>
          <a:p>
            <a:r>
              <a:rPr lang="en-US"/>
              <a:t>11. CCD Workshop 2017</a:t>
            </a:r>
            <a:endParaRPr lang="de-DE"/>
          </a:p>
        </p:txBody>
      </p:sp>
      <p:sp>
        <p:nvSpPr>
          <p:cNvPr id="6" name="Foliennummernplatzhalter 5"/>
          <p:cNvSpPr>
            <a:spLocks noGrp="1"/>
          </p:cNvSpPr>
          <p:nvPr>
            <p:ph type="sldNum" sz="quarter" idx="12"/>
          </p:nvPr>
        </p:nvSpPr>
        <p:spPr/>
        <p:txBody>
          <a:bodyPr/>
          <a:lstStyle/>
          <a:p>
            <a:fld id="{FC2801B2-7198-F848-9BE4-1C2983152706}" type="slidenum">
              <a:rPr lang="de-DE" smtClean="0"/>
              <a:t>‹Nr.›</a:t>
            </a:fld>
            <a:endParaRPr lang="de-DE"/>
          </a:p>
        </p:txBody>
      </p:sp>
    </p:spTree>
    <p:extLst>
      <p:ext uri="{BB962C8B-B14F-4D97-AF65-F5344CB8AC3E}">
        <p14:creationId xmlns:p14="http://schemas.microsoft.com/office/powerpoint/2010/main" val="1884848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Platzhalter für vertikalen Text 2"/>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r>
              <a:rPr lang="de-DE"/>
              <a:t>28.10.2017</a:t>
            </a:r>
          </a:p>
        </p:txBody>
      </p:sp>
      <p:sp>
        <p:nvSpPr>
          <p:cNvPr id="5" name="Fußzeilenplatzhalter 4"/>
          <p:cNvSpPr>
            <a:spLocks noGrp="1"/>
          </p:cNvSpPr>
          <p:nvPr>
            <p:ph type="ftr" sz="quarter" idx="11"/>
          </p:nvPr>
        </p:nvSpPr>
        <p:spPr/>
        <p:txBody>
          <a:bodyPr/>
          <a:lstStyle/>
          <a:p>
            <a:r>
              <a:rPr lang="en-US"/>
              <a:t>11. CCD Workshop 2017</a:t>
            </a:r>
            <a:endParaRPr lang="de-DE"/>
          </a:p>
        </p:txBody>
      </p:sp>
      <p:sp>
        <p:nvSpPr>
          <p:cNvPr id="6" name="Foliennummernplatzhalter 5"/>
          <p:cNvSpPr>
            <a:spLocks noGrp="1"/>
          </p:cNvSpPr>
          <p:nvPr>
            <p:ph type="sldNum" sz="quarter" idx="12"/>
          </p:nvPr>
        </p:nvSpPr>
        <p:spPr/>
        <p:txBody>
          <a:bodyPr/>
          <a:lstStyle/>
          <a:p>
            <a:fld id="{FC2801B2-7198-F848-9BE4-1C2983152706}" type="slidenum">
              <a:rPr lang="de-DE" smtClean="0"/>
              <a:t>‹Nr.›</a:t>
            </a:fld>
            <a:endParaRPr lang="de-DE"/>
          </a:p>
        </p:txBody>
      </p:sp>
    </p:spTree>
    <p:extLst>
      <p:ext uri="{BB962C8B-B14F-4D97-AF65-F5344CB8AC3E}">
        <p14:creationId xmlns:p14="http://schemas.microsoft.com/office/powerpoint/2010/main" val="1123664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r>
              <a:rPr lang="de-DE"/>
              <a:t>28.10.2017</a:t>
            </a:r>
          </a:p>
        </p:txBody>
      </p:sp>
      <p:sp>
        <p:nvSpPr>
          <p:cNvPr id="5" name="Fußzeilenplatzhalter 4"/>
          <p:cNvSpPr>
            <a:spLocks noGrp="1"/>
          </p:cNvSpPr>
          <p:nvPr>
            <p:ph type="ftr" sz="quarter" idx="11"/>
          </p:nvPr>
        </p:nvSpPr>
        <p:spPr/>
        <p:txBody>
          <a:bodyPr/>
          <a:lstStyle/>
          <a:p>
            <a:r>
              <a:rPr lang="en-US"/>
              <a:t>11. CCD Workshop 2017</a:t>
            </a:r>
            <a:endParaRPr lang="de-DE"/>
          </a:p>
        </p:txBody>
      </p:sp>
      <p:sp>
        <p:nvSpPr>
          <p:cNvPr id="6" name="Foliennummernplatzhalter 5"/>
          <p:cNvSpPr>
            <a:spLocks noGrp="1"/>
          </p:cNvSpPr>
          <p:nvPr>
            <p:ph type="sldNum" sz="quarter" idx="12"/>
          </p:nvPr>
        </p:nvSpPr>
        <p:spPr/>
        <p:txBody>
          <a:bodyPr/>
          <a:lstStyle/>
          <a:p>
            <a:fld id="{FC2801B2-7198-F848-9BE4-1C2983152706}" type="slidenum">
              <a:rPr lang="de-DE" smtClean="0"/>
              <a:t>‹Nr.›</a:t>
            </a:fld>
            <a:endParaRPr lang="de-DE"/>
          </a:p>
        </p:txBody>
      </p:sp>
    </p:spTree>
    <p:extLst>
      <p:ext uri="{BB962C8B-B14F-4D97-AF65-F5344CB8AC3E}">
        <p14:creationId xmlns:p14="http://schemas.microsoft.com/office/powerpoint/2010/main" val="1239071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p:cNvSpPr>
            <a:spLocks noGrp="1"/>
          </p:cNvSpPr>
          <p:nvPr>
            <p:ph type="dt" sz="half" idx="10"/>
          </p:nvPr>
        </p:nvSpPr>
        <p:spPr/>
        <p:txBody>
          <a:bodyPr/>
          <a:lstStyle/>
          <a:p>
            <a:r>
              <a:rPr lang="de-DE"/>
              <a:t>28.10.2017</a:t>
            </a:r>
          </a:p>
        </p:txBody>
      </p:sp>
      <p:sp>
        <p:nvSpPr>
          <p:cNvPr id="5" name="Fußzeilenplatzhalter 4"/>
          <p:cNvSpPr>
            <a:spLocks noGrp="1"/>
          </p:cNvSpPr>
          <p:nvPr>
            <p:ph type="ftr" sz="quarter" idx="11"/>
          </p:nvPr>
        </p:nvSpPr>
        <p:spPr/>
        <p:txBody>
          <a:bodyPr/>
          <a:lstStyle/>
          <a:p>
            <a:r>
              <a:rPr lang="en-US"/>
              <a:t>11. CCD Workshop 2017</a:t>
            </a:r>
            <a:endParaRPr lang="de-DE"/>
          </a:p>
        </p:txBody>
      </p:sp>
      <p:sp>
        <p:nvSpPr>
          <p:cNvPr id="6" name="Foliennummernplatzhalter 5"/>
          <p:cNvSpPr>
            <a:spLocks noGrp="1"/>
          </p:cNvSpPr>
          <p:nvPr>
            <p:ph type="sldNum" sz="quarter" idx="12"/>
          </p:nvPr>
        </p:nvSpPr>
        <p:spPr/>
        <p:txBody>
          <a:bodyPr/>
          <a:lstStyle/>
          <a:p>
            <a:fld id="{FC2801B2-7198-F848-9BE4-1C2983152706}" type="slidenum">
              <a:rPr lang="de-DE" smtClean="0"/>
              <a:t>‹Nr.›</a:t>
            </a:fld>
            <a:endParaRPr lang="de-DE"/>
          </a:p>
        </p:txBody>
      </p:sp>
    </p:spTree>
    <p:extLst>
      <p:ext uri="{BB962C8B-B14F-4D97-AF65-F5344CB8AC3E}">
        <p14:creationId xmlns:p14="http://schemas.microsoft.com/office/powerpoint/2010/main" val="931540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838200" y="1434752"/>
            <a:ext cx="5181600" cy="47422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434750"/>
            <a:ext cx="5181600" cy="474221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r>
              <a:rPr lang="de-DE"/>
              <a:t>28.10.2017</a:t>
            </a:r>
          </a:p>
        </p:txBody>
      </p:sp>
      <p:sp>
        <p:nvSpPr>
          <p:cNvPr id="6" name="Fußzeilenplatzhalter 5"/>
          <p:cNvSpPr>
            <a:spLocks noGrp="1"/>
          </p:cNvSpPr>
          <p:nvPr>
            <p:ph type="ftr" sz="quarter" idx="11"/>
          </p:nvPr>
        </p:nvSpPr>
        <p:spPr/>
        <p:txBody>
          <a:bodyPr/>
          <a:lstStyle/>
          <a:p>
            <a:r>
              <a:rPr lang="en-US"/>
              <a:t>11. CCD Workshop 2017</a:t>
            </a:r>
            <a:endParaRPr lang="de-DE"/>
          </a:p>
        </p:txBody>
      </p:sp>
      <p:sp>
        <p:nvSpPr>
          <p:cNvPr id="7" name="Foliennummernplatzhalter 6"/>
          <p:cNvSpPr>
            <a:spLocks noGrp="1"/>
          </p:cNvSpPr>
          <p:nvPr>
            <p:ph type="sldNum" sz="quarter" idx="12"/>
          </p:nvPr>
        </p:nvSpPr>
        <p:spPr/>
        <p:txBody>
          <a:bodyPr/>
          <a:lstStyle/>
          <a:p>
            <a:fld id="{FC2801B2-7198-F848-9BE4-1C2983152706}" type="slidenum">
              <a:rPr lang="de-DE" smtClean="0"/>
              <a:t>‹Nr.›</a:t>
            </a:fld>
            <a:endParaRPr lang="de-DE"/>
          </a:p>
        </p:txBody>
      </p:sp>
    </p:spTree>
    <p:extLst>
      <p:ext uri="{BB962C8B-B14F-4D97-AF65-F5344CB8AC3E}">
        <p14:creationId xmlns:p14="http://schemas.microsoft.com/office/powerpoint/2010/main" val="1242741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r>
              <a:rPr lang="de-DE"/>
              <a:t>28.10.2017</a:t>
            </a:r>
          </a:p>
        </p:txBody>
      </p:sp>
      <p:sp>
        <p:nvSpPr>
          <p:cNvPr id="8" name="Fußzeilenplatzhalter 7"/>
          <p:cNvSpPr>
            <a:spLocks noGrp="1"/>
          </p:cNvSpPr>
          <p:nvPr>
            <p:ph type="ftr" sz="quarter" idx="11"/>
          </p:nvPr>
        </p:nvSpPr>
        <p:spPr/>
        <p:txBody>
          <a:bodyPr/>
          <a:lstStyle/>
          <a:p>
            <a:r>
              <a:rPr lang="en-US"/>
              <a:t>11. CCD Workshop 2017</a:t>
            </a:r>
            <a:endParaRPr lang="de-DE"/>
          </a:p>
        </p:txBody>
      </p:sp>
      <p:sp>
        <p:nvSpPr>
          <p:cNvPr id="9" name="Foliennummernplatzhalter 8"/>
          <p:cNvSpPr>
            <a:spLocks noGrp="1"/>
          </p:cNvSpPr>
          <p:nvPr>
            <p:ph type="sldNum" sz="quarter" idx="12"/>
          </p:nvPr>
        </p:nvSpPr>
        <p:spPr/>
        <p:txBody>
          <a:bodyPr/>
          <a:lstStyle/>
          <a:p>
            <a:fld id="{FC2801B2-7198-F848-9BE4-1C2983152706}" type="slidenum">
              <a:rPr lang="de-DE" smtClean="0"/>
              <a:t>‹Nr.›</a:t>
            </a:fld>
            <a:endParaRPr lang="de-DE"/>
          </a:p>
        </p:txBody>
      </p:sp>
    </p:spTree>
    <p:extLst>
      <p:ext uri="{BB962C8B-B14F-4D97-AF65-F5344CB8AC3E}">
        <p14:creationId xmlns:p14="http://schemas.microsoft.com/office/powerpoint/2010/main" val="328154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Datumsplatzhalter 2"/>
          <p:cNvSpPr>
            <a:spLocks noGrp="1"/>
          </p:cNvSpPr>
          <p:nvPr>
            <p:ph type="dt" sz="half" idx="10"/>
          </p:nvPr>
        </p:nvSpPr>
        <p:spPr/>
        <p:txBody>
          <a:bodyPr/>
          <a:lstStyle/>
          <a:p>
            <a:r>
              <a:rPr lang="de-DE"/>
              <a:t>28.10.2017</a:t>
            </a:r>
          </a:p>
        </p:txBody>
      </p:sp>
      <p:sp>
        <p:nvSpPr>
          <p:cNvPr id="4" name="Fußzeilenplatzhalter 3"/>
          <p:cNvSpPr>
            <a:spLocks noGrp="1"/>
          </p:cNvSpPr>
          <p:nvPr>
            <p:ph type="ftr" sz="quarter" idx="11"/>
          </p:nvPr>
        </p:nvSpPr>
        <p:spPr/>
        <p:txBody>
          <a:bodyPr/>
          <a:lstStyle/>
          <a:p>
            <a:r>
              <a:rPr lang="en-US"/>
              <a:t>11. CCD Workshop 2017</a:t>
            </a:r>
            <a:endParaRPr lang="de-DE"/>
          </a:p>
        </p:txBody>
      </p:sp>
      <p:sp>
        <p:nvSpPr>
          <p:cNvPr id="5" name="Foliennummernplatzhalter 4"/>
          <p:cNvSpPr>
            <a:spLocks noGrp="1"/>
          </p:cNvSpPr>
          <p:nvPr>
            <p:ph type="sldNum" sz="quarter" idx="12"/>
          </p:nvPr>
        </p:nvSpPr>
        <p:spPr/>
        <p:txBody>
          <a:bodyPr/>
          <a:lstStyle/>
          <a:p>
            <a:fld id="{FC2801B2-7198-F848-9BE4-1C2983152706}" type="slidenum">
              <a:rPr lang="de-DE" smtClean="0"/>
              <a:t>‹Nr.›</a:t>
            </a:fld>
            <a:endParaRPr lang="de-DE"/>
          </a:p>
        </p:txBody>
      </p:sp>
    </p:spTree>
    <p:extLst>
      <p:ext uri="{BB962C8B-B14F-4D97-AF65-F5344CB8AC3E}">
        <p14:creationId xmlns:p14="http://schemas.microsoft.com/office/powerpoint/2010/main" val="546709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a:t>28.10.2017</a:t>
            </a:r>
          </a:p>
        </p:txBody>
      </p:sp>
      <p:sp>
        <p:nvSpPr>
          <p:cNvPr id="3" name="Fußzeilenplatzhalter 2"/>
          <p:cNvSpPr>
            <a:spLocks noGrp="1"/>
          </p:cNvSpPr>
          <p:nvPr>
            <p:ph type="ftr" sz="quarter" idx="11"/>
          </p:nvPr>
        </p:nvSpPr>
        <p:spPr/>
        <p:txBody>
          <a:bodyPr/>
          <a:lstStyle/>
          <a:p>
            <a:r>
              <a:rPr lang="en-US"/>
              <a:t>11. CCD Workshop 2017</a:t>
            </a:r>
            <a:endParaRPr lang="de-DE"/>
          </a:p>
        </p:txBody>
      </p:sp>
      <p:sp>
        <p:nvSpPr>
          <p:cNvPr id="4" name="Foliennummernplatzhalter 3"/>
          <p:cNvSpPr>
            <a:spLocks noGrp="1"/>
          </p:cNvSpPr>
          <p:nvPr>
            <p:ph type="sldNum" sz="quarter" idx="12"/>
          </p:nvPr>
        </p:nvSpPr>
        <p:spPr/>
        <p:txBody>
          <a:bodyPr/>
          <a:lstStyle/>
          <a:p>
            <a:fld id="{FC2801B2-7198-F848-9BE4-1C2983152706}" type="slidenum">
              <a:rPr lang="de-DE" smtClean="0"/>
              <a:t>‹Nr.›</a:t>
            </a:fld>
            <a:endParaRPr lang="de-DE"/>
          </a:p>
        </p:txBody>
      </p:sp>
    </p:spTree>
    <p:extLst>
      <p:ext uri="{BB962C8B-B14F-4D97-AF65-F5344CB8AC3E}">
        <p14:creationId xmlns:p14="http://schemas.microsoft.com/office/powerpoint/2010/main" val="1611289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p:cNvSpPr>
            <a:spLocks noGrp="1"/>
          </p:cNvSpPr>
          <p:nvPr>
            <p:ph type="dt" sz="half" idx="10"/>
          </p:nvPr>
        </p:nvSpPr>
        <p:spPr/>
        <p:txBody>
          <a:bodyPr/>
          <a:lstStyle/>
          <a:p>
            <a:r>
              <a:rPr lang="de-DE"/>
              <a:t>28.10.2017</a:t>
            </a:r>
          </a:p>
        </p:txBody>
      </p:sp>
      <p:sp>
        <p:nvSpPr>
          <p:cNvPr id="6" name="Fußzeilenplatzhalter 5"/>
          <p:cNvSpPr>
            <a:spLocks noGrp="1"/>
          </p:cNvSpPr>
          <p:nvPr>
            <p:ph type="ftr" sz="quarter" idx="11"/>
          </p:nvPr>
        </p:nvSpPr>
        <p:spPr/>
        <p:txBody>
          <a:bodyPr/>
          <a:lstStyle/>
          <a:p>
            <a:r>
              <a:rPr lang="en-US"/>
              <a:t>11. CCD Workshop 2017</a:t>
            </a:r>
            <a:endParaRPr lang="de-DE"/>
          </a:p>
        </p:txBody>
      </p:sp>
      <p:sp>
        <p:nvSpPr>
          <p:cNvPr id="7" name="Foliennummernplatzhalter 6"/>
          <p:cNvSpPr>
            <a:spLocks noGrp="1"/>
          </p:cNvSpPr>
          <p:nvPr>
            <p:ph type="sldNum" sz="quarter" idx="12"/>
          </p:nvPr>
        </p:nvSpPr>
        <p:spPr/>
        <p:txBody>
          <a:bodyPr/>
          <a:lstStyle/>
          <a:p>
            <a:fld id="{FC2801B2-7198-F848-9BE4-1C2983152706}" type="slidenum">
              <a:rPr lang="de-DE" smtClean="0"/>
              <a:t>‹Nr.›</a:t>
            </a:fld>
            <a:endParaRPr lang="de-DE"/>
          </a:p>
        </p:txBody>
      </p:sp>
    </p:spTree>
    <p:extLst>
      <p:ext uri="{BB962C8B-B14F-4D97-AF65-F5344CB8AC3E}">
        <p14:creationId xmlns:p14="http://schemas.microsoft.com/office/powerpoint/2010/main" val="1171081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p:cNvSpPr>
            <a:spLocks noGrp="1"/>
          </p:cNvSpPr>
          <p:nvPr>
            <p:ph type="dt" sz="half" idx="10"/>
          </p:nvPr>
        </p:nvSpPr>
        <p:spPr/>
        <p:txBody>
          <a:bodyPr/>
          <a:lstStyle/>
          <a:p>
            <a:r>
              <a:rPr lang="de-DE"/>
              <a:t>28.10.2017</a:t>
            </a:r>
          </a:p>
        </p:txBody>
      </p:sp>
      <p:sp>
        <p:nvSpPr>
          <p:cNvPr id="6" name="Fußzeilenplatzhalter 5"/>
          <p:cNvSpPr>
            <a:spLocks noGrp="1"/>
          </p:cNvSpPr>
          <p:nvPr>
            <p:ph type="ftr" sz="quarter" idx="11"/>
          </p:nvPr>
        </p:nvSpPr>
        <p:spPr/>
        <p:txBody>
          <a:bodyPr/>
          <a:lstStyle/>
          <a:p>
            <a:r>
              <a:rPr lang="en-US"/>
              <a:t>11. CCD Workshop 2017</a:t>
            </a:r>
            <a:endParaRPr lang="de-DE"/>
          </a:p>
        </p:txBody>
      </p:sp>
      <p:sp>
        <p:nvSpPr>
          <p:cNvPr id="7" name="Foliennummernplatzhalter 6"/>
          <p:cNvSpPr>
            <a:spLocks noGrp="1"/>
          </p:cNvSpPr>
          <p:nvPr>
            <p:ph type="sldNum" sz="quarter" idx="12"/>
          </p:nvPr>
        </p:nvSpPr>
        <p:spPr/>
        <p:txBody>
          <a:bodyPr/>
          <a:lstStyle/>
          <a:p>
            <a:fld id="{FC2801B2-7198-F848-9BE4-1C2983152706}" type="slidenum">
              <a:rPr lang="de-DE" smtClean="0"/>
              <a:t>‹Nr.›</a:t>
            </a:fld>
            <a:endParaRPr lang="de-DE"/>
          </a:p>
        </p:txBody>
      </p:sp>
    </p:spTree>
    <p:extLst>
      <p:ext uri="{BB962C8B-B14F-4D97-AF65-F5344CB8AC3E}">
        <p14:creationId xmlns:p14="http://schemas.microsoft.com/office/powerpoint/2010/main" val="678843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hteck 6"/>
          <p:cNvSpPr/>
          <p:nvPr userDrawn="1"/>
        </p:nvSpPr>
        <p:spPr>
          <a:xfrm>
            <a:off x="1" y="6276814"/>
            <a:ext cx="12192000" cy="58118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platzhalter 1"/>
          <p:cNvSpPr>
            <a:spLocks noGrp="1"/>
          </p:cNvSpPr>
          <p:nvPr>
            <p:ph type="title"/>
          </p:nvPr>
        </p:nvSpPr>
        <p:spPr>
          <a:xfrm>
            <a:off x="838200" y="365126"/>
            <a:ext cx="10515600" cy="890238"/>
          </a:xfrm>
          <a:prstGeom prst="rect">
            <a:avLst/>
          </a:prstGeom>
        </p:spPr>
        <p:txBody>
          <a:bodyPr vert="horz" lIns="91440" tIns="45720" rIns="91440" bIns="45720" rtlCol="0" anchor="ctr">
            <a:normAutofit/>
          </a:bodyPr>
          <a:lstStyle/>
          <a:p>
            <a:r>
              <a:rPr lang="de-DE"/>
              <a:t>Mastertitelformat bearbeiten</a:t>
            </a:r>
          </a:p>
        </p:txBody>
      </p:sp>
      <p:sp>
        <p:nvSpPr>
          <p:cNvPr id="3" name="Textplatzhalter 2"/>
          <p:cNvSpPr>
            <a:spLocks noGrp="1"/>
          </p:cNvSpPr>
          <p:nvPr>
            <p:ph type="body" idx="1"/>
          </p:nvPr>
        </p:nvSpPr>
        <p:spPr>
          <a:xfrm>
            <a:off x="838200" y="1438168"/>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r>
              <a:rPr lang="de-DE"/>
              <a:t>28.10.2017</a:t>
            </a:r>
            <a:endParaRPr lang="de-DE" dirty="0"/>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11. CCD Workshop 2017</a:t>
            </a:r>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FC2801B2-7198-F848-9BE4-1C2983152706}" type="slidenum">
              <a:rPr lang="de-DE" smtClean="0"/>
              <a:pPr/>
              <a:t>‹Nr.›</a:t>
            </a:fld>
            <a:endParaRPr lang="de-DE"/>
          </a:p>
        </p:txBody>
      </p:sp>
      <p:pic>
        <p:nvPicPr>
          <p:cNvPr id="8" name="Bild 7"/>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11253216" y="5789506"/>
            <a:ext cx="938784" cy="969264"/>
          </a:xfrm>
          <a:prstGeom prst="rect">
            <a:avLst/>
          </a:prstGeom>
        </p:spPr>
      </p:pic>
    </p:spTree>
    <p:extLst>
      <p:ext uri="{BB962C8B-B14F-4D97-AF65-F5344CB8AC3E}">
        <p14:creationId xmlns:p14="http://schemas.microsoft.com/office/powerpoint/2010/main" val="3543031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tiff"/></Relationships>
</file>

<file path=ppt/slides/_rels/slide11.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tiff"/></Relationships>
</file>

<file path=ppt/slides/_rels/slide12.xml.rels><?xml version="1.0" encoding="UTF-8" standalone="yes"?>
<Relationships xmlns="http://schemas.openxmlformats.org/package/2006/relationships"><Relationship Id="rId3" Type="http://schemas.openxmlformats.org/officeDocument/2006/relationships/image" Target="../media/image22.tiff"/><Relationship Id="rId7" Type="http://schemas.openxmlformats.org/officeDocument/2006/relationships/image" Target="../media/image25.tif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tiff"/><Relationship Id="rId5" Type="http://schemas.openxmlformats.org/officeDocument/2006/relationships/image" Target="../media/image23.tiff"/><Relationship Id="rId4" Type="http://schemas.openxmlformats.org/officeDocument/2006/relationships/image" Target="../media/image12.tiff"/></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tiff"/><Relationship Id="rId5" Type="http://schemas.openxmlformats.org/officeDocument/2006/relationships/image" Target="../media/image28.jpeg"/><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1.tiff"/></Relationships>
</file>

<file path=ppt/slides/_rels/slide1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4.tif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6.tiff"/></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8" Type="http://schemas.openxmlformats.org/officeDocument/2006/relationships/image" Target="../media/image7.tiff"/><Relationship Id="rId13" Type="http://schemas.openxmlformats.org/officeDocument/2006/relationships/image" Target="../media/image12.tiff"/><Relationship Id="rId3" Type="http://schemas.openxmlformats.org/officeDocument/2006/relationships/image" Target="../media/image3.png"/><Relationship Id="rId7" Type="http://schemas.openxmlformats.org/officeDocument/2006/relationships/image" Target="../media/image6.tiff"/><Relationship Id="rId12" Type="http://schemas.openxmlformats.org/officeDocument/2006/relationships/image" Target="../media/image11.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tiff"/><Relationship Id="rId4" Type="http://schemas.openxmlformats.org/officeDocument/2006/relationships/hyperlink" Target="https://pixabay.com/de/grabstein-friedhof-grab-tod-312540/" TargetMode="External"/><Relationship Id="rId9" Type="http://schemas.openxmlformats.org/officeDocument/2006/relationships/image" Target="../media/image8.tiff"/><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260.png"/><Relationship Id="rId4" Type="http://schemas.openxmlformats.org/officeDocument/2006/relationships/image" Target="../media/image25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7.emf"/><Relationship Id="rId4" Type="http://schemas.openxmlformats.org/officeDocument/2006/relationships/image" Target="../media/image46.em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2.tif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5DEFB8EA-E5C6-1740-AB2C-44F19E08A2D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88363" cy="6319026"/>
          </a:xfrm>
          <a:prstGeom prst="rect">
            <a:avLst/>
          </a:prstGeom>
        </p:spPr>
      </p:pic>
      <p:sp>
        <p:nvSpPr>
          <p:cNvPr id="2" name="Titel 1"/>
          <p:cNvSpPr>
            <a:spLocks noGrp="1"/>
          </p:cNvSpPr>
          <p:nvPr>
            <p:ph type="ctrTitle"/>
          </p:nvPr>
        </p:nvSpPr>
        <p:spPr>
          <a:xfrm>
            <a:off x="838200" y="719442"/>
            <a:ext cx="10515600" cy="3463871"/>
          </a:xfrm>
        </p:spPr>
        <p:txBody>
          <a:bodyPr>
            <a:normAutofit/>
          </a:bodyPr>
          <a:lstStyle/>
          <a:p>
            <a:r>
              <a:rPr lang="de-DE" sz="7200" b="1" dirty="0">
                <a:solidFill>
                  <a:schemeClr val="bg1"/>
                </a:solidFill>
              </a:rPr>
              <a:t>Goodbye CCD - </a:t>
            </a:r>
            <a:r>
              <a:rPr lang="de-DE" sz="7200" b="1" dirty="0" err="1">
                <a:solidFill>
                  <a:schemeClr val="bg1"/>
                </a:solidFill>
              </a:rPr>
              <a:t>Hello</a:t>
            </a:r>
            <a:r>
              <a:rPr lang="de-DE" sz="7200" b="1" dirty="0">
                <a:solidFill>
                  <a:schemeClr val="bg1"/>
                </a:solidFill>
              </a:rPr>
              <a:t> CMOS</a:t>
            </a:r>
            <a:br>
              <a:rPr lang="de-DE" sz="8000" b="1" dirty="0">
                <a:solidFill>
                  <a:schemeClr val="bg1"/>
                </a:solidFill>
              </a:rPr>
            </a:br>
            <a:r>
              <a:rPr lang="de-DE" sz="7200" b="1" dirty="0">
                <a:solidFill>
                  <a:schemeClr val="bg1"/>
                </a:solidFill>
              </a:rPr>
              <a:t>Was ändert sich?</a:t>
            </a:r>
            <a:endParaRPr lang="de-DE" sz="7200" dirty="0">
              <a:solidFill>
                <a:schemeClr val="bg1"/>
              </a:solidFill>
            </a:endParaRPr>
          </a:p>
        </p:txBody>
      </p:sp>
      <p:sp>
        <p:nvSpPr>
          <p:cNvPr id="3" name="Untertitel 2"/>
          <p:cNvSpPr>
            <a:spLocks noGrp="1"/>
          </p:cNvSpPr>
          <p:nvPr>
            <p:ph type="subTitle" idx="1"/>
          </p:nvPr>
        </p:nvSpPr>
        <p:spPr/>
        <p:txBody>
          <a:bodyPr/>
          <a:lstStyle/>
          <a:p>
            <a:br>
              <a:rPr lang="de-DE" dirty="0">
                <a:solidFill>
                  <a:schemeClr val="bg1"/>
                </a:solidFill>
              </a:rPr>
            </a:br>
            <a:r>
              <a:rPr lang="de-DE" dirty="0">
                <a:solidFill>
                  <a:schemeClr val="bg1"/>
                </a:solidFill>
              </a:rPr>
              <a:t>Dr.-Ing. Stefan Benz</a:t>
            </a:r>
          </a:p>
          <a:p>
            <a:r>
              <a:rPr lang="de-DE" dirty="0">
                <a:solidFill>
                  <a:schemeClr val="bg1"/>
                </a:solidFill>
              </a:rPr>
              <a:t>Schwäbische Sternwarte e.V.</a:t>
            </a:r>
          </a:p>
        </p:txBody>
      </p:sp>
      <p:sp>
        <p:nvSpPr>
          <p:cNvPr id="4" name="Fußzeilenplatzhalter 3"/>
          <p:cNvSpPr>
            <a:spLocks noGrp="1"/>
          </p:cNvSpPr>
          <p:nvPr>
            <p:ph type="ftr" sz="quarter" idx="11"/>
          </p:nvPr>
        </p:nvSpPr>
        <p:spPr/>
        <p:txBody>
          <a:bodyPr/>
          <a:lstStyle/>
          <a:p>
            <a:r>
              <a:rPr lang="en-US" dirty="0"/>
              <a:t>13. CCD Workshop 2021</a:t>
            </a:r>
            <a:endParaRPr lang="de-DE" dirty="0"/>
          </a:p>
        </p:txBody>
      </p:sp>
      <p:sp>
        <p:nvSpPr>
          <p:cNvPr id="5" name="Foliennummernplatzhalter 4"/>
          <p:cNvSpPr>
            <a:spLocks noGrp="1"/>
          </p:cNvSpPr>
          <p:nvPr>
            <p:ph type="sldNum" sz="quarter" idx="12"/>
          </p:nvPr>
        </p:nvSpPr>
        <p:spPr/>
        <p:txBody>
          <a:bodyPr/>
          <a:lstStyle/>
          <a:p>
            <a:fld id="{FC2801B2-7198-F848-9BE4-1C2983152706}" type="slidenum">
              <a:rPr lang="de-DE" smtClean="0"/>
              <a:t>1</a:t>
            </a:fld>
            <a:endParaRPr lang="de-DE"/>
          </a:p>
        </p:txBody>
      </p:sp>
      <p:sp>
        <p:nvSpPr>
          <p:cNvPr id="6" name="Datumsplatzhalter 5"/>
          <p:cNvSpPr>
            <a:spLocks noGrp="1"/>
          </p:cNvSpPr>
          <p:nvPr>
            <p:ph type="dt" sz="half" idx="10"/>
          </p:nvPr>
        </p:nvSpPr>
        <p:spPr/>
        <p:txBody>
          <a:bodyPr/>
          <a:lstStyle/>
          <a:p>
            <a:r>
              <a:rPr lang="de-DE" dirty="0"/>
              <a:t>30.10.2021</a:t>
            </a:r>
          </a:p>
        </p:txBody>
      </p:sp>
      <p:pic>
        <p:nvPicPr>
          <p:cNvPr id="9" name="Bild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249579" y="5789535"/>
            <a:ext cx="938784" cy="969264"/>
          </a:xfrm>
          <a:prstGeom prst="rect">
            <a:avLst/>
          </a:prstGeom>
        </p:spPr>
      </p:pic>
    </p:spTree>
    <p:extLst>
      <p:ext uri="{BB962C8B-B14F-4D97-AF65-F5344CB8AC3E}">
        <p14:creationId xmlns:p14="http://schemas.microsoft.com/office/powerpoint/2010/main" val="456143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838200" y="2056170"/>
            <a:ext cx="3962400" cy="2146300"/>
          </a:xfrm>
        </p:spPr>
      </p:pic>
      <p:sp>
        <p:nvSpPr>
          <p:cNvPr id="6" name="Foliennummernplatzhalter 5"/>
          <p:cNvSpPr>
            <a:spLocks noGrp="1"/>
          </p:cNvSpPr>
          <p:nvPr>
            <p:ph type="sldNum" sz="quarter" idx="12"/>
          </p:nvPr>
        </p:nvSpPr>
        <p:spPr/>
        <p:txBody>
          <a:bodyPr/>
          <a:lstStyle/>
          <a:p>
            <a:fld id="{FC2801B2-7198-F848-9BE4-1C2983152706}" type="slidenum">
              <a:rPr lang="de-DE" smtClean="0"/>
              <a:t>10</a:t>
            </a:fld>
            <a:endParaRPr lang="de-DE"/>
          </a:p>
        </p:txBody>
      </p:sp>
      <p:sp>
        <p:nvSpPr>
          <p:cNvPr id="9" name="Textfeld 8"/>
          <p:cNvSpPr txBox="1"/>
          <p:nvPr/>
        </p:nvSpPr>
        <p:spPr>
          <a:xfrm>
            <a:off x="1368" y="6007608"/>
            <a:ext cx="1071127" cy="184666"/>
          </a:xfrm>
          <a:prstGeom prst="rect">
            <a:avLst/>
          </a:prstGeom>
          <a:noFill/>
        </p:spPr>
        <p:txBody>
          <a:bodyPr wrap="none" rtlCol="0">
            <a:spAutoFit/>
          </a:bodyPr>
          <a:lstStyle/>
          <a:p>
            <a:r>
              <a:rPr lang="de-DE" sz="600" dirty="0"/>
              <a:t>Bilder: Wikimedia </a:t>
            </a:r>
            <a:r>
              <a:rPr lang="de-DE" sz="600" dirty="0" err="1"/>
              <a:t>Commons</a:t>
            </a:r>
            <a:endParaRPr lang="de-DE" sz="600" dirty="0"/>
          </a:p>
        </p:txBody>
      </p:sp>
      <p:pic>
        <p:nvPicPr>
          <p:cNvPr id="10" name="Bild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49439" y="1439754"/>
            <a:ext cx="4543933" cy="3379133"/>
          </a:xfrm>
          <a:prstGeom prst="rect">
            <a:avLst/>
          </a:prstGeom>
        </p:spPr>
      </p:pic>
      <p:sp>
        <p:nvSpPr>
          <p:cNvPr id="11" name="Textfeld 10"/>
          <p:cNvSpPr txBox="1"/>
          <p:nvPr/>
        </p:nvSpPr>
        <p:spPr>
          <a:xfrm>
            <a:off x="7836408" y="854979"/>
            <a:ext cx="3087384" cy="584775"/>
          </a:xfrm>
          <a:prstGeom prst="rect">
            <a:avLst/>
          </a:prstGeom>
          <a:noFill/>
        </p:spPr>
        <p:txBody>
          <a:bodyPr wrap="none" rtlCol="0">
            <a:spAutoFit/>
          </a:bodyPr>
          <a:lstStyle/>
          <a:p>
            <a:r>
              <a:rPr lang="de-DE" sz="3200" b="1" dirty="0"/>
              <a:t>Quanteneffizienz</a:t>
            </a:r>
          </a:p>
        </p:txBody>
      </p:sp>
      <p:sp>
        <p:nvSpPr>
          <p:cNvPr id="12" name="Textfeld 11"/>
          <p:cNvSpPr txBox="1"/>
          <p:nvPr/>
        </p:nvSpPr>
        <p:spPr>
          <a:xfrm>
            <a:off x="981764" y="4345893"/>
            <a:ext cx="3447675" cy="584775"/>
          </a:xfrm>
          <a:prstGeom prst="rect">
            <a:avLst/>
          </a:prstGeom>
          <a:noFill/>
        </p:spPr>
        <p:txBody>
          <a:bodyPr wrap="none" rtlCol="0">
            <a:spAutoFit/>
          </a:bodyPr>
          <a:lstStyle/>
          <a:p>
            <a:r>
              <a:rPr lang="de-DE" sz="3200" b="1" dirty="0"/>
              <a:t>Photon </a:t>
            </a:r>
            <a:r>
              <a:rPr lang="de-DE" sz="3200" b="1"/>
              <a:t>=&gt; Elektron</a:t>
            </a:r>
          </a:p>
        </p:txBody>
      </p:sp>
      <p:sp>
        <p:nvSpPr>
          <p:cNvPr id="2" name="Textfeld 1"/>
          <p:cNvSpPr txBox="1"/>
          <p:nvPr/>
        </p:nvSpPr>
        <p:spPr>
          <a:xfrm>
            <a:off x="8764386" y="4930668"/>
            <a:ext cx="1231427" cy="492443"/>
          </a:xfrm>
          <a:prstGeom prst="rect">
            <a:avLst/>
          </a:prstGeom>
          <a:noFill/>
        </p:spPr>
        <p:txBody>
          <a:bodyPr wrap="none" rtlCol="0">
            <a:spAutoFit/>
          </a:bodyPr>
          <a:lstStyle/>
          <a:p>
            <a:r>
              <a:rPr lang="de-DE" sz="2600" b="1" dirty="0"/>
              <a:t>QE in %</a:t>
            </a:r>
          </a:p>
        </p:txBody>
      </p:sp>
      <p:sp>
        <p:nvSpPr>
          <p:cNvPr id="15" name="Fußzeilenplatzhalter 3">
            <a:extLst>
              <a:ext uri="{FF2B5EF4-FFF2-40B4-BE49-F238E27FC236}">
                <a16:creationId xmlns:a16="http://schemas.microsoft.com/office/drawing/2014/main" id="{1C1975A3-8792-3642-B2B2-FEB9165AC4DF}"/>
              </a:ext>
            </a:extLst>
          </p:cNvPr>
          <p:cNvSpPr>
            <a:spLocks noGrp="1"/>
          </p:cNvSpPr>
          <p:nvPr>
            <p:ph type="ftr" sz="quarter" idx="11"/>
          </p:nvPr>
        </p:nvSpPr>
        <p:spPr>
          <a:xfrm>
            <a:off x="4038600" y="6356350"/>
            <a:ext cx="4114800" cy="365125"/>
          </a:xfrm>
        </p:spPr>
        <p:txBody>
          <a:bodyPr/>
          <a:lstStyle/>
          <a:p>
            <a:r>
              <a:rPr lang="en-US" dirty="0"/>
              <a:t>13. CCD Workshop 2021</a:t>
            </a:r>
            <a:endParaRPr lang="de-DE" dirty="0"/>
          </a:p>
        </p:txBody>
      </p:sp>
      <p:sp>
        <p:nvSpPr>
          <p:cNvPr id="16" name="Datumsplatzhalter 5">
            <a:extLst>
              <a:ext uri="{FF2B5EF4-FFF2-40B4-BE49-F238E27FC236}">
                <a16:creationId xmlns:a16="http://schemas.microsoft.com/office/drawing/2014/main" id="{A94CC455-60A8-4A47-BCD3-9C0C996BE4D3}"/>
              </a:ext>
            </a:extLst>
          </p:cNvPr>
          <p:cNvSpPr>
            <a:spLocks noGrp="1"/>
          </p:cNvSpPr>
          <p:nvPr>
            <p:ph type="dt" sz="half" idx="10"/>
          </p:nvPr>
        </p:nvSpPr>
        <p:spPr>
          <a:xfrm>
            <a:off x="838200" y="6356350"/>
            <a:ext cx="2743200" cy="365125"/>
          </a:xfrm>
        </p:spPr>
        <p:txBody>
          <a:bodyPr/>
          <a:lstStyle/>
          <a:p>
            <a:r>
              <a:rPr lang="de-DE" dirty="0"/>
              <a:t>30.10.2021</a:t>
            </a:r>
          </a:p>
        </p:txBody>
      </p:sp>
    </p:spTree>
    <p:extLst>
      <p:ext uri="{BB962C8B-B14F-4D97-AF65-F5344CB8AC3E}">
        <p14:creationId xmlns:p14="http://schemas.microsoft.com/office/powerpoint/2010/main" val="124819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Schnitt durch ein CMOS-Pixel</a:t>
            </a:r>
          </a:p>
        </p:txBody>
      </p:sp>
      <p:sp>
        <p:nvSpPr>
          <p:cNvPr id="6" name="Foliennummernplatzhalter 5"/>
          <p:cNvSpPr>
            <a:spLocks noGrp="1"/>
          </p:cNvSpPr>
          <p:nvPr>
            <p:ph type="sldNum" sz="quarter" idx="12"/>
          </p:nvPr>
        </p:nvSpPr>
        <p:spPr/>
        <p:txBody>
          <a:bodyPr/>
          <a:lstStyle/>
          <a:p>
            <a:fld id="{FC2801B2-7198-F848-9BE4-1C2983152706}" type="slidenum">
              <a:rPr lang="de-DE" smtClean="0"/>
              <a:t>11</a:t>
            </a:fld>
            <a:endParaRPr lang="de-DE"/>
          </a:p>
        </p:txBody>
      </p:sp>
      <p:sp>
        <p:nvSpPr>
          <p:cNvPr id="8" name="Textfeld 7"/>
          <p:cNvSpPr txBox="1"/>
          <p:nvPr/>
        </p:nvSpPr>
        <p:spPr>
          <a:xfrm>
            <a:off x="1368" y="6007608"/>
            <a:ext cx="974947" cy="184666"/>
          </a:xfrm>
          <a:prstGeom prst="rect">
            <a:avLst/>
          </a:prstGeom>
          <a:noFill/>
        </p:spPr>
        <p:txBody>
          <a:bodyPr wrap="none" rtlCol="0">
            <a:spAutoFit/>
          </a:bodyPr>
          <a:lstStyle/>
          <a:p>
            <a:r>
              <a:rPr lang="de-DE" sz="600" dirty="0"/>
              <a:t>Bilder: Sony, </a:t>
            </a:r>
            <a:r>
              <a:rPr lang="de-DE" sz="600" dirty="0" err="1"/>
              <a:t>puchner.org</a:t>
            </a:r>
            <a:endParaRPr lang="de-DE" sz="600" dirty="0"/>
          </a:p>
        </p:txBody>
      </p:sp>
      <p:pic>
        <p:nvPicPr>
          <p:cNvPr id="3" name="Bild 2"/>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176697" y="1456649"/>
            <a:ext cx="3091289" cy="3958771"/>
          </a:xfrm>
          <a:prstGeom prst="rect">
            <a:avLst/>
          </a:prstGeom>
        </p:spPr>
      </p:pic>
      <p:sp>
        <p:nvSpPr>
          <p:cNvPr id="10" name="Abgerundetes Rechteck 9"/>
          <p:cNvSpPr/>
          <p:nvPr/>
        </p:nvSpPr>
        <p:spPr>
          <a:xfrm>
            <a:off x="9329979" y="1797803"/>
            <a:ext cx="931190" cy="2769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solidFill>
                  <a:schemeClr val="tx1"/>
                </a:solidFill>
              </a:rPr>
              <a:t>Mikrolinse</a:t>
            </a:r>
          </a:p>
        </p:txBody>
      </p:sp>
      <p:sp>
        <p:nvSpPr>
          <p:cNvPr id="11" name="Abgerundetes Rechteck 10"/>
          <p:cNvSpPr/>
          <p:nvPr/>
        </p:nvSpPr>
        <p:spPr>
          <a:xfrm>
            <a:off x="9329979" y="2268338"/>
            <a:ext cx="931190" cy="2769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rPr>
              <a:t>Farbfilter</a:t>
            </a:r>
          </a:p>
        </p:txBody>
      </p:sp>
      <p:sp>
        <p:nvSpPr>
          <p:cNvPr id="12" name="Abgerundetes Rechteck 11"/>
          <p:cNvSpPr/>
          <p:nvPr/>
        </p:nvSpPr>
        <p:spPr>
          <a:xfrm>
            <a:off x="9329979" y="3023481"/>
            <a:ext cx="931190" cy="2769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rPr>
              <a:t>Elektronik</a:t>
            </a:r>
          </a:p>
        </p:txBody>
      </p:sp>
      <p:sp>
        <p:nvSpPr>
          <p:cNvPr id="13" name="Abgerundetes Rechteck 12"/>
          <p:cNvSpPr/>
          <p:nvPr/>
        </p:nvSpPr>
        <p:spPr>
          <a:xfrm>
            <a:off x="9329979" y="3873503"/>
            <a:ext cx="1425199" cy="5457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rPr>
              <a:t>Lichtempfindlicher Halbleiter</a:t>
            </a:r>
          </a:p>
        </p:txBody>
      </p:sp>
      <p:pic>
        <p:nvPicPr>
          <p:cNvPr id="16" name="Bild 15"/>
          <p:cNvPicPr>
            <a:picLocks noChangeAspect="1"/>
          </p:cNvPicPr>
          <p:nvPr/>
        </p:nvPicPr>
        <p:blipFill rotWithShape="1">
          <a:blip r:embed="rId4" cstate="screen">
            <a:extLst>
              <a:ext uri="{28A0092B-C50C-407E-A947-70E740481C1C}">
                <a14:useLocalDpi xmlns:a14="http://schemas.microsoft.com/office/drawing/2010/main"/>
              </a:ext>
            </a:extLst>
          </a:blip>
          <a:srcRect t="17399" r="52655"/>
          <a:stretch/>
        </p:blipFill>
        <p:spPr>
          <a:xfrm>
            <a:off x="1507226" y="1883574"/>
            <a:ext cx="3487468" cy="3147082"/>
          </a:xfrm>
          <a:prstGeom prst="rect">
            <a:avLst/>
          </a:prstGeom>
        </p:spPr>
      </p:pic>
      <p:sp>
        <p:nvSpPr>
          <p:cNvPr id="14" name="Fußzeilenplatzhalter 3">
            <a:extLst>
              <a:ext uri="{FF2B5EF4-FFF2-40B4-BE49-F238E27FC236}">
                <a16:creationId xmlns:a16="http://schemas.microsoft.com/office/drawing/2014/main" id="{730E8A36-A5AE-0746-826A-19EC39DC9D25}"/>
              </a:ext>
            </a:extLst>
          </p:cNvPr>
          <p:cNvSpPr>
            <a:spLocks noGrp="1"/>
          </p:cNvSpPr>
          <p:nvPr>
            <p:ph type="ftr" sz="quarter" idx="11"/>
          </p:nvPr>
        </p:nvSpPr>
        <p:spPr>
          <a:xfrm>
            <a:off x="4038600" y="6356350"/>
            <a:ext cx="4114800" cy="365125"/>
          </a:xfrm>
        </p:spPr>
        <p:txBody>
          <a:bodyPr/>
          <a:lstStyle/>
          <a:p>
            <a:r>
              <a:rPr lang="en-US" dirty="0"/>
              <a:t>13. CCD Workshop 2021</a:t>
            </a:r>
            <a:endParaRPr lang="de-DE" dirty="0"/>
          </a:p>
        </p:txBody>
      </p:sp>
      <p:sp>
        <p:nvSpPr>
          <p:cNvPr id="15" name="Datumsplatzhalter 5">
            <a:extLst>
              <a:ext uri="{FF2B5EF4-FFF2-40B4-BE49-F238E27FC236}">
                <a16:creationId xmlns:a16="http://schemas.microsoft.com/office/drawing/2014/main" id="{8CE5260E-409F-0B4E-B679-BB74D16FB9A9}"/>
              </a:ext>
            </a:extLst>
          </p:cNvPr>
          <p:cNvSpPr>
            <a:spLocks noGrp="1"/>
          </p:cNvSpPr>
          <p:nvPr>
            <p:ph type="dt" sz="half" idx="10"/>
          </p:nvPr>
        </p:nvSpPr>
        <p:spPr>
          <a:xfrm>
            <a:off x="838200" y="6356350"/>
            <a:ext cx="2743200" cy="365125"/>
          </a:xfrm>
        </p:spPr>
        <p:txBody>
          <a:bodyPr/>
          <a:lstStyle/>
          <a:p>
            <a:r>
              <a:rPr lang="de-DE" dirty="0"/>
              <a:t>30.10.2021</a:t>
            </a:r>
          </a:p>
        </p:txBody>
      </p:sp>
    </p:spTree>
    <p:extLst>
      <p:ext uri="{BB962C8B-B14F-4D97-AF65-F5344CB8AC3E}">
        <p14:creationId xmlns:p14="http://schemas.microsoft.com/office/powerpoint/2010/main" val="1302819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idx="1"/>
          </p:nvPr>
        </p:nvSpPr>
        <p:spPr>
          <a:xfrm>
            <a:off x="838200" y="1438168"/>
            <a:ext cx="5694412" cy="4351338"/>
          </a:xfrm>
        </p:spPr>
        <p:txBody>
          <a:bodyPr/>
          <a:lstStyle/>
          <a:p>
            <a:r>
              <a:rPr lang="de-DE" dirty="0"/>
              <a:t>Zahlreiche technologische Verbesserungen:</a:t>
            </a:r>
          </a:p>
          <a:p>
            <a:pPr lvl="1"/>
            <a:r>
              <a:rPr lang="de-DE" dirty="0"/>
              <a:t>Kupfer anstelle Aluminium für Transistoren</a:t>
            </a:r>
          </a:p>
          <a:p>
            <a:pPr lvl="1"/>
            <a:r>
              <a:rPr lang="de-DE" dirty="0"/>
              <a:t>Reduktion Leitungsdicken</a:t>
            </a:r>
          </a:p>
          <a:p>
            <a:pPr lvl="1"/>
            <a:r>
              <a:rPr lang="de-DE" dirty="0"/>
              <a:t>Bessere Fertigungsprozesse</a:t>
            </a:r>
          </a:p>
          <a:p>
            <a:pPr lvl="1"/>
            <a:r>
              <a:rPr lang="de-DE" dirty="0"/>
              <a:t>Digitale Rauschreduzierung</a:t>
            </a:r>
          </a:p>
          <a:p>
            <a:pPr lvl="1"/>
            <a:r>
              <a:rPr lang="mr-IN" dirty="0"/>
              <a:t>…</a:t>
            </a:r>
            <a:endParaRPr lang="de-DE" dirty="0"/>
          </a:p>
        </p:txBody>
      </p:sp>
      <p:sp>
        <p:nvSpPr>
          <p:cNvPr id="2" name="Titel 1"/>
          <p:cNvSpPr>
            <a:spLocks noGrp="1"/>
          </p:cNvSpPr>
          <p:nvPr>
            <p:ph type="title"/>
          </p:nvPr>
        </p:nvSpPr>
        <p:spPr/>
        <p:txBody>
          <a:bodyPr/>
          <a:lstStyle/>
          <a:p>
            <a:r>
              <a:rPr lang="de-DE" dirty="0"/>
              <a:t>Verbesserungsmaßnahmen CMOS</a:t>
            </a:r>
          </a:p>
        </p:txBody>
      </p:sp>
      <p:sp>
        <p:nvSpPr>
          <p:cNvPr id="6" name="Foliennummernplatzhalter 5"/>
          <p:cNvSpPr>
            <a:spLocks noGrp="1"/>
          </p:cNvSpPr>
          <p:nvPr>
            <p:ph type="sldNum" sz="quarter" idx="12"/>
          </p:nvPr>
        </p:nvSpPr>
        <p:spPr/>
        <p:txBody>
          <a:bodyPr/>
          <a:lstStyle/>
          <a:p>
            <a:fld id="{FC2801B2-7198-F848-9BE4-1C2983152706}" type="slidenum">
              <a:rPr lang="de-DE" smtClean="0"/>
              <a:t>12</a:t>
            </a:fld>
            <a:endParaRPr lang="de-DE"/>
          </a:p>
        </p:txBody>
      </p:sp>
      <p:sp>
        <p:nvSpPr>
          <p:cNvPr id="8" name="Textfeld 7"/>
          <p:cNvSpPr txBox="1"/>
          <p:nvPr/>
        </p:nvSpPr>
        <p:spPr>
          <a:xfrm>
            <a:off x="1254742" y="4854158"/>
            <a:ext cx="5073377" cy="369332"/>
          </a:xfrm>
          <a:prstGeom prst="rect">
            <a:avLst/>
          </a:prstGeom>
          <a:noFill/>
        </p:spPr>
        <p:txBody>
          <a:bodyPr wrap="none" rtlCol="0">
            <a:spAutoFit/>
          </a:bodyPr>
          <a:lstStyle/>
          <a:p>
            <a:pPr algn="ctr"/>
            <a:r>
              <a:rPr lang="de-DE" b="1" dirty="0"/>
              <a:t>F</a:t>
            </a:r>
            <a:r>
              <a:rPr lang="de-DE" dirty="0"/>
              <a:t>ront </a:t>
            </a:r>
            <a:r>
              <a:rPr lang="de-DE" b="1" dirty="0"/>
              <a:t>S</a:t>
            </a:r>
            <a:r>
              <a:rPr lang="de-DE" dirty="0"/>
              <a:t>ide </a:t>
            </a:r>
            <a:r>
              <a:rPr lang="de-DE" b="1" dirty="0"/>
              <a:t>I</a:t>
            </a:r>
            <a:r>
              <a:rPr lang="de-DE" dirty="0"/>
              <a:t>llumination	</a:t>
            </a:r>
            <a:r>
              <a:rPr lang="de-DE" b="1" dirty="0"/>
              <a:t>B</a:t>
            </a:r>
            <a:r>
              <a:rPr lang="de-DE" dirty="0"/>
              <a:t>ack </a:t>
            </a:r>
            <a:r>
              <a:rPr lang="de-DE" b="1" dirty="0"/>
              <a:t>S</a:t>
            </a:r>
            <a:r>
              <a:rPr lang="de-DE" dirty="0"/>
              <a:t>ide </a:t>
            </a:r>
            <a:r>
              <a:rPr lang="de-DE" b="1" dirty="0"/>
              <a:t>I</a:t>
            </a:r>
            <a:r>
              <a:rPr lang="de-DE" dirty="0"/>
              <a:t>llumination </a:t>
            </a:r>
          </a:p>
        </p:txBody>
      </p:sp>
      <p:sp>
        <p:nvSpPr>
          <p:cNvPr id="9" name="Textfeld 8"/>
          <p:cNvSpPr txBox="1"/>
          <p:nvPr/>
        </p:nvSpPr>
        <p:spPr>
          <a:xfrm>
            <a:off x="1368" y="6007608"/>
            <a:ext cx="824265" cy="184666"/>
          </a:xfrm>
          <a:prstGeom prst="rect">
            <a:avLst/>
          </a:prstGeom>
          <a:noFill/>
        </p:spPr>
        <p:txBody>
          <a:bodyPr wrap="none" rtlCol="0">
            <a:spAutoFit/>
          </a:bodyPr>
          <a:lstStyle/>
          <a:p>
            <a:r>
              <a:rPr lang="de-DE" sz="600" dirty="0"/>
              <a:t>Bilder: Sony, </a:t>
            </a:r>
            <a:r>
              <a:rPr lang="de-DE" sz="600" dirty="0" err="1"/>
              <a:t>Framos</a:t>
            </a:r>
            <a:endParaRPr lang="de-DE" sz="600" dirty="0"/>
          </a:p>
        </p:txBody>
      </p:sp>
      <p:pic>
        <p:nvPicPr>
          <p:cNvPr id="10" name="Bild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73367" y="1255363"/>
            <a:ext cx="4036995" cy="4600936"/>
          </a:xfrm>
          <a:prstGeom prst="rect">
            <a:avLst/>
          </a:prstGeom>
          <a:ln w="12700" cap="rnd">
            <a:solidFill>
              <a:schemeClr val="tx1"/>
            </a:solidFill>
          </a:ln>
        </p:spPr>
      </p:pic>
      <p:pic>
        <p:nvPicPr>
          <p:cNvPr id="12" name="Bild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4119" y="5447819"/>
            <a:ext cx="2066376" cy="370388"/>
          </a:xfrm>
          <a:prstGeom prst="rect">
            <a:avLst/>
          </a:prstGeom>
        </p:spPr>
      </p:pic>
      <p:pic>
        <p:nvPicPr>
          <p:cNvPr id="14" name="Grafik 13">
            <a:extLst>
              <a:ext uri="{FF2B5EF4-FFF2-40B4-BE49-F238E27FC236}">
                <a16:creationId xmlns:a16="http://schemas.microsoft.com/office/drawing/2014/main" id="{A8606A83-B42C-2642-A776-F7508A00C7C7}"/>
              </a:ext>
            </a:extLst>
          </p:cNvPr>
          <p:cNvPicPr>
            <a:picLocks noChangeAspect="1"/>
          </p:cNvPicPr>
          <p:nvPr/>
        </p:nvPicPr>
        <p:blipFill>
          <a:blip r:embed="rId5"/>
          <a:stretch>
            <a:fillRect/>
          </a:stretch>
        </p:blipFill>
        <p:spPr>
          <a:xfrm>
            <a:off x="3249686" y="5475307"/>
            <a:ext cx="920750" cy="342900"/>
          </a:xfrm>
          <a:prstGeom prst="rect">
            <a:avLst/>
          </a:prstGeom>
        </p:spPr>
      </p:pic>
      <p:pic>
        <p:nvPicPr>
          <p:cNvPr id="16" name="Grafik 15">
            <a:extLst>
              <a:ext uri="{FF2B5EF4-FFF2-40B4-BE49-F238E27FC236}">
                <a16:creationId xmlns:a16="http://schemas.microsoft.com/office/drawing/2014/main" id="{F6BD58D1-5D78-564E-9F1D-60D82FE154E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277736" y="5404844"/>
            <a:ext cx="1141936" cy="452728"/>
          </a:xfrm>
          <a:prstGeom prst="rect">
            <a:avLst/>
          </a:prstGeom>
        </p:spPr>
      </p:pic>
      <p:sp>
        <p:nvSpPr>
          <p:cNvPr id="15" name="Fußzeilenplatzhalter 3">
            <a:extLst>
              <a:ext uri="{FF2B5EF4-FFF2-40B4-BE49-F238E27FC236}">
                <a16:creationId xmlns:a16="http://schemas.microsoft.com/office/drawing/2014/main" id="{435B76CB-1C88-3148-99D1-42668B109B91}"/>
              </a:ext>
            </a:extLst>
          </p:cNvPr>
          <p:cNvSpPr>
            <a:spLocks noGrp="1"/>
          </p:cNvSpPr>
          <p:nvPr>
            <p:ph type="ftr" sz="quarter" idx="11"/>
          </p:nvPr>
        </p:nvSpPr>
        <p:spPr>
          <a:xfrm>
            <a:off x="4038600" y="6356350"/>
            <a:ext cx="4114800" cy="365125"/>
          </a:xfrm>
        </p:spPr>
        <p:txBody>
          <a:bodyPr/>
          <a:lstStyle/>
          <a:p>
            <a:r>
              <a:rPr lang="en-US" dirty="0"/>
              <a:t>13. CCD Workshop 2021</a:t>
            </a:r>
            <a:endParaRPr lang="de-DE" dirty="0"/>
          </a:p>
        </p:txBody>
      </p:sp>
      <p:sp>
        <p:nvSpPr>
          <p:cNvPr id="17" name="Datumsplatzhalter 5">
            <a:extLst>
              <a:ext uri="{FF2B5EF4-FFF2-40B4-BE49-F238E27FC236}">
                <a16:creationId xmlns:a16="http://schemas.microsoft.com/office/drawing/2014/main" id="{4260D9F9-C0A7-994D-9039-91DEC6227C6A}"/>
              </a:ext>
            </a:extLst>
          </p:cNvPr>
          <p:cNvSpPr>
            <a:spLocks noGrp="1"/>
          </p:cNvSpPr>
          <p:nvPr>
            <p:ph type="dt" sz="half" idx="10"/>
          </p:nvPr>
        </p:nvSpPr>
        <p:spPr>
          <a:xfrm>
            <a:off x="838200" y="6356350"/>
            <a:ext cx="2743200" cy="365125"/>
          </a:xfrm>
        </p:spPr>
        <p:txBody>
          <a:bodyPr/>
          <a:lstStyle/>
          <a:p>
            <a:r>
              <a:rPr lang="de-DE" dirty="0"/>
              <a:t>30.10.2021</a:t>
            </a:r>
          </a:p>
        </p:txBody>
      </p:sp>
      <p:pic>
        <p:nvPicPr>
          <p:cNvPr id="13" name="Grafik 12">
            <a:extLst>
              <a:ext uri="{FF2B5EF4-FFF2-40B4-BE49-F238E27FC236}">
                <a16:creationId xmlns:a16="http://schemas.microsoft.com/office/drawing/2014/main" id="{3BB93DA8-9F01-6C48-B652-C6C44463EA2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1288" y="1456684"/>
            <a:ext cx="6737546" cy="3368773"/>
          </a:xfrm>
          <a:prstGeom prst="rect">
            <a:avLst/>
          </a:prstGeom>
        </p:spPr>
      </p:pic>
    </p:spTree>
    <p:extLst>
      <p:ext uri="{BB962C8B-B14F-4D97-AF65-F5344CB8AC3E}">
        <p14:creationId xmlns:p14="http://schemas.microsoft.com/office/powerpoint/2010/main" val="170410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dissolve">
                                      <p:cBhvr>
                                        <p:cTn id="20" dur="500"/>
                                        <p:tgtEl>
                                          <p:spTgt spid="12"/>
                                        </p:tgtEl>
                                      </p:cBhvr>
                                    </p:animEffect>
                                  </p:childTnLst>
                                </p:cTn>
                              </p:par>
                              <p:par>
                                <p:cTn id="21" presetID="9"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dissolve">
                                      <p:cBhvr>
                                        <p:cTn id="23" dur="500"/>
                                        <p:tgtEl>
                                          <p:spTgt spid="14"/>
                                        </p:tgtEl>
                                      </p:cBhvr>
                                    </p:animEffect>
                                  </p:childTnLst>
                                </p:cTn>
                              </p:par>
                              <p:par>
                                <p:cTn id="24" presetID="9"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dissolv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Ausleserauschen bei CMOS-Chips</a:t>
            </a:r>
          </a:p>
        </p:txBody>
      </p:sp>
      <p:sp>
        <p:nvSpPr>
          <p:cNvPr id="6" name="Foliennummernplatzhalter 5"/>
          <p:cNvSpPr>
            <a:spLocks noGrp="1"/>
          </p:cNvSpPr>
          <p:nvPr>
            <p:ph type="sldNum" sz="quarter" idx="12"/>
          </p:nvPr>
        </p:nvSpPr>
        <p:spPr/>
        <p:txBody>
          <a:bodyPr/>
          <a:lstStyle/>
          <a:p>
            <a:fld id="{FC2801B2-7198-F848-9BE4-1C2983152706}" type="slidenum">
              <a:rPr lang="de-DE" smtClean="0"/>
              <a:t>13</a:t>
            </a:fld>
            <a:endParaRPr lang="de-DE"/>
          </a:p>
        </p:txBody>
      </p:sp>
      <p:sp>
        <p:nvSpPr>
          <p:cNvPr id="8" name="Textfeld 7"/>
          <p:cNvSpPr txBox="1"/>
          <p:nvPr/>
        </p:nvSpPr>
        <p:spPr>
          <a:xfrm>
            <a:off x="1368" y="6007608"/>
            <a:ext cx="1409360" cy="184666"/>
          </a:xfrm>
          <a:prstGeom prst="rect">
            <a:avLst/>
          </a:prstGeom>
          <a:noFill/>
        </p:spPr>
        <p:txBody>
          <a:bodyPr wrap="none" rtlCol="0">
            <a:spAutoFit/>
          </a:bodyPr>
          <a:lstStyle/>
          <a:p>
            <a:r>
              <a:rPr lang="de-DE" sz="600" dirty="0"/>
              <a:t>Bilder: </a:t>
            </a:r>
            <a:r>
              <a:rPr lang="de-DE" sz="600" dirty="0" err="1"/>
              <a:t>Flir</a:t>
            </a:r>
            <a:r>
              <a:rPr lang="de-DE" sz="600" dirty="0"/>
              <a:t>, Chris </a:t>
            </a:r>
            <a:r>
              <a:rPr lang="de-DE" sz="600" dirty="0" err="1"/>
              <a:t>v.d.</a:t>
            </a:r>
            <a:r>
              <a:rPr lang="de-DE" sz="600" dirty="0"/>
              <a:t> Berge, ZWO, Sony</a:t>
            </a:r>
          </a:p>
        </p:txBody>
      </p:sp>
      <p:pic>
        <p:nvPicPr>
          <p:cNvPr id="9" name="Bild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3422" y="1374756"/>
            <a:ext cx="4599312" cy="1884964"/>
          </a:xfrm>
          <a:prstGeom prst="rect">
            <a:avLst/>
          </a:prstGeom>
        </p:spPr>
      </p:pic>
      <p:pic>
        <p:nvPicPr>
          <p:cNvPr id="10" name="Bild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28154" y="1374756"/>
            <a:ext cx="5564892" cy="3053304"/>
          </a:xfrm>
          <a:prstGeom prst="rect">
            <a:avLst/>
          </a:prstGeom>
        </p:spPr>
      </p:pic>
      <p:pic>
        <p:nvPicPr>
          <p:cNvPr id="11" name="Bild 10"/>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50091" y="3678782"/>
            <a:ext cx="5863224" cy="2098903"/>
          </a:xfrm>
          <a:prstGeom prst="rect">
            <a:avLst/>
          </a:prstGeom>
        </p:spPr>
      </p:pic>
      <p:sp>
        <p:nvSpPr>
          <p:cNvPr id="12" name="Textfeld 11"/>
          <p:cNvSpPr txBox="1"/>
          <p:nvPr/>
        </p:nvSpPr>
        <p:spPr>
          <a:xfrm>
            <a:off x="6629448" y="4762737"/>
            <a:ext cx="4776436" cy="1015663"/>
          </a:xfrm>
          <a:prstGeom prst="rect">
            <a:avLst/>
          </a:prstGeom>
          <a:noFill/>
          <a:ln>
            <a:solidFill>
              <a:schemeClr val="tx1"/>
            </a:solidFill>
          </a:ln>
        </p:spPr>
        <p:txBody>
          <a:bodyPr wrap="none" rtlCol="0">
            <a:spAutoFit/>
          </a:bodyPr>
          <a:lstStyle/>
          <a:p>
            <a:r>
              <a:rPr lang="de-DE" sz="2000" dirty="0"/>
              <a:t>Durch geschickte Signalverarbeitung</a:t>
            </a:r>
            <a:br>
              <a:rPr lang="de-DE" sz="2000" dirty="0"/>
            </a:br>
            <a:r>
              <a:rPr lang="de-DE" sz="2000" dirty="0"/>
              <a:t>kann das absolute Ausleserauschen deutlich</a:t>
            </a:r>
            <a:br>
              <a:rPr lang="de-DE" sz="2000" dirty="0"/>
            </a:br>
            <a:r>
              <a:rPr lang="de-DE" sz="2000" dirty="0"/>
              <a:t>reduziert werden!</a:t>
            </a:r>
          </a:p>
        </p:txBody>
      </p:sp>
      <p:sp>
        <p:nvSpPr>
          <p:cNvPr id="13" name="Textfeld 12"/>
          <p:cNvSpPr txBox="1"/>
          <p:nvPr/>
        </p:nvSpPr>
        <p:spPr>
          <a:xfrm>
            <a:off x="1446362" y="5571627"/>
            <a:ext cx="3086551" cy="400110"/>
          </a:xfrm>
          <a:prstGeom prst="rect">
            <a:avLst/>
          </a:prstGeom>
          <a:noFill/>
        </p:spPr>
        <p:txBody>
          <a:bodyPr wrap="none" rtlCol="0">
            <a:spAutoFit/>
          </a:bodyPr>
          <a:lstStyle/>
          <a:p>
            <a:r>
              <a:rPr lang="de-DE" sz="2000" dirty="0"/>
              <a:t>High </a:t>
            </a:r>
            <a:r>
              <a:rPr lang="de-DE" sz="2000" dirty="0" err="1"/>
              <a:t>Conversion</a:t>
            </a:r>
            <a:r>
              <a:rPr lang="de-DE" sz="2000" dirty="0"/>
              <a:t> </a:t>
            </a:r>
            <a:r>
              <a:rPr lang="de-DE" sz="2000" dirty="0" err="1"/>
              <a:t>Gain</a:t>
            </a:r>
            <a:r>
              <a:rPr lang="de-DE" sz="2000" dirty="0"/>
              <a:t> Mode</a:t>
            </a:r>
          </a:p>
        </p:txBody>
      </p:sp>
      <p:sp>
        <p:nvSpPr>
          <p:cNvPr id="14" name="Fußzeilenplatzhalter 3">
            <a:extLst>
              <a:ext uri="{FF2B5EF4-FFF2-40B4-BE49-F238E27FC236}">
                <a16:creationId xmlns:a16="http://schemas.microsoft.com/office/drawing/2014/main" id="{44D5501E-3571-9341-A519-727758AF1AB4}"/>
              </a:ext>
            </a:extLst>
          </p:cNvPr>
          <p:cNvSpPr>
            <a:spLocks noGrp="1"/>
          </p:cNvSpPr>
          <p:nvPr>
            <p:ph type="ftr" sz="quarter" idx="11"/>
          </p:nvPr>
        </p:nvSpPr>
        <p:spPr>
          <a:xfrm>
            <a:off x="4038600" y="6356350"/>
            <a:ext cx="4114800" cy="365125"/>
          </a:xfrm>
        </p:spPr>
        <p:txBody>
          <a:bodyPr/>
          <a:lstStyle/>
          <a:p>
            <a:r>
              <a:rPr lang="en-US" dirty="0"/>
              <a:t>13. CCD Workshop 2021</a:t>
            </a:r>
            <a:endParaRPr lang="de-DE" dirty="0"/>
          </a:p>
        </p:txBody>
      </p:sp>
      <p:sp>
        <p:nvSpPr>
          <p:cNvPr id="15" name="Datumsplatzhalter 5">
            <a:extLst>
              <a:ext uri="{FF2B5EF4-FFF2-40B4-BE49-F238E27FC236}">
                <a16:creationId xmlns:a16="http://schemas.microsoft.com/office/drawing/2014/main" id="{4D52EAF2-ACBD-8244-AEA2-5B043102F689}"/>
              </a:ext>
            </a:extLst>
          </p:cNvPr>
          <p:cNvSpPr>
            <a:spLocks noGrp="1"/>
          </p:cNvSpPr>
          <p:nvPr>
            <p:ph type="dt" sz="half" idx="10"/>
          </p:nvPr>
        </p:nvSpPr>
        <p:spPr>
          <a:xfrm>
            <a:off x="838200" y="6356350"/>
            <a:ext cx="2743200" cy="365125"/>
          </a:xfrm>
        </p:spPr>
        <p:txBody>
          <a:bodyPr/>
          <a:lstStyle/>
          <a:p>
            <a:r>
              <a:rPr lang="de-DE" dirty="0"/>
              <a:t>30.10.2021</a:t>
            </a:r>
          </a:p>
        </p:txBody>
      </p:sp>
      <p:grpSp>
        <p:nvGrpSpPr>
          <p:cNvPr id="5" name="Gruppieren 4">
            <a:extLst>
              <a:ext uri="{FF2B5EF4-FFF2-40B4-BE49-F238E27FC236}">
                <a16:creationId xmlns:a16="http://schemas.microsoft.com/office/drawing/2014/main" id="{47B174EF-7176-324A-A980-A8650E4EFA24}"/>
              </a:ext>
            </a:extLst>
          </p:cNvPr>
          <p:cNvGrpSpPr/>
          <p:nvPr/>
        </p:nvGrpSpPr>
        <p:grpSpPr>
          <a:xfrm>
            <a:off x="6691420" y="1255364"/>
            <a:ext cx="4808242" cy="3348905"/>
            <a:chOff x="6691420" y="1255364"/>
            <a:chExt cx="4808242" cy="3348905"/>
          </a:xfrm>
        </p:grpSpPr>
        <p:pic>
          <p:nvPicPr>
            <p:cNvPr id="3" name="Grafik 2">
              <a:extLst>
                <a:ext uri="{FF2B5EF4-FFF2-40B4-BE49-F238E27FC236}">
                  <a16:creationId xmlns:a16="http://schemas.microsoft.com/office/drawing/2014/main" id="{98C470D9-E2EE-B545-A9D3-FF9D2105C2D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91420" y="1255364"/>
              <a:ext cx="3838360" cy="3348905"/>
            </a:xfrm>
            <a:prstGeom prst="rect">
              <a:avLst/>
            </a:prstGeom>
            <a:solidFill>
              <a:schemeClr val="bg1"/>
            </a:solidFill>
            <a:ln>
              <a:noFill/>
            </a:ln>
          </p:spPr>
        </p:pic>
        <p:sp>
          <p:nvSpPr>
            <p:cNvPr id="4" name="Textfeld 3">
              <a:extLst>
                <a:ext uri="{FF2B5EF4-FFF2-40B4-BE49-F238E27FC236}">
                  <a16:creationId xmlns:a16="http://schemas.microsoft.com/office/drawing/2014/main" id="{53FE3DF6-CF45-4848-B442-D923A320B42C}"/>
                </a:ext>
              </a:extLst>
            </p:cNvPr>
            <p:cNvSpPr txBox="1"/>
            <p:nvPr/>
          </p:nvSpPr>
          <p:spPr>
            <a:xfrm>
              <a:off x="10128068" y="1746517"/>
              <a:ext cx="1371594" cy="369332"/>
            </a:xfrm>
            <a:prstGeom prst="rect">
              <a:avLst/>
            </a:prstGeom>
            <a:noFill/>
          </p:spPr>
          <p:txBody>
            <a:bodyPr wrap="none" rtlCol="0">
              <a:spAutoFit/>
            </a:bodyPr>
            <a:lstStyle/>
            <a:p>
              <a:r>
                <a:rPr lang="de-DE" dirty="0"/>
                <a:t>Sony </a:t>
              </a:r>
              <a:r>
                <a:rPr lang="de-DE" dirty="0" err="1"/>
                <a:t>Pregius</a:t>
              </a:r>
              <a:endParaRPr lang="de-DE" dirty="0"/>
            </a:p>
          </p:txBody>
        </p:sp>
      </p:grpSp>
    </p:spTree>
    <p:extLst>
      <p:ext uri="{BB962C8B-B14F-4D97-AF65-F5344CB8AC3E}">
        <p14:creationId xmlns:p14="http://schemas.microsoft.com/office/powerpoint/2010/main" val="1779261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dissolv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dissolv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p:cNvSpPr txBox="1"/>
          <p:nvPr/>
        </p:nvSpPr>
        <p:spPr>
          <a:xfrm>
            <a:off x="6096000" y="444617"/>
            <a:ext cx="4660315" cy="5940088"/>
          </a:xfrm>
          <a:prstGeom prst="rect">
            <a:avLst/>
          </a:prstGeom>
          <a:noFill/>
        </p:spPr>
        <p:txBody>
          <a:bodyPr wrap="none" rtlCol="0">
            <a:spAutoFit/>
          </a:bodyPr>
          <a:lstStyle/>
          <a:p>
            <a:r>
              <a:rPr lang="de-DE" sz="2600" b="1" dirty="0"/>
              <a:t>CMOS</a:t>
            </a:r>
          </a:p>
          <a:p>
            <a:endParaRPr lang="de-DE" sz="2600" dirty="0"/>
          </a:p>
          <a:p>
            <a:endParaRPr lang="de-DE" sz="2600" dirty="0"/>
          </a:p>
          <a:p>
            <a:endParaRPr lang="de-DE" sz="2600" dirty="0"/>
          </a:p>
          <a:p>
            <a:endParaRPr lang="de-DE" sz="2600" dirty="0"/>
          </a:p>
          <a:p>
            <a:endParaRPr lang="de-DE" sz="2600" dirty="0"/>
          </a:p>
          <a:p>
            <a:pPr marL="457200" indent="-457200">
              <a:buFont typeface="Arial" charset="0"/>
              <a:buChar char="•"/>
            </a:pPr>
            <a:endParaRPr lang="de-DE" sz="2600" dirty="0"/>
          </a:p>
          <a:p>
            <a:pPr marL="457200" indent="-457200">
              <a:buFont typeface="Arial" charset="0"/>
              <a:buChar char="•"/>
            </a:pPr>
            <a:r>
              <a:rPr lang="de-DE" sz="2200" b="1" dirty="0"/>
              <a:t>Ausleserauschen deutlich geringer</a:t>
            </a:r>
          </a:p>
          <a:p>
            <a:pPr marL="457200" indent="-457200">
              <a:buFont typeface="Arial" charset="0"/>
              <a:buChar char="•"/>
            </a:pPr>
            <a:r>
              <a:rPr lang="de-DE" sz="2200" dirty="0"/>
              <a:t>grundsätzlich kein </a:t>
            </a:r>
            <a:r>
              <a:rPr lang="de-DE" sz="2200" dirty="0" err="1"/>
              <a:t>Blooming</a:t>
            </a:r>
            <a:endParaRPr lang="de-DE" sz="2200" dirty="0"/>
          </a:p>
          <a:p>
            <a:pPr marL="457200" indent="-457200">
              <a:buFont typeface="Arial" charset="0"/>
              <a:buChar char="•"/>
            </a:pPr>
            <a:r>
              <a:rPr lang="de-DE" sz="2200" b="1" dirty="0"/>
              <a:t>kein </a:t>
            </a:r>
            <a:r>
              <a:rPr lang="de-DE" sz="2200" b="1" dirty="0" err="1"/>
              <a:t>Binning</a:t>
            </a:r>
            <a:r>
              <a:rPr lang="de-DE" sz="2200" b="1" dirty="0"/>
              <a:t> möglich</a:t>
            </a:r>
          </a:p>
          <a:p>
            <a:pPr marL="457200" indent="-457200">
              <a:buFont typeface="Arial" charset="0"/>
              <a:buChar char="•"/>
            </a:pPr>
            <a:r>
              <a:rPr lang="de-DE" sz="2200" b="1" dirty="0"/>
              <a:t>Pixel </a:t>
            </a:r>
            <a:r>
              <a:rPr lang="de-DE" sz="2200" b="1" dirty="0" err="1"/>
              <a:t>id.R</a:t>
            </a:r>
            <a:r>
              <a:rPr lang="de-DE" sz="2200" b="1" dirty="0"/>
              <a:t>. recht klein</a:t>
            </a:r>
          </a:p>
          <a:p>
            <a:pPr marL="457200" indent="-457200">
              <a:buFont typeface="Arial" charset="0"/>
              <a:buChar char="•"/>
            </a:pPr>
            <a:r>
              <a:rPr lang="de-DE" sz="2200" b="1" dirty="0"/>
              <a:t>Auslesevorgang schneller</a:t>
            </a:r>
          </a:p>
          <a:p>
            <a:pPr marL="457200" indent="-457200">
              <a:buFont typeface="Arial" charset="0"/>
              <a:buChar char="•"/>
            </a:pPr>
            <a:r>
              <a:rPr lang="de-DE" sz="2200" dirty="0" err="1"/>
              <a:t>Windowing</a:t>
            </a:r>
            <a:r>
              <a:rPr lang="de-DE" sz="2200" dirty="0"/>
              <a:t> möglich</a:t>
            </a:r>
          </a:p>
          <a:p>
            <a:pPr marL="457200" indent="-457200">
              <a:buFont typeface="Arial" charset="0"/>
              <a:buChar char="•"/>
            </a:pPr>
            <a:r>
              <a:rPr lang="de-DE" sz="2200" dirty="0"/>
              <a:t>oft nur mit Bayer-Matrix verfügbar </a:t>
            </a:r>
          </a:p>
          <a:p>
            <a:pPr marL="457200" indent="-457200">
              <a:buFont typeface="Arial" charset="0"/>
              <a:buChar char="•"/>
            </a:pPr>
            <a:r>
              <a:rPr lang="de-DE" sz="2200" b="1" dirty="0"/>
              <a:t>günstiger</a:t>
            </a:r>
          </a:p>
          <a:p>
            <a:pPr marL="457200" indent="-457200">
              <a:buFont typeface="Arial" charset="0"/>
              <a:buChar char="•"/>
            </a:pPr>
            <a:r>
              <a:rPr lang="de-DE" sz="2200" dirty="0"/>
              <a:t>geringerer Stromverbrauch</a:t>
            </a:r>
          </a:p>
        </p:txBody>
      </p:sp>
      <p:sp>
        <p:nvSpPr>
          <p:cNvPr id="10" name="Textfeld 9"/>
          <p:cNvSpPr txBox="1"/>
          <p:nvPr/>
        </p:nvSpPr>
        <p:spPr>
          <a:xfrm>
            <a:off x="838200" y="444617"/>
            <a:ext cx="4760086" cy="4585871"/>
          </a:xfrm>
          <a:prstGeom prst="rect">
            <a:avLst/>
          </a:prstGeom>
          <a:noFill/>
        </p:spPr>
        <p:txBody>
          <a:bodyPr wrap="none" rtlCol="0">
            <a:spAutoFit/>
          </a:bodyPr>
          <a:lstStyle/>
          <a:p>
            <a:r>
              <a:rPr lang="de-DE" sz="2600" b="1" dirty="0"/>
              <a:t>CCD</a:t>
            </a:r>
          </a:p>
          <a:p>
            <a:endParaRPr lang="de-DE" sz="2600" dirty="0"/>
          </a:p>
          <a:p>
            <a:endParaRPr lang="de-DE" sz="2600" dirty="0"/>
          </a:p>
          <a:p>
            <a:endParaRPr lang="de-DE" sz="2600" dirty="0"/>
          </a:p>
          <a:p>
            <a:endParaRPr lang="de-DE" sz="2600" dirty="0"/>
          </a:p>
          <a:p>
            <a:endParaRPr lang="de-DE" sz="2600" dirty="0"/>
          </a:p>
          <a:p>
            <a:endParaRPr lang="de-DE" sz="2600" dirty="0"/>
          </a:p>
          <a:p>
            <a:pPr marL="457200" indent="-457200">
              <a:buFont typeface="Arial" charset="0"/>
              <a:buChar char="•"/>
            </a:pPr>
            <a:r>
              <a:rPr lang="de-DE" sz="2200" dirty="0"/>
              <a:t>identische Verstärkung pro Pixel</a:t>
            </a:r>
            <a:br>
              <a:rPr lang="de-DE" sz="2200" dirty="0"/>
            </a:br>
            <a:r>
              <a:rPr lang="de-DE" sz="2200" b="1" dirty="0"/>
              <a:t>=&gt; gleichmäßiger Dunkelstrom</a:t>
            </a:r>
          </a:p>
          <a:p>
            <a:pPr marL="457200" indent="-457200">
              <a:buFont typeface="Arial" charset="0"/>
              <a:buChar char="•"/>
            </a:pPr>
            <a:r>
              <a:rPr lang="de-DE" sz="2200" dirty="0"/>
              <a:t>Auswerte-Elektronik extern</a:t>
            </a:r>
            <a:br>
              <a:rPr lang="de-DE" sz="2200" dirty="0"/>
            </a:br>
            <a:r>
              <a:rPr lang="de-DE" sz="2200" dirty="0"/>
              <a:t>=&gt; oft höherwertige Technik (16 Bit)</a:t>
            </a:r>
            <a:br>
              <a:rPr lang="de-DE" sz="2200" dirty="0"/>
            </a:br>
            <a:r>
              <a:rPr lang="de-DE" sz="2200" b="1" dirty="0"/>
              <a:t>=&gt; wenig Dunkelstromrauschen</a:t>
            </a:r>
          </a:p>
        </p:txBody>
      </p:sp>
      <p:sp>
        <p:nvSpPr>
          <p:cNvPr id="6" name="Foliennummernplatzhalter 5"/>
          <p:cNvSpPr>
            <a:spLocks noGrp="1"/>
          </p:cNvSpPr>
          <p:nvPr>
            <p:ph type="sldNum" sz="quarter" idx="12"/>
          </p:nvPr>
        </p:nvSpPr>
        <p:spPr/>
        <p:txBody>
          <a:bodyPr/>
          <a:lstStyle/>
          <a:p>
            <a:fld id="{FC2801B2-7198-F848-9BE4-1C2983152706}" type="slidenum">
              <a:rPr lang="de-DE" smtClean="0"/>
              <a:t>14</a:t>
            </a:fld>
            <a:endParaRPr lang="de-DE"/>
          </a:p>
        </p:txBody>
      </p:sp>
      <p:pic>
        <p:nvPicPr>
          <p:cNvPr id="12" name="Bild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937059"/>
            <a:ext cx="3020878" cy="2228009"/>
          </a:xfrm>
          <a:prstGeom prst="rect">
            <a:avLst/>
          </a:prstGeom>
        </p:spPr>
      </p:pic>
      <p:pic>
        <p:nvPicPr>
          <p:cNvPr id="13" name="Bild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000" y="937059"/>
            <a:ext cx="3993397" cy="2279609"/>
          </a:xfrm>
          <a:prstGeom prst="rect">
            <a:avLst/>
          </a:prstGeom>
        </p:spPr>
      </p:pic>
      <p:sp>
        <p:nvSpPr>
          <p:cNvPr id="15" name="Fußzeilenplatzhalter 3">
            <a:extLst>
              <a:ext uri="{FF2B5EF4-FFF2-40B4-BE49-F238E27FC236}">
                <a16:creationId xmlns:a16="http://schemas.microsoft.com/office/drawing/2014/main" id="{64BDBBC5-8C09-DD48-A87F-3D39A02B8DAA}"/>
              </a:ext>
            </a:extLst>
          </p:cNvPr>
          <p:cNvSpPr>
            <a:spLocks noGrp="1"/>
          </p:cNvSpPr>
          <p:nvPr>
            <p:ph type="ftr" sz="quarter" idx="11"/>
          </p:nvPr>
        </p:nvSpPr>
        <p:spPr>
          <a:xfrm>
            <a:off x="4038600" y="6356350"/>
            <a:ext cx="4114800" cy="365125"/>
          </a:xfrm>
        </p:spPr>
        <p:txBody>
          <a:bodyPr/>
          <a:lstStyle/>
          <a:p>
            <a:r>
              <a:rPr lang="en-US" dirty="0"/>
              <a:t>13. CCD Workshop 2021</a:t>
            </a:r>
            <a:endParaRPr lang="de-DE" dirty="0"/>
          </a:p>
        </p:txBody>
      </p:sp>
      <p:sp>
        <p:nvSpPr>
          <p:cNvPr id="16" name="Datumsplatzhalter 5">
            <a:extLst>
              <a:ext uri="{FF2B5EF4-FFF2-40B4-BE49-F238E27FC236}">
                <a16:creationId xmlns:a16="http://schemas.microsoft.com/office/drawing/2014/main" id="{35166AB7-005C-5948-BE6F-2CC99AF7DDE5}"/>
              </a:ext>
            </a:extLst>
          </p:cNvPr>
          <p:cNvSpPr>
            <a:spLocks noGrp="1"/>
          </p:cNvSpPr>
          <p:nvPr>
            <p:ph type="dt" sz="half" idx="10"/>
          </p:nvPr>
        </p:nvSpPr>
        <p:spPr>
          <a:xfrm>
            <a:off x="838200" y="6356350"/>
            <a:ext cx="2743200" cy="365125"/>
          </a:xfrm>
        </p:spPr>
        <p:txBody>
          <a:bodyPr/>
          <a:lstStyle/>
          <a:p>
            <a:r>
              <a:rPr lang="de-DE" dirty="0"/>
              <a:t>30.10.2021</a:t>
            </a:r>
          </a:p>
        </p:txBody>
      </p:sp>
    </p:spTree>
    <p:extLst>
      <p:ext uri="{BB962C8B-B14F-4D97-AF65-F5344CB8AC3E}">
        <p14:creationId xmlns:p14="http://schemas.microsoft.com/office/powerpoint/2010/main" val="209489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FD4F5D-2C89-C749-9D87-BD98BA9F755A}"/>
              </a:ext>
            </a:extLst>
          </p:cNvPr>
          <p:cNvSpPr>
            <a:spLocks noGrp="1"/>
          </p:cNvSpPr>
          <p:nvPr>
            <p:ph type="title"/>
          </p:nvPr>
        </p:nvSpPr>
        <p:spPr/>
        <p:txBody>
          <a:bodyPr>
            <a:normAutofit/>
          </a:bodyPr>
          <a:lstStyle/>
          <a:p>
            <a:r>
              <a:rPr lang="de-DE" dirty="0"/>
              <a:t>Beispiel: Aktuelle ZWO-Produktfamilie</a:t>
            </a:r>
          </a:p>
        </p:txBody>
      </p:sp>
      <p:sp>
        <p:nvSpPr>
          <p:cNvPr id="6" name="Foliennummernplatzhalter 5">
            <a:extLst>
              <a:ext uri="{FF2B5EF4-FFF2-40B4-BE49-F238E27FC236}">
                <a16:creationId xmlns:a16="http://schemas.microsoft.com/office/drawing/2014/main" id="{A6F58CB9-295A-6046-8428-C76C39C574CE}"/>
              </a:ext>
            </a:extLst>
          </p:cNvPr>
          <p:cNvSpPr>
            <a:spLocks noGrp="1"/>
          </p:cNvSpPr>
          <p:nvPr>
            <p:ph type="sldNum" sz="quarter" idx="12"/>
          </p:nvPr>
        </p:nvSpPr>
        <p:spPr/>
        <p:txBody>
          <a:bodyPr/>
          <a:lstStyle/>
          <a:p>
            <a:fld id="{FC2801B2-7198-F848-9BE4-1C2983152706}" type="slidenum">
              <a:rPr lang="de-DE" smtClean="0"/>
              <a:t>15</a:t>
            </a:fld>
            <a:endParaRPr lang="de-DE"/>
          </a:p>
        </p:txBody>
      </p:sp>
      <p:sp>
        <p:nvSpPr>
          <p:cNvPr id="7" name="Fußzeilenplatzhalter 3">
            <a:extLst>
              <a:ext uri="{FF2B5EF4-FFF2-40B4-BE49-F238E27FC236}">
                <a16:creationId xmlns:a16="http://schemas.microsoft.com/office/drawing/2014/main" id="{D04EC02A-D70E-E047-90F1-574304BF9A5D}"/>
              </a:ext>
            </a:extLst>
          </p:cNvPr>
          <p:cNvSpPr>
            <a:spLocks noGrp="1"/>
          </p:cNvSpPr>
          <p:nvPr>
            <p:ph type="ftr" sz="quarter" idx="11"/>
          </p:nvPr>
        </p:nvSpPr>
        <p:spPr>
          <a:xfrm>
            <a:off x="4038600" y="6356350"/>
            <a:ext cx="4114800" cy="365125"/>
          </a:xfrm>
        </p:spPr>
        <p:txBody>
          <a:bodyPr/>
          <a:lstStyle/>
          <a:p>
            <a:r>
              <a:rPr lang="en-US" dirty="0"/>
              <a:t>13. CCD Workshop 2021</a:t>
            </a:r>
            <a:endParaRPr lang="de-DE" dirty="0"/>
          </a:p>
        </p:txBody>
      </p:sp>
      <p:sp>
        <p:nvSpPr>
          <p:cNvPr id="8" name="Datumsplatzhalter 5">
            <a:extLst>
              <a:ext uri="{FF2B5EF4-FFF2-40B4-BE49-F238E27FC236}">
                <a16:creationId xmlns:a16="http://schemas.microsoft.com/office/drawing/2014/main" id="{64888721-93E9-E24C-BE76-31224CCD801F}"/>
              </a:ext>
            </a:extLst>
          </p:cNvPr>
          <p:cNvSpPr>
            <a:spLocks noGrp="1"/>
          </p:cNvSpPr>
          <p:nvPr>
            <p:ph type="dt" sz="half" idx="10"/>
          </p:nvPr>
        </p:nvSpPr>
        <p:spPr>
          <a:xfrm>
            <a:off x="838200" y="6356350"/>
            <a:ext cx="2743200" cy="365125"/>
          </a:xfrm>
        </p:spPr>
        <p:txBody>
          <a:bodyPr/>
          <a:lstStyle/>
          <a:p>
            <a:r>
              <a:rPr lang="de-DE" dirty="0"/>
              <a:t>30.10.2021</a:t>
            </a:r>
          </a:p>
        </p:txBody>
      </p:sp>
      <p:sp>
        <p:nvSpPr>
          <p:cNvPr id="9" name="Textfeld 8">
            <a:extLst>
              <a:ext uri="{FF2B5EF4-FFF2-40B4-BE49-F238E27FC236}">
                <a16:creationId xmlns:a16="http://schemas.microsoft.com/office/drawing/2014/main" id="{F6588F48-51DF-204A-A2D5-A8CF4B62DBC7}"/>
              </a:ext>
            </a:extLst>
          </p:cNvPr>
          <p:cNvSpPr txBox="1"/>
          <p:nvPr/>
        </p:nvSpPr>
        <p:spPr>
          <a:xfrm>
            <a:off x="1368" y="6007608"/>
            <a:ext cx="788999" cy="184666"/>
          </a:xfrm>
          <a:prstGeom prst="rect">
            <a:avLst/>
          </a:prstGeom>
          <a:noFill/>
        </p:spPr>
        <p:txBody>
          <a:bodyPr wrap="none" rtlCol="0">
            <a:spAutoFit/>
          </a:bodyPr>
          <a:lstStyle/>
          <a:p>
            <a:r>
              <a:rPr lang="de-DE" sz="600" dirty="0"/>
              <a:t>Bilder: </a:t>
            </a:r>
            <a:r>
              <a:rPr lang="de-DE" sz="600" dirty="0" err="1"/>
              <a:t>Agena</a:t>
            </a:r>
            <a:r>
              <a:rPr lang="de-DE" sz="600" dirty="0"/>
              <a:t> </a:t>
            </a:r>
            <a:r>
              <a:rPr lang="de-DE" sz="600" dirty="0" err="1"/>
              <a:t>Astro</a:t>
            </a:r>
            <a:endParaRPr lang="de-DE" sz="600" dirty="0"/>
          </a:p>
        </p:txBody>
      </p:sp>
      <p:pic>
        <p:nvPicPr>
          <p:cNvPr id="10" name="Grafik 9">
            <a:extLst>
              <a:ext uri="{FF2B5EF4-FFF2-40B4-BE49-F238E27FC236}">
                <a16:creationId xmlns:a16="http://schemas.microsoft.com/office/drawing/2014/main" id="{4B87D33A-BFB3-BC40-A843-BF9C4E9B68FC}"/>
              </a:ext>
            </a:extLst>
          </p:cNvPr>
          <p:cNvPicPr>
            <a:picLocks noChangeAspect="1"/>
          </p:cNvPicPr>
          <p:nvPr/>
        </p:nvPicPr>
        <p:blipFill>
          <a:blip r:embed="rId3"/>
          <a:stretch>
            <a:fillRect/>
          </a:stretch>
        </p:blipFill>
        <p:spPr>
          <a:xfrm>
            <a:off x="1024625" y="1078062"/>
            <a:ext cx="9544138" cy="4961660"/>
          </a:xfrm>
          <a:prstGeom prst="rect">
            <a:avLst/>
          </a:prstGeom>
          <a:ln>
            <a:solidFill>
              <a:schemeClr val="tx1"/>
            </a:solidFill>
          </a:ln>
        </p:spPr>
      </p:pic>
      <p:sp>
        <p:nvSpPr>
          <p:cNvPr id="11" name="Abgerundetes Rechteck 10">
            <a:extLst>
              <a:ext uri="{FF2B5EF4-FFF2-40B4-BE49-F238E27FC236}">
                <a16:creationId xmlns:a16="http://schemas.microsoft.com/office/drawing/2014/main" id="{C4BE262A-D9D7-3044-A781-7FFDBBD8B799}"/>
              </a:ext>
            </a:extLst>
          </p:cNvPr>
          <p:cNvSpPr/>
          <p:nvPr/>
        </p:nvSpPr>
        <p:spPr>
          <a:xfrm>
            <a:off x="6294605" y="1182766"/>
            <a:ext cx="595294" cy="496166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02221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FD4F5D-2C89-C749-9D87-BD98BA9F755A}"/>
              </a:ext>
            </a:extLst>
          </p:cNvPr>
          <p:cNvSpPr>
            <a:spLocks noGrp="1"/>
          </p:cNvSpPr>
          <p:nvPr>
            <p:ph type="title"/>
          </p:nvPr>
        </p:nvSpPr>
        <p:spPr/>
        <p:txBody>
          <a:bodyPr>
            <a:normAutofit/>
          </a:bodyPr>
          <a:lstStyle/>
          <a:p>
            <a:r>
              <a:rPr lang="de-DE" dirty="0"/>
              <a:t>Sony Produktfamilien</a:t>
            </a:r>
          </a:p>
        </p:txBody>
      </p:sp>
      <p:sp>
        <p:nvSpPr>
          <p:cNvPr id="3" name="Inhaltsplatzhalter 2">
            <a:extLst>
              <a:ext uri="{FF2B5EF4-FFF2-40B4-BE49-F238E27FC236}">
                <a16:creationId xmlns:a16="http://schemas.microsoft.com/office/drawing/2014/main" id="{179B3AC2-1D32-2F47-9EFE-B2F9B60DC1BD}"/>
              </a:ext>
            </a:extLst>
          </p:cNvPr>
          <p:cNvSpPr>
            <a:spLocks noGrp="1"/>
          </p:cNvSpPr>
          <p:nvPr>
            <p:ph idx="1"/>
          </p:nvPr>
        </p:nvSpPr>
        <p:spPr/>
        <p:txBody>
          <a:bodyPr/>
          <a:lstStyle/>
          <a:p>
            <a:r>
              <a:rPr lang="de-DE" dirty="0"/>
              <a:t>Es gibt keine </a:t>
            </a:r>
            <a:r>
              <a:rPr lang="de-DE" dirty="0" err="1"/>
              <a:t>Imager</a:t>
            </a:r>
            <a:r>
              <a:rPr lang="de-DE" dirty="0"/>
              <a:t> Chips spezifisch für Astrofotografie!</a:t>
            </a:r>
          </a:p>
          <a:p>
            <a:endParaRPr lang="de-DE" dirty="0"/>
          </a:p>
          <a:p>
            <a:r>
              <a:rPr lang="de-DE" dirty="0"/>
              <a:t>Anwendungsfälle:</a:t>
            </a:r>
          </a:p>
          <a:p>
            <a:pPr lvl="1"/>
            <a:r>
              <a:rPr lang="de-DE" dirty="0" err="1"/>
              <a:t>Industry</a:t>
            </a:r>
            <a:r>
              <a:rPr lang="de-DE" dirty="0"/>
              <a:t> (</a:t>
            </a:r>
            <a:r>
              <a:rPr lang="de-DE" dirty="0" err="1"/>
              <a:t>Pregius</a:t>
            </a:r>
            <a:r>
              <a:rPr lang="de-DE" dirty="0"/>
              <a:t>, </a:t>
            </a:r>
            <a:r>
              <a:rPr lang="de-DE" dirty="0" err="1"/>
              <a:t>Pregius</a:t>
            </a:r>
            <a:r>
              <a:rPr lang="de-DE" dirty="0"/>
              <a:t> S): Maschinelle Bildverarbeitung</a:t>
            </a:r>
          </a:p>
          <a:p>
            <a:pPr lvl="1"/>
            <a:r>
              <a:rPr lang="de-DE" dirty="0"/>
              <a:t>Security (</a:t>
            </a:r>
            <a:r>
              <a:rPr lang="de-DE" dirty="0" err="1"/>
              <a:t>Starvis</a:t>
            </a:r>
            <a:r>
              <a:rPr lang="de-DE" dirty="0"/>
              <a:t>, </a:t>
            </a:r>
            <a:r>
              <a:rPr lang="de-DE" dirty="0" err="1"/>
              <a:t>Starvis</a:t>
            </a:r>
            <a:r>
              <a:rPr lang="de-DE" dirty="0"/>
              <a:t> S): Überwachungskameras</a:t>
            </a:r>
          </a:p>
          <a:p>
            <a:pPr lvl="1"/>
            <a:r>
              <a:rPr lang="de-DE" dirty="0"/>
              <a:t>Consumer </a:t>
            </a:r>
            <a:r>
              <a:rPr lang="de-DE" dirty="0" err="1"/>
              <a:t>Cameras</a:t>
            </a:r>
            <a:r>
              <a:rPr lang="de-DE" dirty="0"/>
              <a:t>: DSLRs, Systemkameras, Smartphones</a:t>
            </a:r>
          </a:p>
        </p:txBody>
      </p:sp>
      <p:sp>
        <p:nvSpPr>
          <p:cNvPr id="8" name="Datumsplatzhalter 5">
            <a:extLst>
              <a:ext uri="{FF2B5EF4-FFF2-40B4-BE49-F238E27FC236}">
                <a16:creationId xmlns:a16="http://schemas.microsoft.com/office/drawing/2014/main" id="{64888721-93E9-E24C-BE76-31224CCD801F}"/>
              </a:ext>
            </a:extLst>
          </p:cNvPr>
          <p:cNvSpPr>
            <a:spLocks noGrp="1"/>
          </p:cNvSpPr>
          <p:nvPr>
            <p:ph type="dt" sz="half" idx="10"/>
          </p:nvPr>
        </p:nvSpPr>
        <p:spPr/>
        <p:txBody>
          <a:bodyPr/>
          <a:lstStyle/>
          <a:p>
            <a:r>
              <a:rPr lang="de-DE" dirty="0"/>
              <a:t>30.10.2021</a:t>
            </a:r>
          </a:p>
        </p:txBody>
      </p:sp>
      <p:sp>
        <p:nvSpPr>
          <p:cNvPr id="7" name="Fußzeilenplatzhalter 3">
            <a:extLst>
              <a:ext uri="{FF2B5EF4-FFF2-40B4-BE49-F238E27FC236}">
                <a16:creationId xmlns:a16="http://schemas.microsoft.com/office/drawing/2014/main" id="{D04EC02A-D70E-E047-90F1-574304BF9A5D}"/>
              </a:ext>
            </a:extLst>
          </p:cNvPr>
          <p:cNvSpPr>
            <a:spLocks noGrp="1"/>
          </p:cNvSpPr>
          <p:nvPr>
            <p:ph type="ftr" sz="quarter" idx="11"/>
          </p:nvPr>
        </p:nvSpPr>
        <p:spPr/>
        <p:txBody>
          <a:bodyPr/>
          <a:lstStyle/>
          <a:p>
            <a:r>
              <a:rPr lang="en-US" dirty="0"/>
              <a:t>13. CCD Workshop 2021</a:t>
            </a:r>
            <a:endParaRPr lang="de-DE" dirty="0"/>
          </a:p>
        </p:txBody>
      </p:sp>
      <p:sp>
        <p:nvSpPr>
          <p:cNvPr id="6" name="Foliennummernplatzhalter 5">
            <a:extLst>
              <a:ext uri="{FF2B5EF4-FFF2-40B4-BE49-F238E27FC236}">
                <a16:creationId xmlns:a16="http://schemas.microsoft.com/office/drawing/2014/main" id="{A6F58CB9-295A-6046-8428-C76C39C574CE}"/>
              </a:ext>
            </a:extLst>
          </p:cNvPr>
          <p:cNvSpPr>
            <a:spLocks noGrp="1"/>
          </p:cNvSpPr>
          <p:nvPr>
            <p:ph type="sldNum" sz="quarter" idx="12"/>
          </p:nvPr>
        </p:nvSpPr>
        <p:spPr/>
        <p:txBody>
          <a:bodyPr/>
          <a:lstStyle/>
          <a:p>
            <a:fld id="{FC2801B2-7198-F848-9BE4-1C2983152706}" type="slidenum">
              <a:rPr lang="de-DE" smtClean="0"/>
              <a:t>16</a:t>
            </a:fld>
            <a:endParaRPr lang="de-DE"/>
          </a:p>
        </p:txBody>
      </p:sp>
      <p:sp>
        <p:nvSpPr>
          <p:cNvPr id="9" name="Textfeld 8">
            <a:extLst>
              <a:ext uri="{FF2B5EF4-FFF2-40B4-BE49-F238E27FC236}">
                <a16:creationId xmlns:a16="http://schemas.microsoft.com/office/drawing/2014/main" id="{F6588F48-51DF-204A-A2D5-A8CF4B62DBC7}"/>
              </a:ext>
            </a:extLst>
          </p:cNvPr>
          <p:cNvSpPr txBox="1"/>
          <p:nvPr/>
        </p:nvSpPr>
        <p:spPr>
          <a:xfrm>
            <a:off x="1368" y="6007608"/>
            <a:ext cx="556563" cy="184666"/>
          </a:xfrm>
          <a:prstGeom prst="rect">
            <a:avLst/>
          </a:prstGeom>
          <a:noFill/>
        </p:spPr>
        <p:txBody>
          <a:bodyPr wrap="none" rtlCol="0">
            <a:spAutoFit/>
          </a:bodyPr>
          <a:lstStyle/>
          <a:p>
            <a:r>
              <a:rPr lang="de-DE" sz="600" dirty="0"/>
              <a:t>Bilder: Sony</a:t>
            </a:r>
          </a:p>
        </p:txBody>
      </p:sp>
      <p:pic>
        <p:nvPicPr>
          <p:cNvPr id="12" name="Grafik 11">
            <a:extLst>
              <a:ext uri="{FF2B5EF4-FFF2-40B4-BE49-F238E27FC236}">
                <a16:creationId xmlns:a16="http://schemas.microsoft.com/office/drawing/2014/main" id="{0573A04E-549D-8A44-ACFA-0F3AAE5501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7758" y="2047581"/>
            <a:ext cx="7656687" cy="3741925"/>
          </a:xfrm>
          <a:prstGeom prst="rect">
            <a:avLst/>
          </a:prstGeom>
          <a:solidFill>
            <a:schemeClr val="bg1"/>
          </a:solidFill>
          <a:ln>
            <a:solidFill>
              <a:schemeClr val="tx1"/>
            </a:solidFill>
          </a:ln>
        </p:spPr>
      </p:pic>
      <p:sp>
        <p:nvSpPr>
          <p:cNvPr id="13" name="Abgerundetes Rechteck 12">
            <a:extLst>
              <a:ext uri="{FF2B5EF4-FFF2-40B4-BE49-F238E27FC236}">
                <a16:creationId xmlns:a16="http://schemas.microsoft.com/office/drawing/2014/main" id="{F7436444-A189-DF4E-A624-F44843671197}"/>
              </a:ext>
            </a:extLst>
          </p:cNvPr>
          <p:cNvSpPr/>
          <p:nvPr/>
        </p:nvSpPr>
        <p:spPr>
          <a:xfrm>
            <a:off x="2934929" y="1932039"/>
            <a:ext cx="1791929" cy="400418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a:extLst>
              <a:ext uri="{FF2B5EF4-FFF2-40B4-BE49-F238E27FC236}">
                <a16:creationId xmlns:a16="http://schemas.microsoft.com/office/drawing/2014/main" id="{C05045CF-AA25-F74F-878D-31255DC21AE4}"/>
              </a:ext>
            </a:extLst>
          </p:cNvPr>
          <p:cNvSpPr txBox="1"/>
          <p:nvPr/>
        </p:nvSpPr>
        <p:spPr>
          <a:xfrm>
            <a:off x="4608871" y="5840298"/>
            <a:ext cx="2257990" cy="369332"/>
          </a:xfrm>
          <a:prstGeom prst="rect">
            <a:avLst/>
          </a:prstGeom>
          <a:noFill/>
        </p:spPr>
        <p:txBody>
          <a:bodyPr wrap="none" rtlCol="0">
            <a:spAutoFit/>
          </a:bodyPr>
          <a:lstStyle/>
          <a:p>
            <a:r>
              <a:rPr lang="de-DE" b="1" dirty="0">
                <a:solidFill>
                  <a:srgbClr val="FF0000"/>
                </a:solidFill>
              </a:rPr>
              <a:t>ZWO ASI174, QHY174</a:t>
            </a:r>
          </a:p>
        </p:txBody>
      </p:sp>
      <p:pic>
        <p:nvPicPr>
          <p:cNvPr id="15" name="Grafik 14">
            <a:extLst>
              <a:ext uri="{FF2B5EF4-FFF2-40B4-BE49-F238E27FC236}">
                <a16:creationId xmlns:a16="http://schemas.microsoft.com/office/drawing/2014/main" id="{A25CA43A-626A-5243-AB36-DAE1D80B3A0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66875" y="1138364"/>
            <a:ext cx="6866793" cy="5150094"/>
          </a:xfrm>
          <a:prstGeom prst="rect">
            <a:avLst/>
          </a:prstGeom>
        </p:spPr>
      </p:pic>
      <p:sp>
        <p:nvSpPr>
          <p:cNvPr id="16" name="Abgerundetes Rechteck 15">
            <a:extLst>
              <a:ext uri="{FF2B5EF4-FFF2-40B4-BE49-F238E27FC236}">
                <a16:creationId xmlns:a16="http://schemas.microsoft.com/office/drawing/2014/main" id="{A5B5E552-8F48-B24C-8C14-F953C22CAA45}"/>
              </a:ext>
            </a:extLst>
          </p:cNvPr>
          <p:cNvSpPr/>
          <p:nvPr/>
        </p:nvSpPr>
        <p:spPr>
          <a:xfrm>
            <a:off x="7201764" y="1261429"/>
            <a:ext cx="779976" cy="73157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Abgerundetes Rechteck 16">
            <a:extLst>
              <a:ext uri="{FF2B5EF4-FFF2-40B4-BE49-F238E27FC236}">
                <a16:creationId xmlns:a16="http://schemas.microsoft.com/office/drawing/2014/main" id="{66405AB7-5B90-BD4E-A65A-458C8BC66A10}"/>
              </a:ext>
            </a:extLst>
          </p:cNvPr>
          <p:cNvSpPr/>
          <p:nvPr/>
        </p:nvSpPr>
        <p:spPr>
          <a:xfrm>
            <a:off x="8242383" y="1093549"/>
            <a:ext cx="707492" cy="73157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extLst>
              <a:ext uri="{FF2B5EF4-FFF2-40B4-BE49-F238E27FC236}">
                <a16:creationId xmlns:a16="http://schemas.microsoft.com/office/drawing/2014/main" id="{80676CA2-7359-464A-BB23-94672FA24B22}"/>
              </a:ext>
            </a:extLst>
          </p:cNvPr>
          <p:cNvSpPr txBox="1"/>
          <p:nvPr/>
        </p:nvSpPr>
        <p:spPr>
          <a:xfrm>
            <a:off x="8530182" y="760122"/>
            <a:ext cx="2375009" cy="369332"/>
          </a:xfrm>
          <a:prstGeom prst="rect">
            <a:avLst/>
          </a:prstGeom>
          <a:noFill/>
        </p:spPr>
        <p:txBody>
          <a:bodyPr wrap="none" rtlCol="0">
            <a:spAutoFit/>
          </a:bodyPr>
          <a:lstStyle/>
          <a:p>
            <a:r>
              <a:rPr lang="de-DE" b="1" dirty="0">
                <a:solidFill>
                  <a:srgbClr val="FF0000"/>
                </a:solidFill>
              </a:rPr>
              <a:t>ZWO ASI6200, QHY600</a:t>
            </a:r>
          </a:p>
        </p:txBody>
      </p:sp>
      <p:sp>
        <p:nvSpPr>
          <p:cNvPr id="20" name="Textfeld 19">
            <a:extLst>
              <a:ext uri="{FF2B5EF4-FFF2-40B4-BE49-F238E27FC236}">
                <a16:creationId xmlns:a16="http://schemas.microsoft.com/office/drawing/2014/main" id="{C9DE4FC2-A7E8-B64D-AC46-F9A7BB3FB8D8}"/>
              </a:ext>
            </a:extLst>
          </p:cNvPr>
          <p:cNvSpPr txBox="1"/>
          <p:nvPr/>
        </p:nvSpPr>
        <p:spPr>
          <a:xfrm>
            <a:off x="5754787" y="853728"/>
            <a:ext cx="2375009" cy="369332"/>
          </a:xfrm>
          <a:prstGeom prst="rect">
            <a:avLst/>
          </a:prstGeom>
          <a:noFill/>
        </p:spPr>
        <p:txBody>
          <a:bodyPr wrap="none" rtlCol="0">
            <a:spAutoFit/>
          </a:bodyPr>
          <a:lstStyle/>
          <a:p>
            <a:r>
              <a:rPr lang="de-DE" b="1" dirty="0">
                <a:solidFill>
                  <a:srgbClr val="FF0000"/>
                </a:solidFill>
              </a:rPr>
              <a:t>ZWO ASI2600, QHY268</a:t>
            </a:r>
          </a:p>
        </p:txBody>
      </p:sp>
    </p:spTree>
    <p:extLst>
      <p:ext uri="{BB962C8B-B14F-4D97-AF65-F5344CB8AC3E}">
        <p14:creationId xmlns:p14="http://schemas.microsoft.com/office/powerpoint/2010/main" val="227000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par>
                                <p:cTn id="11" presetID="9"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ssolve">
                                      <p:cBhvr>
                                        <p:cTn id="13"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dissolve">
                                      <p:cBhvr>
                                        <p:cTn id="18" dur="500"/>
                                        <p:tgtEl>
                                          <p:spTgt spid="15"/>
                                        </p:tgtEl>
                                      </p:cBhvr>
                                    </p:animEffect>
                                  </p:childTnLst>
                                </p:cTn>
                              </p:par>
                              <p:par>
                                <p:cTn id="19" presetID="9" presetClass="entr" presetSubtype="0" fill="hold" grpId="1"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dissolve">
                                      <p:cBhvr>
                                        <p:cTn id="21" dur="500"/>
                                        <p:tgtEl>
                                          <p:spTgt spid="17"/>
                                        </p:tgtEl>
                                      </p:cBhvr>
                                    </p:animEffect>
                                  </p:childTnLst>
                                </p:cTn>
                              </p:par>
                              <p:par>
                                <p:cTn id="22" presetID="9" presetClass="entr" presetSubtype="0" fill="hold" grpId="1"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dissolve">
                                      <p:cBhvr>
                                        <p:cTn id="24" dur="500"/>
                                        <p:tgtEl>
                                          <p:spTgt spid="16"/>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dissolve">
                                      <p:cBhvr>
                                        <p:cTn id="27" dur="500"/>
                                        <p:tgtEl>
                                          <p:spTgt spid="19"/>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dissolve">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6" grpId="1" animBg="1"/>
      <p:bldP spid="17" grpId="1" animBg="1"/>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fld id="{FC2801B2-7198-F848-9BE4-1C2983152706}" type="slidenum">
              <a:rPr lang="de-DE" smtClean="0"/>
              <a:t>17</a:t>
            </a:fld>
            <a:endParaRPr lang="de-DE"/>
          </a:p>
        </p:txBody>
      </p:sp>
      <p:sp>
        <p:nvSpPr>
          <p:cNvPr id="8" name="Textfeld 7"/>
          <p:cNvSpPr txBox="1"/>
          <p:nvPr/>
        </p:nvSpPr>
        <p:spPr>
          <a:xfrm>
            <a:off x="2024308" y="1859340"/>
            <a:ext cx="8143383" cy="1569660"/>
          </a:xfrm>
          <a:prstGeom prst="rect">
            <a:avLst/>
          </a:prstGeom>
          <a:noFill/>
        </p:spPr>
        <p:txBody>
          <a:bodyPr wrap="none" rtlCol="0">
            <a:spAutoFit/>
          </a:bodyPr>
          <a:lstStyle/>
          <a:p>
            <a:r>
              <a:rPr lang="de-DE" sz="9600" b="1" dirty="0"/>
              <a:t>Empfindlichkeit</a:t>
            </a:r>
            <a:endParaRPr lang="de-DE" sz="9600" dirty="0"/>
          </a:p>
        </p:txBody>
      </p:sp>
      <p:sp>
        <p:nvSpPr>
          <p:cNvPr id="7" name="Fußzeilenplatzhalter 3">
            <a:extLst>
              <a:ext uri="{FF2B5EF4-FFF2-40B4-BE49-F238E27FC236}">
                <a16:creationId xmlns:a16="http://schemas.microsoft.com/office/drawing/2014/main" id="{448916D3-195F-0E45-91D5-AFD4802F8DA5}"/>
              </a:ext>
            </a:extLst>
          </p:cNvPr>
          <p:cNvSpPr>
            <a:spLocks noGrp="1"/>
          </p:cNvSpPr>
          <p:nvPr>
            <p:ph type="ftr" sz="quarter" idx="11"/>
          </p:nvPr>
        </p:nvSpPr>
        <p:spPr>
          <a:xfrm>
            <a:off x="4038600" y="6356350"/>
            <a:ext cx="4114800" cy="365125"/>
          </a:xfrm>
        </p:spPr>
        <p:txBody>
          <a:bodyPr/>
          <a:lstStyle/>
          <a:p>
            <a:r>
              <a:rPr lang="en-US" dirty="0"/>
              <a:t>13. CCD Workshop 2021</a:t>
            </a:r>
            <a:endParaRPr lang="de-DE" dirty="0"/>
          </a:p>
        </p:txBody>
      </p:sp>
      <p:sp>
        <p:nvSpPr>
          <p:cNvPr id="11" name="Datumsplatzhalter 5">
            <a:extLst>
              <a:ext uri="{FF2B5EF4-FFF2-40B4-BE49-F238E27FC236}">
                <a16:creationId xmlns:a16="http://schemas.microsoft.com/office/drawing/2014/main" id="{5D1FA542-5311-1C44-8A82-08D4D080BA8D}"/>
              </a:ext>
            </a:extLst>
          </p:cNvPr>
          <p:cNvSpPr>
            <a:spLocks noGrp="1"/>
          </p:cNvSpPr>
          <p:nvPr>
            <p:ph type="dt" sz="half" idx="10"/>
          </p:nvPr>
        </p:nvSpPr>
        <p:spPr>
          <a:xfrm>
            <a:off x="838200" y="6356350"/>
            <a:ext cx="2743200" cy="365125"/>
          </a:xfrm>
        </p:spPr>
        <p:txBody>
          <a:bodyPr/>
          <a:lstStyle/>
          <a:p>
            <a:r>
              <a:rPr lang="de-DE" dirty="0"/>
              <a:t>30.10.2021</a:t>
            </a:r>
          </a:p>
        </p:txBody>
      </p:sp>
    </p:spTree>
    <p:extLst>
      <p:ext uri="{BB962C8B-B14F-4D97-AF65-F5344CB8AC3E}">
        <p14:creationId xmlns:p14="http://schemas.microsoft.com/office/powerpoint/2010/main" val="34262202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FD4F5D-2C89-C749-9D87-BD98BA9F755A}"/>
              </a:ext>
            </a:extLst>
          </p:cNvPr>
          <p:cNvSpPr>
            <a:spLocks noGrp="1"/>
          </p:cNvSpPr>
          <p:nvPr>
            <p:ph type="title"/>
          </p:nvPr>
        </p:nvSpPr>
        <p:spPr/>
        <p:txBody>
          <a:bodyPr/>
          <a:lstStyle/>
          <a:p>
            <a:r>
              <a:rPr lang="de-DE" dirty="0"/>
              <a:t>Quanteneffizienz</a:t>
            </a:r>
          </a:p>
        </p:txBody>
      </p:sp>
      <p:sp>
        <p:nvSpPr>
          <p:cNvPr id="6" name="Foliennummernplatzhalter 5">
            <a:extLst>
              <a:ext uri="{FF2B5EF4-FFF2-40B4-BE49-F238E27FC236}">
                <a16:creationId xmlns:a16="http://schemas.microsoft.com/office/drawing/2014/main" id="{A6F58CB9-295A-6046-8428-C76C39C574CE}"/>
              </a:ext>
            </a:extLst>
          </p:cNvPr>
          <p:cNvSpPr>
            <a:spLocks noGrp="1"/>
          </p:cNvSpPr>
          <p:nvPr>
            <p:ph type="sldNum" sz="quarter" idx="12"/>
          </p:nvPr>
        </p:nvSpPr>
        <p:spPr/>
        <p:txBody>
          <a:bodyPr/>
          <a:lstStyle/>
          <a:p>
            <a:fld id="{FC2801B2-7198-F848-9BE4-1C2983152706}" type="slidenum">
              <a:rPr lang="de-DE" smtClean="0"/>
              <a:t>18</a:t>
            </a:fld>
            <a:endParaRPr lang="de-DE"/>
          </a:p>
        </p:txBody>
      </p:sp>
      <p:pic>
        <p:nvPicPr>
          <p:cNvPr id="9" name="Grafik 8">
            <a:extLst>
              <a:ext uri="{FF2B5EF4-FFF2-40B4-BE49-F238E27FC236}">
                <a16:creationId xmlns:a16="http://schemas.microsoft.com/office/drawing/2014/main" id="{FFCCA9E7-B1AD-7741-BBCA-8F336506BF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2765" y="1927076"/>
            <a:ext cx="5419733" cy="3784286"/>
          </a:xfrm>
          <a:prstGeom prst="rect">
            <a:avLst/>
          </a:prstGeom>
        </p:spPr>
      </p:pic>
      <p:sp>
        <p:nvSpPr>
          <p:cNvPr id="10" name="Textfeld 9">
            <a:extLst>
              <a:ext uri="{FF2B5EF4-FFF2-40B4-BE49-F238E27FC236}">
                <a16:creationId xmlns:a16="http://schemas.microsoft.com/office/drawing/2014/main" id="{8EAF67F8-311C-654C-A42F-1D0795CCEF9E}"/>
              </a:ext>
            </a:extLst>
          </p:cNvPr>
          <p:cNvSpPr txBox="1"/>
          <p:nvPr/>
        </p:nvSpPr>
        <p:spPr>
          <a:xfrm>
            <a:off x="904491" y="1521873"/>
            <a:ext cx="2046394" cy="369332"/>
          </a:xfrm>
          <a:prstGeom prst="rect">
            <a:avLst/>
          </a:prstGeom>
          <a:noFill/>
        </p:spPr>
        <p:txBody>
          <a:bodyPr wrap="none" rtlCol="0">
            <a:spAutoFit/>
          </a:bodyPr>
          <a:lstStyle/>
          <a:p>
            <a:r>
              <a:rPr lang="de-DE" dirty="0"/>
              <a:t>Most </a:t>
            </a:r>
            <a:r>
              <a:rPr lang="de-DE" dirty="0" err="1"/>
              <a:t>popular</a:t>
            </a:r>
            <a:r>
              <a:rPr lang="de-DE" dirty="0"/>
              <a:t> </a:t>
            </a:r>
            <a:r>
              <a:rPr lang="de-DE" b="1" dirty="0"/>
              <a:t>CCD</a:t>
            </a:r>
            <a:r>
              <a:rPr lang="de-DE" dirty="0"/>
              <a:t>s:</a:t>
            </a:r>
          </a:p>
        </p:txBody>
      </p:sp>
      <p:sp>
        <p:nvSpPr>
          <p:cNvPr id="11" name="Textfeld 10">
            <a:extLst>
              <a:ext uri="{FF2B5EF4-FFF2-40B4-BE49-F238E27FC236}">
                <a16:creationId xmlns:a16="http://schemas.microsoft.com/office/drawing/2014/main" id="{B706065D-9B46-BF48-B617-C29DA0474108}"/>
              </a:ext>
            </a:extLst>
          </p:cNvPr>
          <p:cNvSpPr txBox="1"/>
          <p:nvPr/>
        </p:nvSpPr>
        <p:spPr>
          <a:xfrm>
            <a:off x="1368" y="6007608"/>
            <a:ext cx="1366080" cy="184666"/>
          </a:xfrm>
          <a:prstGeom prst="rect">
            <a:avLst/>
          </a:prstGeom>
          <a:noFill/>
        </p:spPr>
        <p:txBody>
          <a:bodyPr wrap="none" rtlCol="0">
            <a:spAutoFit/>
          </a:bodyPr>
          <a:lstStyle/>
          <a:p>
            <a:r>
              <a:rPr lang="de-DE" sz="600" dirty="0"/>
              <a:t>Bilder: </a:t>
            </a:r>
            <a:r>
              <a:rPr lang="de-DE" sz="600" dirty="0" err="1"/>
              <a:t>Xpírijensis</a:t>
            </a:r>
            <a:r>
              <a:rPr lang="de-DE" sz="600" dirty="0"/>
              <a:t> </a:t>
            </a:r>
            <a:r>
              <a:rPr lang="de-DE" sz="600" dirty="0" err="1"/>
              <a:t>astrofotografa</a:t>
            </a:r>
            <a:r>
              <a:rPr lang="de-DE" sz="600" dirty="0"/>
              <a:t>, QHY</a:t>
            </a:r>
          </a:p>
        </p:txBody>
      </p:sp>
      <p:pic>
        <p:nvPicPr>
          <p:cNvPr id="12" name="Grafik 11">
            <a:extLst>
              <a:ext uri="{FF2B5EF4-FFF2-40B4-BE49-F238E27FC236}">
                <a16:creationId xmlns:a16="http://schemas.microsoft.com/office/drawing/2014/main" id="{E5660E94-C865-4B42-B590-5268229B8AC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445939" y="1862640"/>
            <a:ext cx="5645454" cy="2538444"/>
          </a:xfrm>
          <a:prstGeom prst="rect">
            <a:avLst/>
          </a:prstGeom>
        </p:spPr>
      </p:pic>
      <p:sp>
        <p:nvSpPr>
          <p:cNvPr id="13" name="Textfeld 12">
            <a:extLst>
              <a:ext uri="{FF2B5EF4-FFF2-40B4-BE49-F238E27FC236}">
                <a16:creationId xmlns:a16="http://schemas.microsoft.com/office/drawing/2014/main" id="{C6BDE370-AFD7-2C4F-B029-D42CB3ECDC32}"/>
              </a:ext>
            </a:extLst>
          </p:cNvPr>
          <p:cNvSpPr txBox="1"/>
          <p:nvPr/>
        </p:nvSpPr>
        <p:spPr>
          <a:xfrm>
            <a:off x="6564206" y="1565587"/>
            <a:ext cx="3514745" cy="369332"/>
          </a:xfrm>
          <a:prstGeom prst="rect">
            <a:avLst/>
          </a:prstGeom>
          <a:noFill/>
        </p:spPr>
        <p:txBody>
          <a:bodyPr wrap="none" rtlCol="0">
            <a:spAutoFit/>
          </a:bodyPr>
          <a:lstStyle/>
          <a:p>
            <a:r>
              <a:rPr lang="de-DE" dirty="0" err="1"/>
              <a:t>One</a:t>
            </a:r>
            <a:r>
              <a:rPr lang="de-DE" dirty="0"/>
              <a:t> </a:t>
            </a:r>
            <a:r>
              <a:rPr lang="de-DE" dirty="0" err="1"/>
              <a:t>popular</a:t>
            </a:r>
            <a:r>
              <a:rPr lang="de-DE" dirty="0"/>
              <a:t> </a:t>
            </a:r>
            <a:r>
              <a:rPr lang="de-DE" b="1" dirty="0"/>
              <a:t>CMOS</a:t>
            </a:r>
            <a:r>
              <a:rPr lang="de-DE" dirty="0"/>
              <a:t> (Sony IMX455):</a:t>
            </a:r>
          </a:p>
        </p:txBody>
      </p:sp>
      <p:sp>
        <p:nvSpPr>
          <p:cNvPr id="14" name="Textfeld 13">
            <a:extLst>
              <a:ext uri="{FF2B5EF4-FFF2-40B4-BE49-F238E27FC236}">
                <a16:creationId xmlns:a16="http://schemas.microsoft.com/office/drawing/2014/main" id="{AC45A736-ED26-414A-A124-3CF56108E5EF}"/>
              </a:ext>
            </a:extLst>
          </p:cNvPr>
          <p:cNvSpPr txBox="1"/>
          <p:nvPr/>
        </p:nvSpPr>
        <p:spPr>
          <a:xfrm>
            <a:off x="7287491" y="5144655"/>
            <a:ext cx="3866764" cy="369332"/>
          </a:xfrm>
          <a:prstGeom prst="rect">
            <a:avLst/>
          </a:prstGeom>
          <a:noFill/>
        </p:spPr>
        <p:txBody>
          <a:bodyPr wrap="none" rtlCol="0">
            <a:spAutoFit/>
          </a:bodyPr>
          <a:lstStyle/>
          <a:p>
            <a:r>
              <a:rPr lang="de-DE" b="1" dirty="0"/>
              <a:t>Quanteneffizienz ist i.d.R. vergleichbar</a:t>
            </a:r>
          </a:p>
        </p:txBody>
      </p:sp>
      <p:sp>
        <p:nvSpPr>
          <p:cNvPr id="15" name="Fußzeilenplatzhalter 3">
            <a:extLst>
              <a:ext uri="{FF2B5EF4-FFF2-40B4-BE49-F238E27FC236}">
                <a16:creationId xmlns:a16="http://schemas.microsoft.com/office/drawing/2014/main" id="{8073ED8D-1036-A346-B08E-60BC1081E380}"/>
              </a:ext>
            </a:extLst>
          </p:cNvPr>
          <p:cNvSpPr>
            <a:spLocks noGrp="1"/>
          </p:cNvSpPr>
          <p:nvPr>
            <p:ph type="ftr" sz="quarter" idx="11"/>
          </p:nvPr>
        </p:nvSpPr>
        <p:spPr>
          <a:xfrm>
            <a:off x="4038600" y="6356350"/>
            <a:ext cx="4114800" cy="365125"/>
          </a:xfrm>
        </p:spPr>
        <p:txBody>
          <a:bodyPr/>
          <a:lstStyle/>
          <a:p>
            <a:r>
              <a:rPr lang="en-US" dirty="0"/>
              <a:t>13. CCD Workshop 2021</a:t>
            </a:r>
            <a:endParaRPr lang="de-DE" dirty="0"/>
          </a:p>
        </p:txBody>
      </p:sp>
      <p:sp>
        <p:nvSpPr>
          <p:cNvPr id="16" name="Datumsplatzhalter 5">
            <a:extLst>
              <a:ext uri="{FF2B5EF4-FFF2-40B4-BE49-F238E27FC236}">
                <a16:creationId xmlns:a16="http://schemas.microsoft.com/office/drawing/2014/main" id="{81B06292-1171-FE4D-A49B-5795AA3965E7}"/>
              </a:ext>
            </a:extLst>
          </p:cNvPr>
          <p:cNvSpPr>
            <a:spLocks noGrp="1"/>
          </p:cNvSpPr>
          <p:nvPr>
            <p:ph type="dt" sz="half" idx="10"/>
          </p:nvPr>
        </p:nvSpPr>
        <p:spPr>
          <a:xfrm>
            <a:off x="838200" y="6356350"/>
            <a:ext cx="2743200" cy="365125"/>
          </a:xfrm>
        </p:spPr>
        <p:txBody>
          <a:bodyPr/>
          <a:lstStyle/>
          <a:p>
            <a:r>
              <a:rPr lang="de-DE" dirty="0"/>
              <a:t>30.10.2021</a:t>
            </a:r>
          </a:p>
        </p:txBody>
      </p:sp>
    </p:spTree>
    <p:extLst>
      <p:ext uri="{BB962C8B-B14F-4D97-AF65-F5344CB8AC3E}">
        <p14:creationId xmlns:p14="http://schemas.microsoft.com/office/powerpoint/2010/main" val="12889109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FD4F5D-2C89-C749-9D87-BD98BA9F755A}"/>
              </a:ext>
            </a:extLst>
          </p:cNvPr>
          <p:cNvSpPr>
            <a:spLocks noGrp="1"/>
          </p:cNvSpPr>
          <p:nvPr>
            <p:ph type="title"/>
          </p:nvPr>
        </p:nvSpPr>
        <p:spPr/>
        <p:txBody>
          <a:bodyPr/>
          <a:lstStyle/>
          <a:p>
            <a:r>
              <a:rPr lang="de-DE" dirty="0"/>
              <a:t>Ausleserauschen</a:t>
            </a:r>
          </a:p>
        </p:txBody>
      </p:sp>
      <p:sp>
        <p:nvSpPr>
          <p:cNvPr id="6" name="Foliennummernplatzhalter 5">
            <a:extLst>
              <a:ext uri="{FF2B5EF4-FFF2-40B4-BE49-F238E27FC236}">
                <a16:creationId xmlns:a16="http://schemas.microsoft.com/office/drawing/2014/main" id="{A6F58CB9-295A-6046-8428-C76C39C574CE}"/>
              </a:ext>
            </a:extLst>
          </p:cNvPr>
          <p:cNvSpPr>
            <a:spLocks noGrp="1"/>
          </p:cNvSpPr>
          <p:nvPr>
            <p:ph type="sldNum" sz="quarter" idx="12"/>
          </p:nvPr>
        </p:nvSpPr>
        <p:spPr/>
        <p:txBody>
          <a:bodyPr/>
          <a:lstStyle/>
          <a:p>
            <a:fld id="{FC2801B2-7198-F848-9BE4-1C2983152706}" type="slidenum">
              <a:rPr lang="de-DE" smtClean="0"/>
              <a:t>19</a:t>
            </a:fld>
            <a:endParaRPr lang="de-DE"/>
          </a:p>
        </p:txBody>
      </p:sp>
      <p:pic>
        <p:nvPicPr>
          <p:cNvPr id="9" name="Grafik 8">
            <a:extLst>
              <a:ext uri="{FF2B5EF4-FFF2-40B4-BE49-F238E27FC236}">
                <a16:creationId xmlns:a16="http://schemas.microsoft.com/office/drawing/2014/main" id="{B6B44CEB-D696-2343-B534-086E112144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5044" y="1703352"/>
            <a:ext cx="5170192" cy="3236419"/>
          </a:xfrm>
          <a:prstGeom prst="rect">
            <a:avLst/>
          </a:prstGeom>
        </p:spPr>
      </p:pic>
      <p:sp>
        <p:nvSpPr>
          <p:cNvPr id="10" name="Textfeld 9">
            <a:extLst>
              <a:ext uri="{FF2B5EF4-FFF2-40B4-BE49-F238E27FC236}">
                <a16:creationId xmlns:a16="http://schemas.microsoft.com/office/drawing/2014/main" id="{49A5E398-52DA-9B47-B264-410E75C5B76A}"/>
              </a:ext>
            </a:extLst>
          </p:cNvPr>
          <p:cNvSpPr txBox="1"/>
          <p:nvPr/>
        </p:nvSpPr>
        <p:spPr>
          <a:xfrm>
            <a:off x="1368" y="6007608"/>
            <a:ext cx="1026243" cy="184666"/>
          </a:xfrm>
          <a:prstGeom prst="rect">
            <a:avLst/>
          </a:prstGeom>
          <a:noFill/>
        </p:spPr>
        <p:txBody>
          <a:bodyPr wrap="none" rtlCol="0">
            <a:spAutoFit/>
          </a:bodyPr>
          <a:lstStyle/>
          <a:p>
            <a:r>
              <a:rPr lang="de-DE" sz="600" dirty="0"/>
              <a:t>Bilder: Baader Planetarium</a:t>
            </a:r>
          </a:p>
        </p:txBody>
      </p:sp>
      <p:pic>
        <p:nvPicPr>
          <p:cNvPr id="11" name="Grafik 10">
            <a:extLst>
              <a:ext uri="{FF2B5EF4-FFF2-40B4-BE49-F238E27FC236}">
                <a16:creationId xmlns:a16="http://schemas.microsoft.com/office/drawing/2014/main" id="{D7535C41-1D87-D544-996B-E61139B662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60474" y="1703352"/>
            <a:ext cx="5170192" cy="3236419"/>
          </a:xfrm>
          <a:prstGeom prst="rect">
            <a:avLst/>
          </a:prstGeom>
        </p:spPr>
      </p:pic>
      <p:sp>
        <p:nvSpPr>
          <p:cNvPr id="12" name="Textfeld 11">
            <a:extLst>
              <a:ext uri="{FF2B5EF4-FFF2-40B4-BE49-F238E27FC236}">
                <a16:creationId xmlns:a16="http://schemas.microsoft.com/office/drawing/2014/main" id="{A6A2C77E-35FF-C940-87F3-8D54C41AA839}"/>
              </a:ext>
            </a:extLst>
          </p:cNvPr>
          <p:cNvSpPr txBox="1"/>
          <p:nvPr/>
        </p:nvSpPr>
        <p:spPr>
          <a:xfrm>
            <a:off x="935044" y="5317489"/>
            <a:ext cx="6207212" cy="369332"/>
          </a:xfrm>
          <a:prstGeom prst="rect">
            <a:avLst/>
          </a:prstGeom>
          <a:noFill/>
        </p:spPr>
        <p:txBody>
          <a:bodyPr wrap="none" rtlCol="0">
            <a:spAutoFit/>
          </a:bodyPr>
          <a:lstStyle/>
          <a:p>
            <a:r>
              <a:rPr lang="de-DE" dirty="0"/>
              <a:t>Ausleserauschen ist bei CMOS deutlich geringer (Faktor 3 bis 10)</a:t>
            </a:r>
          </a:p>
        </p:txBody>
      </p:sp>
      <p:sp>
        <p:nvSpPr>
          <p:cNvPr id="13" name="Fußzeilenplatzhalter 3">
            <a:extLst>
              <a:ext uri="{FF2B5EF4-FFF2-40B4-BE49-F238E27FC236}">
                <a16:creationId xmlns:a16="http://schemas.microsoft.com/office/drawing/2014/main" id="{FCFCB6F1-B561-E641-8605-B5658B6C750C}"/>
              </a:ext>
            </a:extLst>
          </p:cNvPr>
          <p:cNvSpPr>
            <a:spLocks noGrp="1"/>
          </p:cNvSpPr>
          <p:nvPr>
            <p:ph type="ftr" sz="quarter" idx="11"/>
          </p:nvPr>
        </p:nvSpPr>
        <p:spPr>
          <a:xfrm>
            <a:off x="4038600" y="6356350"/>
            <a:ext cx="4114800" cy="365125"/>
          </a:xfrm>
        </p:spPr>
        <p:txBody>
          <a:bodyPr/>
          <a:lstStyle/>
          <a:p>
            <a:r>
              <a:rPr lang="en-US" dirty="0"/>
              <a:t>13. CCD Workshop 2021</a:t>
            </a:r>
            <a:endParaRPr lang="de-DE" dirty="0"/>
          </a:p>
        </p:txBody>
      </p:sp>
      <p:sp>
        <p:nvSpPr>
          <p:cNvPr id="14" name="Datumsplatzhalter 5">
            <a:extLst>
              <a:ext uri="{FF2B5EF4-FFF2-40B4-BE49-F238E27FC236}">
                <a16:creationId xmlns:a16="http://schemas.microsoft.com/office/drawing/2014/main" id="{25C04CA6-024A-C344-A6D4-15BD9CE10A69}"/>
              </a:ext>
            </a:extLst>
          </p:cNvPr>
          <p:cNvSpPr>
            <a:spLocks noGrp="1"/>
          </p:cNvSpPr>
          <p:nvPr>
            <p:ph type="dt" sz="half" idx="10"/>
          </p:nvPr>
        </p:nvSpPr>
        <p:spPr>
          <a:xfrm>
            <a:off x="838200" y="6356350"/>
            <a:ext cx="2743200" cy="365125"/>
          </a:xfrm>
        </p:spPr>
        <p:txBody>
          <a:bodyPr/>
          <a:lstStyle/>
          <a:p>
            <a:r>
              <a:rPr lang="de-DE" dirty="0"/>
              <a:t>30.10.2021</a:t>
            </a:r>
          </a:p>
        </p:txBody>
      </p:sp>
    </p:spTree>
    <p:extLst>
      <p:ext uri="{BB962C8B-B14F-4D97-AF65-F5344CB8AC3E}">
        <p14:creationId xmlns:p14="http://schemas.microsoft.com/office/powerpoint/2010/main" val="755466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fld id="{FC2801B2-7198-F848-9BE4-1C2983152706}" type="slidenum">
              <a:rPr lang="de-DE" smtClean="0"/>
              <a:t>2</a:t>
            </a:fld>
            <a:endParaRPr lang="de-DE"/>
          </a:p>
        </p:txBody>
      </p:sp>
      <p:sp>
        <p:nvSpPr>
          <p:cNvPr id="7" name="Fußzeilenplatzhalter 3">
            <a:extLst>
              <a:ext uri="{FF2B5EF4-FFF2-40B4-BE49-F238E27FC236}">
                <a16:creationId xmlns:a16="http://schemas.microsoft.com/office/drawing/2014/main" id="{66721E68-357C-534E-BF2C-64F0774334C4}"/>
              </a:ext>
            </a:extLst>
          </p:cNvPr>
          <p:cNvSpPr>
            <a:spLocks noGrp="1"/>
          </p:cNvSpPr>
          <p:nvPr>
            <p:ph type="ftr" sz="quarter" idx="11"/>
          </p:nvPr>
        </p:nvSpPr>
        <p:spPr>
          <a:xfrm>
            <a:off x="4038600" y="6356350"/>
            <a:ext cx="4114800" cy="365125"/>
          </a:xfrm>
        </p:spPr>
        <p:txBody>
          <a:bodyPr/>
          <a:lstStyle/>
          <a:p>
            <a:r>
              <a:rPr lang="en-US" dirty="0"/>
              <a:t>13. CCD Workshop 2021</a:t>
            </a:r>
            <a:endParaRPr lang="de-DE" dirty="0"/>
          </a:p>
        </p:txBody>
      </p:sp>
      <p:sp>
        <p:nvSpPr>
          <p:cNvPr id="11" name="Datumsplatzhalter 5">
            <a:extLst>
              <a:ext uri="{FF2B5EF4-FFF2-40B4-BE49-F238E27FC236}">
                <a16:creationId xmlns:a16="http://schemas.microsoft.com/office/drawing/2014/main" id="{968C5423-9F5B-8F4D-B75A-AEBFAD1A14CA}"/>
              </a:ext>
            </a:extLst>
          </p:cNvPr>
          <p:cNvSpPr>
            <a:spLocks noGrp="1"/>
          </p:cNvSpPr>
          <p:nvPr>
            <p:ph type="dt" sz="half" idx="10"/>
          </p:nvPr>
        </p:nvSpPr>
        <p:spPr>
          <a:xfrm>
            <a:off x="838200" y="6356350"/>
            <a:ext cx="2743200" cy="365125"/>
          </a:xfrm>
        </p:spPr>
        <p:txBody>
          <a:bodyPr/>
          <a:lstStyle/>
          <a:p>
            <a:r>
              <a:rPr lang="de-DE" dirty="0"/>
              <a:t>30.10.2021</a:t>
            </a:r>
          </a:p>
        </p:txBody>
      </p:sp>
      <p:pic>
        <p:nvPicPr>
          <p:cNvPr id="3" name="Grafik 2">
            <a:extLst>
              <a:ext uri="{FF2B5EF4-FFF2-40B4-BE49-F238E27FC236}">
                <a16:creationId xmlns:a16="http://schemas.microsoft.com/office/drawing/2014/main" id="{777FC938-34F3-E54A-AFB2-8E9564177DE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976723" y="617806"/>
            <a:ext cx="4238553" cy="4994694"/>
          </a:xfrm>
          <a:prstGeom prst="rect">
            <a:avLst/>
          </a:prstGeom>
        </p:spPr>
      </p:pic>
      <p:sp>
        <p:nvSpPr>
          <p:cNvPr id="9" name="Textfeld 8">
            <a:extLst>
              <a:ext uri="{FF2B5EF4-FFF2-40B4-BE49-F238E27FC236}">
                <a16:creationId xmlns:a16="http://schemas.microsoft.com/office/drawing/2014/main" id="{49C7B6D8-8096-DC45-8664-6154795E859E}"/>
              </a:ext>
            </a:extLst>
          </p:cNvPr>
          <p:cNvSpPr txBox="1"/>
          <p:nvPr/>
        </p:nvSpPr>
        <p:spPr>
          <a:xfrm>
            <a:off x="0" y="6055528"/>
            <a:ext cx="1005403" cy="184666"/>
          </a:xfrm>
          <a:prstGeom prst="rect">
            <a:avLst/>
          </a:prstGeom>
          <a:noFill/>
        </p:spPr>
        <p:txBody>
          <a:bodyPr wrap="none" rtlCol="0">
            <a:spAutoFit/>
          </a:bodyPr>
          <a:lstStyle/>
          <a:p>
            <a:r>
              <a:rPr lang="de-DE" sz="600" dirty="0"/>
              <a:t>Grafik: Creative </a:t>
            </a:r>
            <a:r>
              <a:rPr lang="de-DE" sz="600" dirty="0" err="1"/>
              <a:t>Commons</a:t>
            </a:r>
            <a:endParaRPr lang="de-DE" sz="600" dirty="0"/>
          </a:p>
        </p:txBody>
      </p:sp>
      <p:sp>
        <p:nvSpPr>
          <p:cNvPr id="4" name="Textfeld 3">
            <a:extLst>
              <a:ext uri="{FF2B5EF4-FFF2-40B4-BE49-F238E27FC236}">
                <a16:creationId xmlns:a16="http://schemas.microsoft.com/office/drawing/2014/main" id="{AB2B2A0F-853A-3644-AF94-78CF700DF14B}"/>
              </a:ext>
            </a:extLst>
          </p:cNvPr>
          <p:cNvSpPr txBox="1"/>
          <p:nvPr/>
        </p:nvSpPr>
        <p:spPr>
          <a:xfrm>
            <a:off x="5014613" y="3137701"/>
            <a:ext cx="2162772" cy="1323439"/>
          </a:xfrm>
          <a:prstGeom prst="rect">
            <a:avLst/>
          </a:prstGeom>
          <a:noFill/>
        </p:spPr>
        <p:txBody>
          <a:bodyPr wrap="none" rtlCol="0">
            <a:spAutoFit/>
          </a:bodyPr>
          <a:lstStyle/>
          <a:p>
            <a:pPr algn="ctr"/>
            <a:r>
              <a:rPr lang="de-DE" sz="8000" b="1" dirty="0">
                <a:latin typeface="Comic Sans MS" panose="030F0902030302020204" pitchFamily="66" charset="0"/>
              </a:rPr>
              <a:t>CCD</a:t>
            </a:r>
          </a:p>
        </p:txBody>
      </p:sp>
      <p:pic>
        <p:nvPicPr>
          <p:cNvPr id="1028" name="Picture 4" descr="Diffraction Limited">
            <a:extLst>
              <a:ext uri="{FF2B5EF4-FFF2-40B4-BE49-F238E27FC236}">
                <a16:creationId xmlns:a16="http://schemas.microsoft.com/office/drawing/2014/main" id="{5E47BF41-18AC-4D40-AF87-352293041CB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1093" y="617806"/>
            <a:ext cx="2904273" cy="602637"/>
          </a:xfrm>
          <a:prstGeom prst="rect">
            <a:avLst/>
          </a:prstGeom>
          <a:solidFill>
            <a:schemeClr val="bg1"/>
          </a:solidFill>
        </p:spPr>
      </p:pic>
      <p:pic>
        <p:nvPicPr>
          <p:cNvPr id="1030" name="Picture 6" descr="Finger Lakes Instrumentation: Beschäftigte, Standort, Karriere | LinkedIn">
            <a:extLst>
              <a:ext uri="{FF2B5EF4-FFF2-40B4-BE49-F238E27FC236}">
                <a16:creationId xmlns:a16="http://schemas.microsoft.com/office/drawing/2014/main" id="{26A9A2BD-A6AD-2E42-8328-065A7735573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468693" y="1245500"/>
            <a:ext cx="1374079" cy="1374079"/>
          </a:xfrm>
          <a:prstGeom prst="rect">
            <a:avLst/>
          </a:prstGeom>
          <a:noFill/>
          <a:extLst>
            <a:ext uri="{909E8E84-426E-40DD-AFC4-6F175D3DCCD1}">
              <a14:hiddenFill xmlns:a14="http://schemas.microsoft.com/office/drawing/2010/main">
                <a:solidFill>
                  <a:srgbClr val="FFFFFF"/>
                </a:solidFill>
              </a14:hiddenFill>
            </a:ext>
          </a:extLst>
        </p:spPr>
      </p:pic>
      <p:pic>
        <p:nvPicPr>
          <p:cNvPr id="13" name="Bild 7">
            <a:extLst>
              <a:ext uri="{FF2B5EF4-FFF2-40B4-BE49-F238E27FC236}">
                <a16:creationId xmlns:a16="http://schemas.microsoft.com/office/drawing/2014/main" id="{1F209779-E9D4-714A-9706-23007A2246F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74792" y="1892816"/>
            <a:ext cx="2141444" cy="496361"/>
          </a:xfrm>
          <a:prstGeom prst="rect">
            <a:avLst/>
          </a:prstGeom>
        </p:spPr>
      </p:pic>
      <p:pic>
        <p:nvPicPr>
          <p:cNvPr id="14" name="Bild 8">
            <a:extLst>
              <a:ext uri="{FF2B5EF4-FFF2-40B4-BE49-F238E27FC236}">
                <a16:creationId xmlns:a16="http://schemas.microsoft.com/office/drawing/2014/main" id="{23CB781E-36FB-6D45-BE17-C99FED16C1E6}"/>
              </a:ext>
            </a:extLst>
          </p:cNvPr>
          <p:cNvPicPr>
            <a:picLocks noChangeAspect="1"/>
          </p:cNvPicPr>
          <p:nvPr/>
        </p:nvPicPr>
        <p:blipFill>
          <a:blip r:embed="rId8"/>
          <a:stretch>
            <a:fillRect/>
          </a:stretch>
        </p:blipFill>
        <p:spPr>
          <a:xfrm>
            <a:off x="441093" y="1612174"/>
            <a:ext cx="1777253" cy="1481044"/>
          </a:xfrm>
          <a:prstGeom prst="rect">
            <a:avLst/>
          </a:prstGeom>
        </p:spPr>
      </p:pic>
      <p:pic>
        <p:nvPicPr>
          <p:cNvPr id="16" name="Bild 10">
            <a:extLst>
              <a:ext uri="{FF2B5EF4-FFF2-40B4-BE49-F238E27FC236}">
                <a16:creationId xmlns:a16="http://schemas.microsoft.com/office/drawing/2014/main" id="{6338048E-A2EA-B948-BD52-C52D6B0E0B70}"/>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1730609" y="3093218"/>
            <a:ext cx="2238188" cy="590714"/>
          </a:xfrm>
          <a:prstGeom prst="rect">
            <a:avLst/>
          </a:prstGeom>
        </p:spPr>
      </p:pic>
      <p:pic>
        <p:nvPicPr>
          <p:cNvPr id="17" name="Bild 13">
            <a:extLst>
              <a:ext uri="{FF2B5EF4-FFF2-40B4-BE49-F238E27FC236}">
                <a16:creationId xmlns:a16="http://schemas.microsoft.com/office/drawing/2014/main" id="{34A7B2A3-301D-4548-9566-F1F8F253DCC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370270" y="838945"/>
            <a:ext cx="1626220" cy="813110"/>
          </a:xfrm>
          <a:prstGeom prst="rect">
            <a:avLst/>
          </a:prstGeom>
        </p:spPr>
      </p:pic>
      <p:pic>
        <p:nvPicPr>
          <p:cNvPr id="1034" name="Picture 10" descr="Andor">
            <a:extLst>
              <a:ext uri="{FF2B5EF4-FFF2-40B4-BE49-F238E27FC236}">
                <a16:creationId xmlns:a16="http://schemas.microsoft.com/office/drawing/2014/main" id="{1F0315AC-6064-FF45-94B1-BD60DC2FE8B1}"/>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l="-1744" b="-9126"/>
          <a:stretch/>
        </p:blipFill>
        <p:spPr bwMode="auto">
          <a:xfrm>
            <a:off x="8682814" y="4296780"/>
            <a:ext cx="3136695" cy="66289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12">
            <a:extLst>
              <a:ext uri="{FF2B5EF4-FFF2-40B4-BE49-F238E27FC236}">
                <a16:creationId xmlns:a16="http://schemas.microsoft.com/office/drawing/2014/main" id="{66DD5E69-742F-9442-811E-017A9422A2B1}"/>
              </a:ext>
            </a:extLst>
          </p:cNvPr>
          <p:cNvSpPr>
            <a:spLocks noChangeAspect="1" noChangeArrowheads="1"/>
          </p:cNvSpPr>
          <p:nvPr/>
        </p:nvSpPr>
        <p:spPr bwMode="auto">
          <a:xfrm>
            <a:off x="3810000" y="1524000"/>
            <a:ext cx="4572000" cy="381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 name="Textfeld 11">
            <a:extLst>
              <a:ext uri="{FF2B5EF4-FFF2-40B4-BE49-F238E27FC236}">
                <a16:creationId xmlns:a16="http://schemas.microsoft.com/office/drawing/2014/main" id="{4B23535A-FE9C-A943-818E-F42F8BCFF4A2}"/>
              </a:ext>
            </a:extLst>
          </p:cNvPr>
          <p:cNvSpPr txBox="1"/>
          <p:nvPr/>
        </p:nvSpPr>
        <p:spPr>
          <a:xfrm>
            <a:off x="8382000" y="5822942"/>
            <a:ext cx="3004990" cy="369332"/>
          </a:xfrm>
          <a:prstGeom prst="rect">
            <a:avLst/>
          </a:prstGeom>
          <a:noFill/>
        </p:spPr>
        <p:txBody>
          <a:bodyPr wrap="none" rtlCol="0">
            <a:spAutoFit/>
          </a:bodyPr>
          <a:lstStyle/>
          <a:p>
            <a:r>
              <a:rPr lang="de-DE" dirty="0"/>
              <a:t>CCD-Reste bei QSI und SXCCD</a:t>
            </a:r>
          </a:p>
        </p:txBody>
      </p:sp>
      <p:pic>
        <p:nvPicPr>
          <p:cNvPr id="19" name="Grafik 18">
            <a:extLst>
              <a:ext uri="{FF2B5EF4-FFF2-40B4-BE49-F238E27FC236}">
                <a16:creationId xmlns:a16="http://schemas.microsoft.com/office/drawing/2014/main" id="{73249E3D-F4A6-2849-8127-F26DE4E6F26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001794" y="2867525"/>
            <a:ext cx="1943720" cy="451385"/>
          </a:xfrm>
          <a:prstGeom prst="rect">
            <a:avLst/>
          </a:prstGeom>
        </p:spPr>
      </p:pic>
      <p:pic>
        <p:nvPicPr>
          <p:cNvPr id="28" name="Bild 11">
            <a:extLst>
              <a:ext uri="{FF2B5EF4-FFF2-40B4-BE49-F238E27FC236}">
                <a16:creationId xmlns:a16="http://schemas.microsoft.com/office/drawing/2014/main" id="{E762F83D-FFCC-2B4B-AA45-AE6058D12F7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41129" y="4628225"/>
            <a:ext cx="2066376" cy="370388"/>
          </a:xfrm>
          <a:prstGeom prst="rect">
            <a:avLst/>
          </a:prstGeom>
        </p:spPr>
      </p:pic>
      <p:pic>
        <p:nvPicPr>
          <p:cNvPr id="1042" name="Picture 18" descr="Intelligent Power and Sensing Technologies | onsemi">
            <a:extLst>
              <a:ext uri="{FF2B5EF4-FFF2-40B4-BE49-F238E27FC236}">
                <a16:creationId xmlns:a16="http://schemas.microsoft.com/office/drawing/2014/main" id="{C6D1E325-6260-6949-9907-36E1183DD60D}"/>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329719" y="5324601"/>
            <a:ext cx="2066377" cy="356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5602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42"/>
                                        </p:tgtEl>
                                        <p:attrNameLst>
                                          <p:attrName>style.visibility</p:attrName>
                                        </p:attrNameLst>
                                      </p:cBhvr>
                                      <p:to>
                                        <p:strVal val="visible"/>
                                      </p:to>
                                    </p:set>
                                    <p:animEffect transition="in" filter="dissolve">
                                      <p:cBhvr>
                                        <p:cTn id="12" dur="500"/>
                                        <p:tgtEl>
                                          <p:spTgt spid="104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par>
                                <p:cTn id="23" presetID="9"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dissolv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028"/>
                                        </p:tgtEl>
                                        <p:attrNameLst>
                                          <p:attrName>style.visibility</p:attrName>
                                        </p:attrNameLst>
                                      </p:cBhvr>
                                      <p:to>
                                        <p:strVal val="visible"/>
                                      </p:to>
                                    </p:set>
                                    <p:animEffect transition="in" filter="dissolve">
                                      <p:cBhvr>
                                        <p:cTn id="30" dur="500"/>
                                        <p:tgtEl>
                                          <p:spTgt spid="1028"/>
                                        </p:tgtEl>
                                      </p:cBhvr>
                                    </p:animEffect>
                                  </p:childTnLst>
                                </p:cTn>
                              </p:par>
                              <p:par>
                                <p:cTn id="31" presetID="9" presetClass="entr" presetSubtype="0" fill="hold" nodeType="withEffect">
                                  <p:stCondLst>
                                    <p:cond delay="0"/>
                                  </p:stCondLst>
                                  <p:childTnLst>
                                    <p:set>
                                      <p:cBhvr>
                                        <p:cTn id="32" dur="1" fill="hold">
                                          <p:stCondLst>
                                            <p:cond delay="0"/>
                                          </p:stCondLst>
                                        </p:cTn>
                                        <p:tgtEl>
                                          <p:spTgt spid="1030"/>
                                        </p:tgtEl>
                                        <p:attrNameLst>
                                          <p:attrName>style.visibility</p:attrName>
                                        </p:attrNameLst>
                                      </p:cBhvr>
                                      <p:to>
                                        <p:strVal val="visible"/>
                                      </p:to>
                                    </p:set>
                                    <p:animEffect transition="in" filter="dissolve">
                                      <p:cBhvr>
                                        <p:cTn id="33" dur="500"/>
                                        <p:tgtEl>
                                          <p:spTgt spid="1030"/>
                                        </p:tgtEl>
                                      </p:cBhvr>
                                    </p:animEffect>
                                  </p:childTnLst>
                                </p:cTn>
                              </p:par>
                              <p:par>
                                <p:cTn id="34" presetID="9"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dissolve">
                                      <p:cBhvr>
                                        <p:cTn id="36" dur="500"/>
                                        <p:tgtEl>
                                          <p:spTgt spid="14"/>
                                        </p:tgtEl>
                                      </p:cBhvr>
                                    </p:animEffect>
                                  </p:childTnLst>
                                </p:cTn>
                              </p:par>
                              <p:par>
                                <p:cTn id="37" presetID="9"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dissolve">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1034"/>
                                        </p:tgtEl>
                                        <p:attrNameLst>
                                          <p:attrName>style.visibility</p:attrName>
                                        </p:attrNameLst>
                                      </p:cBhvr>
                                      <p:to>
                                        <p:strVal val="visible"/>
                                      </p:to>
                                    </p:set>
                                    <p:animEffect transition="in" filter="dissolve">
                                      <p:cBhvr>
                                        <p:cTn id="44" dur="500"/>
                                        <p:tgtEl>
                                          <p:spTgt spid="1034"/>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dissolve">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D54C0DAB-D96D-0C4C-A453-0F261A4AEB6E}"/>
              </a:ext>
            </a:extLst>
          </p:cNvPr>
          <p:cNvSpPr/>
          <p:nvPr/>
        </p:nvSpPr>
        <p:spPr>
          <a:xfrm>
            <a:off x="6944021" y="2024651"/>
            <a:ext cx="3044952" cy="397901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C000"/>
              </a:solidFill>
            </a:endParaRPr>
          </a:p>
        </p:txBody>
      </p:sp>
      <p:sp>
        <p:nvSpPr>
          <p:cNvPr id="2" name="Titel 1"/>
          <p:cNvSpPr>
            <a:spLocks noGrp="1"/>
          </p:cNvSpPr>
          <p:nvPr>
            <p:ph type="title"/>
          </p:nvPr>
        </p:nvSpPr>
        <p:spPr/>
        <p:txBody>
          <a:bodyPr/>
          <a:lstStyle/>
          <a:p>
            <a:r>
              <a:rPr lang="de-DE" dirty="0"/>
              <a:t>Was ist drin im Bild?</a:t>
            </a:r>
          </a:p>
        </p:txBody>
      </p:sp>
      <p:sp>
        <p:nvSpPr>
          <p:cNvPr id="6" name="Foliennummernplatzhalter 5"/>
          <p:cNvSpPr>
            <a:spLocks noGrp="1"/>
          </p:cNvSpPr>
          <p:nvPr>
            <p:ph type="sldNum" sz="quarter" idx="12"/>
          </p:nvPr>
        </p:nvSpPr>
        <p:spPr/>
        <p:txBody>
          <a:bodyPr/>
          <a:lstStyle/>
          <a:p>
            <a:fld id="{FC2801B2-7198-F848-9BE4-1C2983152706}" type="slidenum">
              <a:rPr lang="de-DE" smtClean="0"/>
              <a:t>20</a:t>
            </a:fld>
            <a:endParaRPr lang="de-DE"/>
          </a:p>
        </p:txBody>
      </p:sp>
      <p:sp>
        <p:nvSpPr>
          <p:cNvPr id="8" name="Rechteck 7">
            <a:extLst>
              <a:ext uri="{FF2B5EF4-FFF2-40B4-BE49-F238E27FC236}">
                <a16:creationId xmlns:a16="http://schemas.microsoft.com/office/drawing/2014/main" id="{DDFE1ACD-1BD0-3443-94C7-645DEE3FAF51}"/>
              </a:ext>
            </a:extLst>
          </p:cNvPr>
          <p:cNvSpPr/>
          <p:nvPr/>
        </p:nvSpPr>
        <p:spPr>
          <a:xfrm>
            <a:off x="6931152" y="850392"/>
            <a:ext cx="3044952" cy="513892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 name="Grafik 13">
            <a:extLst>
              <a:ext uri="{FF2B5EF4-FFF2-40B4-BE49-F238E27FC236}">
                <a16:creationId xmlns:a16="http://schemas.microsoft.com/office/drawing/2014/main" id="{759BB248-6F1A-8B45-A6C6-B7013641BC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3295" y="1720390"/>
            <a:ext cx="5771441" cy="3803904"/>
          </a:xfrm>
          <a:prstGeom prst="rect">
            <a:avLst/>
          </a:prstGeom>
        </p:spPr>
      </p:pic>
      <p:sp>
        <p:nvSpPr>
          <p:cNvPr id="15" name="Rechteck 14">
            <a:extLst>
              <a:ext uri="{FF2B5EF4-FFF2-40B4-BE49-F238E27FC236}">
                <a16:creationId xmlns:a16="http://schemas.microsoft.com/office/drawing/2014/main" id="{5C655383-AE79-4849-BE5A-A853A53472A5}"/>
              </a:ext>
            </a:extLst>
          </p:cNvPr>
          <p:cNvSpPr/>
          <p:nvPr/>
        </p:nvSpPr>
        <p:spPr>
          <a:xfrm>
            <a:off x="4370832" y="2496312"/>
            <a:ext cx="73152" cy="7315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7" name="Gerade Verbindung 16">
            <a:extLst>
              <a:ext uri="{FF2B5EF4-FFF2-40B4-BE49-F238E27FC236}">
                <a16:creationId xmlns:a16="http://schemas.microsoft.com/office/drawing/2014/main" id="{71C0B568-BAE1-BF4A-9EDF-B4D3179C7FC2}"/>
              </a:ext>
            </a:extLst>
          </p:cNvPr>
          <p:cNvCxnSpPr/>
          <p:nvPr/>
        </p:nvCxnSpPr>
        <p:spPr>
          <a:xfrm flipH="1">
            <a:off x="4370832" y="850392"/>
            <a:ext cx="2560320" cy="16459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446B8D15-6943-DF43-BBEE-061BD2CF0414}"/>
              </a:ext>
            </a:extLst>
          </p:cNvPr>
          <p:cNvCxnSpPr>
            <a:cxnSpLocks/>
          </p:cNvCxnSpPr>
          <p:nvPr/>
        </p:nvCxnSpPr>
        <p:spPr>
          <a:xfrm flipH="1" flipV="1">
            <a:off x="4370832" y="2569464"/>
            <a:ext cx="2560320" cy="341985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Fußzeilenplatzhalter 3">
            <a:extLst>
              <a:ext uri="{FF2B5EF4-FFF2-40B4-BE49-F238E27FC236}">
                <a16:creationId xmlns:a16="http://schemas.microsoft.com/office/drawing/2014/main" id="{BFD094D6-8EEE-9146-A887-1950B117241D}"/>
              </a:ext>
            </a:extLst>
          </p:cNvPr>
          <p:cNvSpPr>
            <a:spLocks noGrp="1"/>
          </p:cNvSpPr>
          <p:nvPr>
            <p:ph type="ftr" sz="quarter" idx="11"/>
          </p:nvPr>
        </p:nvSpPr>
        <p:spPr>
          <a:xfrm>
            <a:off x="4038600" y="6356350"/>
            <a:ext cx="4114800" cy="365125"/>
          </a:xfrm>
        </p:spPr>
        <p:txBody>
          <a:bodyPr/>
          <a:lstStyle/>
          <a:p>
            <a:r>
              <a:rPr lang="en-US" dirty="0"/>
              <a:t>13. CCD Workshop 2021</a:t>
            </a:r>
            <a:endParaRPr lang="de-DE" dirty="0"/>
          </a:p>
        </p:txBody>
      </p:sp>
      <p:sp>
        <p:nvSpPr>
          <p:cNvPr id="16" name="Datumsplatzhalter 5">
            <a:extLst>
              <a:ext uri="{FF2B5EF4-FFF2-40B4-BE49-F238E27FC236}">
                <a16:creationId xmlns:a16="http://schemas.microsoft.com/office/drawing/2014/main" id="{51546107-1D13-114B-A594-C45F7E7E4E11}"/>
              </a:ext>
            </a:extLst>
          </p:cNvPr>
          <p:cNvSpPr>
            <a:spLocks noGrp="1"/>
          </p:cNvSpPr>
          <p:nvPr>
            <p:ph type="dt" sz="half" idx="10"/>
          </p:nvPr>
        </p:nvSpPr>
        <p:spPr>
          <a:xfrm>
            <a:off x="838200" y="6356350"/>
            <a:ext cx="2743200" cy="365125"/>
          </a:xfrm>
        </p:spPr>
        <p:txBody>
          <a:bodyPr/>
          <a:lstStyle/>
          <a:p>
            <a:r>
              <a:rPr lang="de-DE" dirty="0"/>
              <a:t>30.10.2021</a:t>
            </a:r>
          </a:p>
        </p:txBody>
      </p:sp>
    </p:spTree>
    <p:extLst>
      <p:ext uri="{BB962C8B-B14F-4D97-AF65-F5344CB8AC3E}">
        <p14:creationId xmlns:p14="http://schemas.microsoft.com/office/powerpoint/2010/main" val="308565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par>
                                <p:cTn id="13" presetID="22" presetClass="entr" presetSubtype="8"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dissolve">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8"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hteck 18">
            <a:extLst>
              <a:ext uri="{FF2B5EF4-FFF2-40B4-BE49-F238E27FC236}">
                <a16:creationId xmlns:a16="http://schemas.microsoft.com/office/drawing/2014/main" id="{37E85AFB-4FA7-C54A-B6C2-805F10C6AB62}"/>
              </a:ext>
            </a:extLst>
          </p:cNvPr>
          <p:cNvSpPr/>
          <p:nvPr/>
        </p:nvSpPr>
        <p:spPr>
          <a:xfrm>
            <a:off x="5839121" y="2024651"/>
            <a:ext cx="3044952" cy="397901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C000"/>
              </a:solidFill>
            </a:endParaRPr>
          </a:p>
        </p:txBody>
      </p:sp>
      <p:sp>
        <p:nvSpPr>
          <p:cNvPr id="20" name="Rechteck 19">
            <a:extLst>
              <a:ext uri="{FF2B5EF4-FFF2-40B4-BE49-F238E27FC236}">
                <a16:creationId xmlns:a16="http://schemas.microsoft.com/office/drawing/2014/main" id="{210CBB0C-5A80-F746-82B1-651922038663}"/>
              </a:ext>
            </a:extLst>
          </p:cNvPr>
          <p:cNvSpPr/>
          <p:nvPr/>
        </p:nvSpPr>
        <p:spPr>
          <a:xfrm>
            <a:off x="5826252" y="5905500"/>
            <a:ext cx="3044952" cy="83819"/>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C000"/>
              </a:solidFill>
            </a:endParaRPr>
          </a:p>
        </p:txBody>
      </p:sp>
      <p:sp>
        <p:nvSpPr>
          <p:cNvPr id="21" name="Rechteck 20">
            <a:extLst>
              <a:ext uri="{FF2B5EF4-FFF2-40B4-BE49-F238E27FC236}">
                <a16:creationId xmlns:a16="http://schemas.microsoft.com/office/drawing/2014/main" id="{91149896-39BE-A144-BAA3-A6AB91BD7EE1}"/>
              </a:ext>
            </a:extLst>
          </p:cNvPr>
          <p:cNvSpPr/>
          <p:nvPr/>
        </p:nvSpPr>
        <p:spPr>
          <a:xfrm>
            <a:off x="5826252" y="5008075"/>
            <a:ext cx="3044952" cy="897423"/>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C000"/>
              </a:solidFill>
            </a:endParaRPr>
          </a:p>
        </p:txBody>
      </p:sp>
      <p:sp>
        <p:nvSpPr>
          <p:cNvPr id="22" name="Rechteck 21">
            <a:extLst>
              <a:ext uri="{FF2B5EF4-FFF2-40B4-BE49-F238E27FC236}">
                <a16:creationId xmlns:a16="http://schemas.microsoft.com/office/drawing/2014/main" id="{18D5E1D0-1FBA-894E-A89A-D99A7D5BF86D}"/>
              </a:ext>
            </a:extLst>
          </p:cNvPr>
          <p:cNvSpPr/>
          <p:nvPr/>
        </p:nvSpPr>
        <p:spPr>
          <a:xfrm>
            <a:off x="5826252" y="4965343"/>
            <a:ext cx="3044952" cy="84811"/>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C000"/>
              </a:solidFill>
            </a:endParaRPr>
          </a:p>
        </p:txBody>
      </p:sp>
      <p:sp>
        <p:nvSpPr>
          <p:cNvPr id="23" name="Rechteck 22">
            <a:extLst>
              <a:ext uri="{FF2B5EF4-FFF2-40B4-BE49-F238E27FC236}">
                <a16:creationId xmlns:a16="http://schemas.microsoft.com/office/drawing/2014/main" id="{0EC81AAE-35ED-7C4B-8F59-B3DCA5CA1660}"/>
              </a:ext>
            </a:extLst>
          </p:cNvPr>
          <p:cNvSpPr/>
          <p:nvPr/>
        </p:nvSpPr>
        <p:spPr>
          <a:xfrm>
            <a:off x="5825136" y="2976457"/>
            <a:ext cx="3044952" cy="1722701"/>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C000"/>
              </a:solidFill>
            </a:endParaRPr>
          </a:p>
        </p:txBody>
      </p:sp>
      <p:sp>
        <p:nvSpPr>
          <p:cNvPr id="24" name="Rechteck 23">
            <a:extLst>
              <a:ext uri="{FF2B5EF4-FFF2-40B4-BE49-F238E27FC236}">
                <a16:creationId xmlns:a16="http://schemas.microsoft.com/office/drawing/2014/main" id="{5B4B15A5-3F51-EA4E-8300-3F9FF5FE2BA2}"/>
              </a:ext>
            </a:extLst>
          </p:cNvPr>
          <p:cNvSpPr/>
          <p:nvPr/>
        </p:nvSpPr>
        <p:spPr>
          <a:xfrm>
            <a:off x="5839120" y="2858353"/>
            <a:ext cx="3029851" cy="22456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C000"/>
              </a:solidFill>
            </a:endParaRPr>
          </a:p>
        </p:txBody>
      </p:sp>
      <p:sp>
        <p:nvSpPr>
          <p:cNvPr id="25" name="Rechteck 24">
            <a:extLst>
              <a:ext uri="{FF2B5EF4-FFF2-40B4-BE49-F238E27FC236}">
                <a16:creationId xmlns:a16="http://schemas.microsoft.com/office/drawing/2014/main" id="{610E24CB-64FB-FF4E-8718-00A90365AD1D}"/>
              </a:ext>
            </a:extLst>
          </p:cNvPr>
          <p:cNvSpPr/>
          <p:nvPr/>
        </p:nvSpPr>
        <p:spPr>
          <a:xfrm>
            <a:off x="5839121" y="2089066"/>
            <a:ext cx="3044952" cy="76928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C000"/>
              </a:solidFill>
            </a:endParaRPr>
          </a:p>
        </p:txBody>
      </p:sp>
      <p:sp>
        <p:nvSpPr>
          <p:cNvPr id="26" name="Rechteck 25">
            <a:extLst>
              <a:ext uri="{FF2B5EF4-FFF2-40B4-BE49-F238E27FC236}">
                <a16:creationId xmlns:a16="http://schemas.microsoft.com/office/drawing/2014/main" id="{17C2B996-4103-4F4C-A1AC-96800B32DBE4}"/>
              </a:ext>
            </a:extLst>
          </p:cNvPr>
          <p:cNvSpPr/>
          <p:nvPr/>
        </p:nvSpPr>
        <p:spPr>
          <a:xfrm>
            <a:off x="5824020" y="2031891"/>
            <a:ext cx="3044952" cy="11086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C000"/>
              </a:solidFill>
            </a:endParaRPr>
          </a:p>
        </p:txBody>
      </p:sp>
      <p:sp>
        <p:nvSpPr>
          <p:cNvPr id="27" name="Rechteck 26">
            <a:extLst>
              <a:ext uri="{FF2B5EF4-FFF2-40B4-BE49-F238E27FC236}">
                <a16:creationId xmlns:a16="http://schemas.microsoft.com/office/drawing/2014/main" id="{229330CD-AF21-1C4A-BB02-54E329A95DBD}"/>
              </a:ext>
            </a:extLst>
          </p:cNvPr>
          <p:cNvSpPr/>
          <p:nvPr/>
        </p:nvSpPr>
        <p:spPr>
          <a:xfrm>
            <a:off x="5825136" y="4688458"/>
            <a:ext cx="3044952" cy="27688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C000"/>
              </a:solidFill>
            </a:endParaRPr>
          </a:p>
        </p:txBody>
      </p:sp>
      <p:sp>
        <p:nvSpPr>
          <p:cNvPr id="2" name="Titel 1"/>
          <p:cNvSpPr>
            <a:spLocks noGrp="1"/>
          </p:cNvSpPr>
          <p:nvPr>
            <p:ph type="title"/>
          </p:nvPr>
        </p:nvSpPr>
        <p:spPr/>
        <p:txBody>
          <a:bodyPr/>
          <a:lstStyle/>
          <a:p>
            <a:r>
              <a:rPr lang="de-DE" dirty="0"/>
              <a:t>Was ist drin im Bild?</a:t>
            </a:r>
          </a:p>
        </p:txBody>
      </p:sp>
      <p:sp>
        <p:nvSpPr>
          <p:cNvPr id="6" name="Foliennummernplatzhalter 5"/>
          <p:cNvSpPr>
            <a:spLocks noGrp="1"/>
          </p:cNvSpPr>
          <p:nvPr>
            <p:ph type="sldNum" sz="quarter" idx="12"/>
          </p:nvPr>
        </p:nvSpPr>
        <p:spPr/>
        <p:txBody>
          <a:bodyPr/>
          <a:lstStyle/>
          <a:p>
            <a:fld id="{FC2801B2-7198-F848-9BE4-1C2983152706}" type="slidenum">
              <a:rPr lang="de-DE" smtClean="0"/>
              <a:t>21</a:t>
            </a:fld>
            <a:endParaRPr lang="de-DE"/>
          </a:p>
        </p:txBody>
      </p:sp>
      <p:sp>
        <p:nvSpPr>
          <p:cNvPr id="10" name="Rechteck 9">
            <a:extLst>
              <a:ext uri="{FF2B5EF4-FFF2-40B4-BE49-F238E27FC236}">
                <a16:creationId xmlns:a16="http://schemas.microsoft.com/office/drawing/2014/main" id="{792B40D9-B76A-D64A-AFF9-99C07E4D51C1}"/>
              </a:ext>
            </a:extLst>
          </p:cNvPr>
          <p:cNvSpPr/>
          <p:nvPr/>
        </p:nvSpPr>
        <p:spPr>
          <a:xfrm>
            <a:off x="5826252" y="850392"/>
            <a:ext cx="3044952" cy="513892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a:extLst>
              <a:ext uri="{FF2B5EF4-FFF2-40B4-BE49-F238E27FC236}">
                <a16:creationId xmlns:a16="http://schemas.microsoft.com/office/drawing/2014/main" id="{A2814773-A3F2-9845-8EC0-128FA4C7499B}"/>
              </a:ext>
            </a:extLst>
          </p:cNvPr>
          <p:cNvSpPr txBox="1"/>
          <p:nvPr/>
        </p:nvSpPr>
        <p:spPr>
          <a:xfrm>
            <a:off x="4367729" y="5720833"/>
            <a:ext cx="1186543" cy="369332"/>
          </a:xfrm>
          <a:prstGeom prst="rect">
            <a:avLst/>
          </a:prstGeom>
          <a:noFill/>
        </p:spPr>
        <p:txBody>
          <a:bodyPr wrap="none" rtlCol="0">
            <a:spAutoFit/>
          </a:bodyPr>
          <a:lstStyle/>
          <a:p>
            <a:pPr algn="r"/>
            <a:r>
              <a:rPr lang="de-DE" dirty="0">
                <a:solidFill>
                  <a:srgbClr val="7030A0"/>
                </a:solidFill>
              </a:rPr>
              <a:t>Bias-Signal</a:t>
            </a:r>
          </a:p>
        </p:txBody>
      </p:sp>
      <p:sp>
        <p:nvSpPr>
          <p:cNvPr id="28" name="Textfeld 27">
            <a:extLst>
              <a:ext uri="{FF2B5EF4-FFF2-40B4-BE49-F238E27FC236}">
                <a16:creationId xmlns:a16="http://schemas.microsoft.com/office/drawing/2014/main" id="{6DE255B4-55D1-0147-86F9-3799179205C1}"/>
              </a:ext>
            </a:extLst>
          </p:cNvPr>
          <p:cNvSpPr txBox="1"/>
          <p:nvPr/>
        </p:nvSpPr>
        <p:spPr>
          <a:xfrm>
            <a:off x="4171458" y="5293161"/>
            <a:ext cx="1382814" cy="369332"/>
          </a:xfrm>
          <a:prstGeom prst="rect">
            <a:avLst/>
          </a:prstGeom>
          <a:noFill/>
        </p:spPr>
        <p:txBody>
          <a:bodyPr wrap="none" rtlCol="0">
            <a:spAutoFit/>
          </a:bodyPr>
          <a:lstStyle/>
          <a:p>
            <a:pPr algn="r"/>
            <a:r>
              <a:rPr lang="de-DE" dirty="0">
                <a:solidFill>
                  <a:schemeClr val="tx2"/>
                </a:solidFill>
              </a:rPr>
              <a:t>Dunkelstrom</a:t>
            </a:r>
          </a:p>
        </p:txBody>
      </p:sp>
      <p:sp>
        <p:nvSpPr>
          <p:cNvPr id="29" name="Textfeld 28">
            <a:extLst>
              <a:ext uri="{FF2B5EF4-FFF2-40B4-BE49-F238E27FC236}">
                <a16:creationId xmlns:a16="http://schemas.microsoft.com/office/drawing/2014/main" id="{0133D8A7-53B8-0049-AE0F-87355E019DB3}"/>
              </a:ext>
            </a:extLst>
          </p:cNvPr>
          <p:cNvSpPr txBox="1"/>
          <p:nvPr/>
        </p:nvSpPr>
        <p:spPr>
          <a:xfrm>
            <a:off x="3316993" y="4810296"/>
            <a:ext cx="2237279" cy="369332"/>
          </a:xfrm>
          <a:prstGeom prst="rect">
            <a:avLst/>
          </a:prstGeom>
          <a:noFill/>
        </p:spPr>
        <p:txBody>
          <a:bodyPr wrap="none" rtlCol="0">
            <a:spAutoFit/>
          </a:bodyPr>
          <a:lstStyle/>
          <a:p>
            <a:pPr algn="r"/>
            <a:r>
              <a:rPr lang="de-DE" dirty="0">
                <a:solidFill>
                  <a:schemeClr val="tx2">
                    <a:lumMod val="60000"/>
                    <a:lumOff val="40000"/>
                  </a:schemeClr>
                </a:solidFill>
              </a:rPr>
              <a:t>Dunkelstrom</a:t>
            </a:r>
            <a:r>
              <a:rPr lang="de-DE" b="1" dirty="0">
                <a:solidFill>
                  <a:schemeClr val="tx2">
                    <a:lumMod val="60000"/>
                    <a:lumOff val="40000"/>
                  </a:schemeClr>
                </a:solidFill>
              </a:rPr>
              <a:t>rauschen</a:t>
            </a:r>
          </a:p>
        </p:txBody>
      </p:sp>
      <p:sp>
        <p:nvSpPr>
          <p:cNvPr id="30" name="Textfeld 29">
            <a:extLst>
              <a:ext uri="{FF2B5EF4-FFF2-40B4-BE49-F238E27FC236}">
                <a16:creationId xmlns:a16="http://schemas.microsoft.com/office/drawing/2014/main" id="{6B3E498D-EB1A-4945-ACBD-920389611D4C}"/>
              </a:ext>
            </a:extLst>
          </p:cNvPr>
          <p:cNvSpPr txBox="1"/>
          <p:nvPr/>
        </p:nvSpPr>
        <p:spPr>
          <a:xfrm>
            <a:off x="2452943" y="3574118"/>
            <a:ext cx="3064557" cy="369332"/>
          </a:xfrm>
          <a:prstGeom prst="rect">
            <a:avLst/>
          </a:prstGeom>
          <a:noFill/>
        </p:spPr>
        <p:txBody>
          <a:bodyPr wrap="none" rtlCol="0">
            <a:spAutoFit/>
          </a:bodyPr>
          <a:lstStyle/>
          <a:p>
            <a:pPr algn="r"/>
            <a:r>
              <a:rPr lang="de-DE" dirty="0">
                <a:solidFill>
                  <a:schemeClr val="accent4"/>
                </a:solidFill>
              </a:rPr>
              <a:t>Photonen vom Himmelsobjekt</a:t>
            </a:r>
          </a:p>
        </p:txBody>
      </p:sp>
      <p:sp>
        <p:nvSpPr>
          <p:cNvPr id="31" name="Textfeld 30">
            <a:extLst>
              <a:ext uri="{FF2B5EF4-FFF2-40B4-BE49-F238E27FC236}">
                <a16:creationId xmlns:a16="http://schemas.microsoft.com/office/drawing/2014/main" id="{27C73287-FECB-F645-8F8F-6B749089AB03}"/>
              </a:ext>
            </a:extLst>
          </p:cNvPr>
          <p:cNvSpPr txBox="1"/>
          <p:nvPr/>
        </p:nvSpPr>
        <p:spPr>
          <a:xfrm>
            <a:off x="3560489" y="2797527"/>
            <a:ext cx="1957011" cy="369332"/>
          </a:xfrm>
          <a:prstGeom prst="rect">
            <a:avLst/>
          </a:prstGeom>
          <a:noFill/>
        </p:spPr>
        <p:txBody>
          <a:bodyPr wrap="none" rtlCol="0">
            <a:spAutoFit/>
          </a:bodyPr>
          <a:lstStyle/>
          <a:p>
            <a:pPr algn="r"/>
            <a:r>
              <a:rPr lang="de-DE" dirty="0">
                <a:solidFill>
                  <a:schemeClr val="accent4">
                    <a:lumMod val="60000"/>
                    <a:lumOff val="40000"/>
                  </a:schemeClr>
                </a:solidFill>
              </a:rPr>
              <a:t>Photonen</a:t>
            </a:r>
            <a:r>
              <a:rPr lang="de-DE" b="1" dirty="0">
                <a:solidFill>
                  <a:schemeClr val="accent4">
                    <a:lumMod val="60000"/>
                    <a:lumOff val="40000"/>
                  </a:schemeClr>
                </a:solidFill>
              </a:rPr>
              <a:t>rauschen</a:t>
            </a:r>
          </a:p>
        </p:txBody>
      </p:sp>
      <p:sp>
        <p:nvSpPr>
          <p:cNvPr id="32" name="Textfeld 31">
            <a:extLst>
              <a:ext uri="{FF2B5EF4-FFF2-40B4-BE49-F238E27FC236}">
                <a16:creationId xmlns:a16="http://schemas.microsoft.com/office/drawing/2014/main" id="{2281D404-B638-D742-A79D-E8A36DDC5928}"/>
              </a:ext>
            </a:extLst>
          </p:cNvPr>
          <p:cNvSpPr txBox="1"/>
          <p:nvPr/>
        </p:nvSpPr>
        <p:spPr>
          <a:xfrm>
            <a:off x="2354099" y="2307661"/>
            <a:ext cx="3200171" cy="369332"/>
          </a:xfrm>
          <a:prstGeom prst="rect">
            <a:avLst/>
          </a:prstGeom>
          <a:noFill/>
        </p:spPr>
        <p:txBody>
          <a:bodyPr wrap="none" rtlCol="0">
            <a:spAutoFit/>
          </a:bodyPr>
          <a:lstStyle/>
          <a:p>
            <a:pPr algn="r"/>
            <a:r>
              <a:rPr lang="de-DE" dirty="0">
                <a:solidFill>
                  <a:schemeClr val="accent6"/>
                </a:solidFill>
              </a:rPr>
              <a:t>Signal des Himmelshintergrunds</a:t>
            </a:r>
          </a:p>
        </p:txBody>
      </p:sp>
      <p:sp>
        <p:nvSpPr>
          <p:cNvPr id="33" name="Textfeld 32">
            <a:extLst>
              <a:ext uri="{FF2B5EF4-FFF2-40B4-BE49-F238E27FC236}">
                <a16:creationId xmlns:a16="http://schemas.microsoft.com/office/drawing/2014/main" id="{23A193E1-5C98-FA49-8823-29E411D0C0B3}"/>
              </a:ext>
            </a:extLst>
          </p:cNvPr>
          <p:cNvSpPr txBox="1"/>
          <p:nvPr/>
        </p:nvSpPr>
        <p:spPr>
          <a:xfrm>
            <a:off x="2575249" y="1909586"/>
            <a:ext cx="2979021" cy="369332"/>
          </a:xfrm>
          <a:prstGeom prst="rect">
            <a:avLst/>
          </a:prstGeom>
          <a:noFill/>
        </p:spPr>
        <p:txBody>
          <a:bodyPr wrap="none" rtlCol="0">
            <a:spAutoFit/>
          </a:bodyPr>
          <a:lstStyle/>
          <a:p>
            <a:pPr algn="r"/>
            <a:r>
              <a:rPr lang="de-DE" dirty="0">
                <a:solidFill>
                  <a:schemeClr val="accent6">
                    <a:lumMod val="60000"/>
                    <a:lumOff val="40000"/>
                  </a:schemeClr>
                </a:solidFill>
              </a:rPr>
              <a:t>Himmelshintergrund</a:t>
            </a:r>
            <a:r>
              <a:rPr lang="de-DE" b="1" dirty="0">
                <a:solidFill>
                  <a:schemeClr val="accent6">
                    <a:lumMod val="60000"/>
                    <a:lumOff val="40000"/>
                  </a:schemeClr>
                </a:solidFill>
              </a:rPr>
              <a:t>rauschen</a:t>
            </a:r>
          </a:p>
        </p:txBody>
      </p:sp>
      <p:sp>
        <p:nvSpPr>
          <p:cNvPr id="34" name="Textfeld 33">
            <a:extLst>
              <a:ext uri="{FF2B5EF4-FFF2-40B4-BE49-F238E27FC236}">
                <a16:creationId xmlns:a16="http://schemas.microsoft.com/office/drawing/2014/main" id="{6F43CD2F-85A3-4840-8A5F-C96635FEAF4F}"/>
              </a:ext>
            </a:extLst>
          </p:cNvPr>
          <p:cNvSpPr txBox="1"/>
          <p:nvPr/>
        </p:nvSpPr>
        <p:spPr>
          <a:xfrm>
            <a:off x="3796997" y="4467955"/>
            <a:ext cx="1757277" cy="369332"/>
          </a:xfrm>
          <a:prstGeom prst="rect">
            <a:avLst/>
          </a:prstGeom>
          <a:noFill/>
        </p:spPr>
        <p:txBody>
          <a:bodyPr wrap="none" rtlCol="0">
            <a:spAutoFit/>
          </a:bodyPr>
          <a:lstStyle/>
          <a:p>
            <a:pPr algn="r"/>
            <a:r>
              <a:rPr lang="de-DE" dirty="0">
                <a:solidFill>
                  <a:schemeClr val="accent2">
                    <a:lumMod val="60000"/>
                    <a:lumOff val="40000"/>
                  </a:schemeClr>
                </a:solidFill>
              </a:rPr>
              <a:t>Auslese</a:t>
            </a:r>
            <a:r>
              <a:rPr lang="de-DE" b="1" dirty="0">
                <a:solidFill>
                  <a:schemeClr val="accent2">
                    <a:lumMod val="60000"/>
                    <a:lumOff val="40000"/>
                  </a:schemeClr>
                </a:solidFill>
              </a:rPr>
              <a:t>rauschen</a:t>
            </a:r>
          </a:p>
        </p:txBody>
      </p:sp>
      <p:sp>
        <p:nvSpPr>
          <p:cNvPr id="7" name="Geschweifte Klammer rechts 6">
            <a:extLst>
              <a:ext uri="{FF2B5EF4-FFF2-40B4-BE49-F238E27FC236}">
                <a16:creationId xmlns:a16="http://schemas.microsoft.com/office/drawing/2014/main" id="{14E338A6-6A3D-4747-91B7-32FA5F324F52}"/>
              </a:ext>
            </a:extLst>
          </p:cNvPr>
          <p:cNvSpPr/>
          <p:nvPr/>
        </p:nvSpPr>
        <p:spPr>
          <a:xfrm>
            <a:off x="8972550" y="4688458"/>
            <a:ext cx="352425" cy="1300861"/>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35" name="Geschweifte Klammer rechts 34">
            <a:extLst>
              <a:ext uri="{FF2B5EF4-FFF2-40B4-BE49-F238E27FC236}">
                <a16:creationId xmlns:a16="http://schemas.microsoft.com/office/drawing/2014/main" id="{E33C5173-DE61-064A-89FF-0254CD738A7B}"/>
              </a:ext>
            </a:extLst>
          </p:cNvPr>
          <p:cNvSpPr/>
          <p:nvPr/>
        </p:nvSpPr>
        <p:spPr>
          <a:xfrm>
            <a:off x="8972550" y="2024651"/>
            <a:ext cx="352425" cy="266011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36" name="Textfeld 35">
            <a:extLst>
              <a:ext uri="{FF2B5EF4-FFF2-40B4-BE49-F238E27FC236}">
                <a16:creationId xmlns:a16="http://schemas.microsoft.com/office/drawing/2014/main" id="{38CE4B00-CD4A-7448-92A6-7BC0B38BE409}"/>
              </a:ext>
            </a:extLst>
          </p:cNvPr>
          <p:cNvSpPr txBox="1"/>
          <p:nvPr/>
        </p:nvSpPr>
        <p:spPr>
          <a:xfrm>
            <a:off x="9421095" y="5151226"/>
            <a:ext cx="897425" cy="369332"/>
          </a:xfrm>
          <a:prstGeom prst="rect">
            <a:avLst/>
          </a:prstGeom>
          <a:noFill/>
        </p:spPr>
        <p:txBody>
          <a:bodyPr wrap="none" rtlCol="0">
            <a:spAutoFit/>
          </a:bodyPr>
          <a:lstStyle/>
          <a:p>
            <a:r>
              <a:rPr lang="de-DE" dirty="0"/>
              <a:t>Kamera</a:t>
            </a:r>
          </a:p>
        </p:txBody>
      </p:sp>
      <p:sp>
        <p:nvSpPr>
          <p:cNvPr id="37" name="Textfeld 36">
            <a:extLst>
              <a:ext uri="{FF2B5EF4-FFF2-40B4-BE49-F238E27FC236}">
                <a16:creationId xmlns:a16="http://schemas.microsoft.com/office/drawing/2014/main" id="{6F571524-8185-904A-A8C9-E9D5253D8120}"/>
              </a:ext>
            </a:extLst>
          </p:cNvPr>
          <p:cNvSpPr txBox="1"/>
          <p:nvPr/>
        </p:nvSpPr>
        <p:spPr>
          <a:xfrm>
            <a:off x="9336407" y="3164120"/>
            <a:ext cx="918841" cy="369332"/>
          </a:xfrm>
          <a:prstGeom prst="rect">
            <a:avLst/>
          </a:prstGeom>
          <a:noFill/>
        </p:spPr>
        <p:txBody>
          <a:bodyPr wrap="none" rtlCol="0">
            <a:spAutoFit/>
          </a:bodyPr>
          <a:lstStyle/>
          <a:p>
            <a:r>
              <a:rPr lang="de-DE" dirty="0"/>
              <a:t>Himmel</a:t>
            </a:r>
          </a:p>
        </p:txBody>
      </p:sp>
      <p:sp>
        <p:nvSpPr>
          <p:cNvPr id="8" name="Textfeld 7">
            <a:extLst>
              <a:ext uri="{FF2B5EF4-FFF2-40B4-BE49-F238E27FC236}">
                <a16:creationId xmlns:a16="http://schemas.microsoft.com/office/drawing/2014/main" id="{E26C8B4E-0EBA-D245-990B-44BC0AE0883D}"/>
              </a:ext>
            </a:extLst>
          </p:cNvPr>
          <p:cNvSpPr txBox="1"/>
          <p:nvPr/>
        </p:nvSpPr>
        <p:spPr>
          <a:xfrm>
            <a:off x="283464" y="4699158"/>
            <a:ext cx="1984326" cy="369332"/>
          </a:xfrm>
          <a:prstGeom prst="rect">
            <a:avLst/>
          </a:prstGeom>
          <a:noFill/>
        </p:spPr>
        <p:txBody>
          <a:bodyPr wrap="none" rtlCol="0">
            <a:spAutoFit/>
          </a:bodyPr>
          <a:lstStyle/>
          <a:p>
            <a:r>
              <a:rPr lang="de-DE" b="1" dirty="0"/>
              <a:t>Nicht maßstäblich!</a:t>
            </a:r>
          </a:p>
        </p:txBody>
      </p:sp>
      <p:sp>
        <p:nvSpPr>
          <p:cNvPr id="39" name="Fußzeilenplatzhalter 3">
            <a:extLst>
              <a:ext uri="{FF2B5EF4-FFF2-40B4-BE49-F238E27FC236}">
                <a16:creationId xmlns:a16="http://schemas.microsoft.com/office/drawing/2014/main" id="{08E8B3A7-2CBB-984B-82EA-DF7DBDD71D1B}"/>
              </a:ext>
            </a:extLst>
          </p:cNvPr>
          <p:cNvSpPr>
            <a:spLocks noGrp="1"/>
          </p:cNvSpPr>
          <p:nvPr>
            <p:ph type="ftr" sz="quarter" idx="11"/>
          </p:nvPr>
        </p:nvSpPr>
        <p:spPr>
          <a:xfrm>
            <a:off x="4038600" y="6356350"/>
            <a:ext cx="4114800" cy="365125"/>
          </a:xfrm>
        </p:spPr>
        <p:txBody>
          <a:bodyPr/>
          <a:lstStyle/>
          <a:p>
            <a:r>
              <a:rPr lang="en-US" dirty="0"/>
              <a:t>13. CCD Workshop 2021</a:t>
            </a:r>
            <a:endParaRPr lang="de-DE" dirty="0"/>
          </a:p>
        </p:txBody>
      </p:sp>
      <p:sp>
        <p:nvSpPr>
          <p:cNvPr id="40" name="Datumsplatzhalter 5">
            <a:extLst>
              <a:ext uri="{FF2B5EF4-FFF2-40B4-BE49-F238E27FC236}">
                <a16:creationId xmlns:a16="http://schemas.microsoft.com/office/drawing/2014/main" id="{1C159665-0281-8140-AEC1-13C63B4124EC}"/>
              </a:ext>
            </a:extLst>
          </p:cNvPr>
          <p:cNvSpPr>
            <a:spLocks noGrp="1"/>
          </p:cNvSpPr>
          <p:nvPr>
            <p:ph type="dt" sz="half" idx="10"/>
          </p:nvPr>
        </p:nvSpPr>
        <p:spPr>
          <a:xfrm>
            <a:off x="838200" y="6356350"/>
            <a:ext cx="2743200" cy="365125"/>
          </a:xfrm>
        </p:spPr>
        <p:txBody>
          <a:bodyPr/>
          <a:lstStyle/>
          <a:p>
            <a:r>
              <a:rPr lang="de-DE" dirty="0"/>
              <a:t>30.10.2021</a:t>
            </a:r>
          </a:p>
        </p:txBody>
      </p:sp>
    </p:spTree>
    <p:extLst>
      <p:ext uri="{BB962C8B-B14F-4D97-AF65-F5344CB8AC3E}">
        <p14:creationId xmlns:p14="http://schemas.microsoft.com/office/powerpoint/2010/main" val="403082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dissolve">
                                      <p:cBhvr>
                                        <p:cTn id="10" dur="5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dissolve">
                                      <p:cBhvr>
                                        <p:cTn id="15" dur="500"/>
                                        <p:tgtEl>
                                          <p:spTgt spid="2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dissolv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dissolve">
                                      <p:cBhvr>
                                        <p:cTn id="23" dur="500"/>
                                        <p:tgtEl>
                                          <p:spTgt spid="21"/>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dissolve">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dissolve">
                                      <p:cBhvr>
                                        <p:cTn id="31" dur="500"/>
                                        <p:tgtEl>
                                          <p:spTgt spid="22"/>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dissolve">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dissolve">
                                      <p:cBhvr>
                                        <p:cTn id="39" dur="500"/>
                                        <p:tgtEl>
                                          <p:spTgt spid="27"/>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dissolve">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dissolve">
                                      <p:cBhvr>
                                        <p:cTn id="47" dur="500"/>
                                        <p:tgtEl>
                                          <p:spTgt spid="7"/>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dissolve">
                                      <p:cBhvr>
                                        <p:cTn id="50" dur="500"/>
                                        <p:tgtEl>
                                          <p:spTgt spid="36"/>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dissolve">
                                      <p:cBhvr>
                                        <p:cTn id="55" dur="500"/>
                                        <p:tgtEl>
                                          <p:spTgt spid="23"/>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dissolve">
                                      <p:cBhvr>
                                        <p:cTn id="58" dur="500"/>
                                        <p:tgtEl>
                                          <p:spTgt spid="30"/>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dissolve">
                                      <p:cBhvr>
                                        <p:cTn id="63" dur="500"/>
                                        <p:tgtEl>
                                          <p:spTgt spid="24"/>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dissolve">
                                      <p:cBhvr>
                                        <p:cTn id="66" dur="500"/>
                                        <p:tgtEl>
                                          <p:spTgt spid="31"/>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dissolve">
                                      <p:cBhvr>
                                        <p:cTn id="71" dur="500"/>
                                        <p:tgtEl>
                                          <p:spTgt spid="25"/>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dissolve">
                                      <p:cBhvr>
                                        <p:cTn id="74" dur="500"/>
                                        <p:tgtEl>
                                          <p:spTgt spid="32"/>
                                        </p:tgtEl>
                                      </p:cBhvr>
                                    </p:animEffect>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dissolve">
                                      <p:cBhvr>
                                        <p:cTn id="79" dur="500"/>
                                        <p:tgtEl>
                                          <p:spTgt spid="26"/>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dissolve">
                                      <p:cBhvr>
                                        <p:cTn id="82" dur="500"/>
                                        <p:tgtEl>
                                          <p:spTgt spid="33"/>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dissolve">
                                      <p:cBhvr>
                                        <p:cTn id="87" dur="500"/>
                                        <p:tgtEl>
                                          <p:spTgt spid="35"/>
                                        </p:tgtEl>
                                      </p:cBhvr>
                                    </p:animEffect>
                                  </p:childTnLst>
                                </p:cTn>
                              </p:par>
                              <p:par>
                                <p:cTn id="88" presetID="9" presetClass="entr" presetSubtype="0" fill="hold" grpId="0" nodeType="withEffect">
                                  <p:stCondLst>
                                    <p:cond delay="0"/>
                                  </p:stCondLst>
                                  <p:childTnLst>
                                    <p:set>
                                      <p:cBhvr>
                                        <p:cTn id="89" dur="1" fill="hold">
                                          <p:stCondLst>
                                            <p:cond delay="0"/>
                                          </p:stCondLst>
                                        </p:cTn>
                                        <p:tgtEl>
                                          <p:spTgt spid="37"/>
                                        </p:tgtEl>
                                        <p:attrNameLst>
                                          <p:attrName>style.visibility</p:attrName>
                                        </p:attrNameLst>
                                      </p:cBhvr>
                                      <p:to>
                                        <p:strVal val="visible"/>
                                      </p:to>
                                    </p:set>
                                    <p:animEffect transition="in" filter="dissolve">
                                      <p:cBhvr>
                                        <p:cTn id="9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10" grpId="0" animBg="1"/>
      <p:bldP spid="3" grpId="0"/>
      <p:bldP spid="28" grpId="0"/>
      <p:bldP spid="29" grpId="0"/>
      <p:bldP spid="30" grpId="0"/>
      <p:bldP spid="31" grpId="0"/>
      <p:bldP spid="32" grpId="0"/>
      <p:bldP spid="33" grpId="0"/>
      <p:bldP spid="34" grpId="0"/>
      <p:bldP spid="7" grpId="0" animBg="1"/>
      <p:bldP spid="35" grpId="0" animBg="1"/>
      <p:bldP spid="36" grpId="0"/>
      <p:bldP spid="3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feld 27">
            <a:extLst>
              <a:ext uri="{FF2B5EF4-FFF2-40B4-BE49-F238E27FC236}">
                <a16:creationId xmlns:a16="http://schemas.microsoft.com/office/drawing/2014/main" id="{6DE255B4-55D1-0147-86F9-3799179205C1}"/>
              </a:ext>
            </a:extLst>
          </p:cNvPr>
          <p:cNvSpPr txBox="1"/>
          <p:nvPr/>
        </p:nvSpPr>
        <p:spPr>
          <a:xfrm>
            <a:off x="4171458" y="5293161"/>
            <a:ext cx="1382814" cy="369332"/>
          </a:xfrm>
          <a:prstGeom prst="rect">
            <a:avLst/>
          </a:prstGeom>
          <a:noFill/>
        </p:spPr>
        <p:txBody>
          <a:bodyPr wrap="none" rtlCol="0">
            <a:spAutoFit/>
          </a:bodyPr>
          <a:lstStyle/>
          <a:p>
            <a:pPr algn="r"/>
            <a:r>
              <a:rPr lang="de-DE" dirty="0">
                <a:solidFill>
                  <a:schemeClr val="tx2"/>
                </a:solidFill>
              </a:rPr>
              <a:t>Dunkelstrom</a:t>
            </a:r>
          </a:p>
        </p:txBody>
      </p:sp>
      <p:sp>
        <p:nvSpPr>
          <p:cNvPr id="29" name="Textfeld 28">
            <a:extLst>
              <a:ext uri="{FF2B5EF4-FFF2-40B4-BE49-F238E27FC236}">
                <a16:creationId xmlns:a16="http://schemas.microsoft.com/office/drawing/2014/main" id="{0133D8A7-53B8-0049-AE0F-87355E019DB3}"/>
              </a:ext>
            </a:extLst>
          </p:cNvPr>
          <p:cNvSpPr txBox="1"/>
          <p:nvPr/>
        </p:nvSpPr>
        <p:spPr>
          <a:xfrm>
            <a:off x="3316993" y="4810296"/>
            <a:ext cx="2237279" cy="369332"/>
          </a:xfrm>
          <a:prstGeom prst="rect">
            <a:avLst/>
          </a:prstGeom>
          <a:noFill/>
        </p:spPr>
        <p:txBody>
          <a:bodyPr wrap="none" rtlCol="0">
            <a:spAutoFit/>
          </a:bodyPr>
          <a:lstStyle/>
          <a:p>
            <a:pPr algn="r"/>
            <a:r>
              <a:rPr lang="de-DE" dirty="0">
                <a:solidFill>
                  <a:schemeClr val="tx2">
                    <a:lumMod val="60000"/>
                    <a:lumOff val="40000"/>
                  </a:schemeClr>
                </a:solidFill>
              </a:rPr>
              <a:t>Dunkelstromrauschen</a:t>
            </a:r>
          </a:p>
        </p:txBody>
      </p:sp>
      <p:sp>
        <p:nvSpPr>
          <p:cNvPr id="30" name="Textfeld 29">
            <a:extLst>
              <a:ext uri="{FF2B5EF4-FFF2-40B4-BE49-F238E27FC236}">
                <a16:creationId xmlns:a16="http://schemas.microsoft.com/office/drawing/2014/main" id="{6B3E498D-EB1A-4945-ACBD-920389611D4C}"/>
              </a:ext>
            </a:extLst>
          </p:cNvPr>
          <p:cNvSpPr txBox="1"/>
          <p:nvPr/>
        </p:nvSpPr>
        <p:spPr>
          <a:xfrm>
            <a:off x="2452943" y="3574118"/>
            <a:ext cx="3064557" cy="369332"/>
          </a:xfrm>
          <a:prstGeom prst="rect">
            <a:avLst/>
          </a:prstGeom>
          <a:noFill/>
        </p:spPr>
        <p:txBody>
          <a:bodyPr wrap="none" rtlCol="0">
            <a:spAutoFit/>
          </a:bodyPr>
          <a:lstStyle/>
          <a:p>
            <a:pPr algn="r"/>
            <a:r>
              <a:rPr lang="de-DE" dirty="0">
                <a:solidFill>
                  <a:schemeClr val="accent4"/>
                </a:solidFill>
              </a:rPr>
              <a:t>Photonen vom Himmelsobjekt</a:t>
            </a:r>
          </a:p>
        </p:txBody>
      </p:sp>
      <p:sp>
        <p:nvSpPr>
          <p:cNvPr id="34" name="Textfeld 33">
            <a:extLst>
              <a:ext uri="{FF2B5EF4-FFF2-40B4-BE49-F238E27FC236}">
                <a16:creationId xmlns:a16="http://schemas.microsoft.com/office/drawing/2014/main" id="{6F43CD2F-85A3-4840-8A5F-C96635FEAF4F}"/>
              </a:ext>
            </a:extLst>
          </p:cNvPr>
          <p:cNvSpPr txBox="1"/>
          <p:nvPr/>
        </p:nvSpPr>
        <p:spPr>
          <a:xfrm>
            <a:off x="3796997" y="4467955"/>
            <a:ext cx="1757277" cy="369332"/>
          </a:xfrm>
          <a:prstGeom prst="rect">
            <a:avLst/>
          </a:prstGeom>
          <a:noFill/>
        </p:spPr>
        <p:txBody>
          <a:bodyPr wrap="none" rtlCol="0">
            <a:spAutoFit/>
          </a:bodyPr>
          <a:lstStyle/>
          <a:p>
            <a:pPr algn="r"/>
            <a:r>
              <a:rPr lang="de-DE" dirty="0">
                <a:solidFill>
                  <a:schemeClr val="accent2">
                    <a:lumMod val="60000"/>
                    <a:lumOff val="40000"/>
                  </a:schemeClr>
                </a:solidFill>
              </a:rPr>
              <a:t>Ausleserauschen</a:t>
            </a:r>
          </a:p>
        </p:txBody>
      </p:sp>
      <p:sp>
        <p:nvSpPr>
          <p:cNvPr id="48" name="Rechteck 47">
            <a:extLst>
              <a:ext uri="{FF2B5EF4-FFF2-40B4-BE49-F238E27FC236}">
                <a16:creationId xmlns:a16="http://schemas.microsoft.com/office/drawing/2014/main" id="{C2CC5162-68B7-A745-B433-426A59DC54D1}"/>
              </a:ext>
            </a:extLst>
          </p:cNvPr>
          <p:cNvSpPr/>
          <p:nvPr/>
        </p:nvSpPr>
        <p:spPr>
          <a:xfrm>
            <a:off x="394387" y="3188404"/>
            <a:ext cx="5133452" cy="25421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tx1"/>
                </a:solidFill>
              </a:rPr>
              <a:t>Dunkelstromrauschen</a:t>
            </a:r>
          </a:p>
          <a:p>
            <a:pPr algn="ctr"/>
            <a:endParaRPr lang="de-DE" sz="2400" b="1" dirty="0">
              <a:solidFill>
                <a:schemeClr val="tx1"/>
              </a:solidFill>
            </a:endParaRPr>
          </a:p>
          <a:p>
            <a:pPr algn="ctr"/>
            <a:r>
              <a:rPr lang="de-DE" sz="2400" dirty="0">
                <a:solidFill>
                  <a:schemeClr val="tx1"/>
                </a:solidFill>
              </a:rPr>
              <a:t>kann </a:t>
            </a:r>
            <a:r>
              <a:rPr lang="de-DE" sz="2400" dirty="0" err="1">
                <a:solidFill>
                  <a:schemeClr val="tx1"/>
                </a:solidFill>
              </a:rPr>
              <a:t>ggü</a:t>
            </a:r>
            <a:r>
              <a:rPr lang="de-DE" sz="2400" dirty="0">
                <a:solidFill>
                  <a:schemeClr val="tx1"/>
                </a:solidFill>
              </a:rPr>
              <a:t>. anderen Rauschanteilen</a:t>
            </a:r>
            <a:br>
              <a:rPr lang="de-DE" sz="2400" dirty="0">
                <a:solidFill>
                  <a:schemeClr val="tx1"/>
                </a:solidFill>
              </a:rPr>
            </a:br>
            <a:r>
              <a:rPr lang="de-DE" sz="2400" dirty="0">
                <a:solidFill>
                  <a:schemeClr val="tx1"/>
                </a:solidFill>
              </a:rPr>
              <a:t>vernachlässigt werden</a:t>
            </a:r>
            <a:br>
              <a:rPr lang="de-DE" sz="2400" dirty="0">
                <a:solidFill>
                  <a:schemeClr val="tx1"/>
                </a:solidFill>
              </a:rPr>
            </a:br>
            <a:r>
              <a:rPr lang="de-DE" sz="2400" dirty="0">
                <a:solidFill>
                  <a:schemeClr val="tx1"/>
                </a:solidFill>
              </a:rPr>
              <a:t>(v.a. bei gekühlter Kamera)</a:t>
            </a:r>
          </a:p>
        </p:txBody>
      </p:sp>
      <p:sp>
        <p:nvSpPr>
          <p:cNvPr id="8" name="Rechteck 7">
            <a:extLst>
              <a:ext uri="{FF2B5EF4-FFF2-40B4-BE49-F238E27FC236}">
                <a16:creationId xmlns:a16="http://schemas.microsoft.com/office/drawing/2014/main" id="{CFFF95B7-A684-0245-90E2-8A1AE2FB55CA}"/>
              </a:ext>
            </a:extLst>
          </p:cNvPr>
          <p:cNvSpPr/>
          <p:nvPr/>
        </p:nvSpPr>
        <p:spPr>
          <a:xfrm>
            <a:off x="384048" y="3178646"/>
            <a:ext cx="5133452" cy="25421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tx1"/>
                </a:solidFill>
              </a:rPr>
              <a:t>Photonenrauschen</a:t>
            </a:r>
          </a:p>
          <a:p>
            <a:pPr algn="ctr"/>
            <a:endParaRPr lang="de-DE" sz="2400" b="1" dirty="0">
              <a:solidFill>
                <a:schemeClr val="tx1"/>
              </a:solidFill>
            </a:endParaRPr>
          </a:p>
          <a:p>
            <a:pPr algn="ctr"/>
            <a:r>
              <a:rPr lang="de-DE" sz="2400" dirty="0">
                <a:solidFill>
                  <a:schemeClr val="tx1"/>
                </a:solidFill>
              </a:rPr>
              <a:t>Können wir bei genügend langer Gesamtbelichtungszeit vernachlässigen</a:t>
            </a:r>
            <a:br>
              <a:rPr lang="de-DE" sz="2400" dirty="0">
                <a:solidFill>
                  <a:schemeClr val="tx1"/>
                </a:solidFill>
              </a:rPr>
            </a:br>
            <a:r>
              <a:rPr lang="de-DE" sz="2400" dirty="0">
                <a:solidFill>
                  <a:schemeClr val="tx1"/>
                </a:solidFill>
              </a:rPr>
              <a:t>(SNR!)</a:t>
            </a:r>
          </a:p>
        </p:txBody>
      </p:sp>
      <p:sp>
        <p:nvSpPr>
          <p:cNvPr id="45" name="Rechteck 44">
            <a:extLst>
              <a:ext uri="{FF2B5EF4-FFF2-40B4-BE49-F238E27FC236}">
                <a16:creationId xmlns:a16="http://schemas.microsoft.com/office/drawing/2014/main" id="{A03D2C17-CB46-2B4A-9843-6DCB8AA84907}"/>
              </a:ext>
            </a:extLst>
          </p:cNvPr>
          <p:cNvSpPr/>
          <p:nvPr/>
        </p:nvSpPr>
        <p:spPr>
          <a:xfrm>
            <a:off x="382932" y="3178573"/>
            <a:ext cx="5133452" cy="25421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tx1"/>
                </a:solidFill>
              </a:rPr>
              <a:t>Signal des Himmelshintergrunds</a:t>
            </a:r>
          </a:p>
          <a:p>
            <a:pPr algn="ctr"/>
            <a:endParaRPr lang="de-DE" sz="2400" b="1" dirty="0">
              <a:solidFill>
                <a:schemeClr val="tx1"/>
              </a:solidFill>
            </a:endParaRPr>
          </a:p>
          <a:p>
            <a:pPr algn="ctr"/>
            <a:r>
              <a:rPr lang="de-DE" sz="2400" dirty="0">
                <a:solidFill>
                  <a:schemeClr val="tx1"/>
                </a:solidFill>
              </a:rPr>
              <a:t>kann ggf. (teilweise) in der Bildverarbeitung entfernt werden</a:t>
            </a:r>
          </a:p>
        </p:txBody>
      </p:sp>
      <p:sp>
        <p:nvSpPr>
          <p:cNvPr id="46" name="Rechteck 45">
            <a:extLst>
              <a:ext uri="{FF2B5EF4-FFF2-40B4-BE49-F238E27FC236}">
                <a16:creationId xmlns:a16="http://schemas.microsoft.com/office/drawing/2014/main" id="{6B146A1B-6433-404F-A4CE-014E37F2C12C}"/>
              </a:ext>
            </a:extLst>
          </p:cNvPr>
          <p:cNvSpPr/>
          <p:nvPr/>
        </p:nvSpPr>
        <p:spPr>
          <a:xfrm>
            <a:off x="381435" y="3178573"/>
            <a:ext cx="5133452" cy="25421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tx1"/>
                </a:solidFill>
              </a:rPr>
              <a:t>Bias-Signal</a:t>
            </a:r>
          </a:p>
          <a:p>
            <a:pPr algn="ctr"/>
            <a:endParaRPr lang="de-DE" sz="2400" b="1" dirty="0">
              <a:solidFill>
                <a:schemeClr val="tx1"/>
              </a:solidFill>
            </a:endParaRPr>
          </a:p>
          <a:p>
            <a:pPr algn="ctr"/>
            <a:r>
              <a:rPr lang="de-DE" sz="2400" dirty="0">
                <a:solidFill>
                  <a:schemeClr val="tx1"/>
                </a:solidFill>
              </a:rPr>
              <a:t>Bias-Abzug (Master-Bias)</a:t>
            </a:r>
          </a:p>
          <a:p>
            <a:pPr algn="ctr"/>
            <a:r>
              <a:rPr lang="de-DE" sz="2400" dirty="0">
                <a:solidFill>
                  <a:schemeClr val="tx1"/>
                </a:solidFill>
              </a:rPr>
              <a:t>oder</a:t>
            </a:r>
          </a:p>
          <a:p>
            <a:pPr algn="ctr"/>
            <a:r>
              <a:rPr lang="de-DE" sz="2400" dirty="0">
                <a:solidFill>
                  <a:schemeClr val="tx1"/>
                </a:solidFill>
              </a:rPr>
              <a:t>Dark-Abzug (Master-Dark)</a:t>
            </a:r>
          </a:p>
        </p:txBody>
      </p:sp>
      <p:sp>
        <p:nvSpPr>
          <p:cNvPr id="47" name="Rechteck 46">
            <a:extLst>
              <a:ext uri="{FF2B5EF4-FFF2-40B4-BE49-F238E27FC236}">
                <a16:creationId xmlns:a16="http://schemas.microsoft.com/office/drawing/2014/main" id="{B34FCE99-70B7-824A-9B19-59037A4CC9D6}"/>
              </a:ext>
            </a:extLst>
          </p:cNvPr>
          <p:cNvSpPr/>
          <p:nvPr/>
        </p:nvSpPr>
        <p:spPr>
          <a:xfrm>
            <a:off x="388291" y="3183525"/>
            <a:ext cx="5133452" cy="25421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tx1"/>
                </a:solidFill>
              </a:rPr>
              <a:t>Dunkelstrom</a:t>
            </a:r>
            <a:br>
              <a:rPr lang="de-DE" sz="2400" b="1" dirty="0">
                <a:solidFill>
                  <a:schemeClr val="tx1"/>
                </a:solidFill>
              </a:rPr>
            </a:br>
            <a:r>
              <a:rPr lang="de-DE" sz="2400" dirty="0">
                <a:solidFill>
                  <a:schemeClr val="tx1"/>
                </a:solidFill>
              </a:rPr>
              <a:t>(inkl. FPN und Verstärkerglühen)</a:t>
            </a:r>
          </a:p>
          <a:p>
            <a:pPr algn="ctr"/>
            <a:endParaRPr lang="de-DE" sz="2400" b="1" dirty="0">
              <a:solidFill>
                <a:schemeClr val="tx1"/>
              </a:solidFill>
            </a:endParaRPr>
          </a:p>
          <a:p>
            <a:pPr algn="ctr"/>
            <a:r>
              <a:rPr lang="de-DE" sz="2400" dirty="0">
                <a:solidFill>
                  <a:schemeClr val="tx1"/>
                </a:solidFill>
              </a:rPr>
              <a:t>Dark-Abzug (Master-Dark)</a:t>
            </a:r>
          </a:p>
        </p:txBody>
      </p:sp>
      <p:sp>
        <p:nvSpPr>
          <p:cNvPr id="3" name="Textfeld 2">
            <a:extLst>
              <a:ext uri="{FF2B5EF4-FFF2-40B4-BE49-F238E27FC236}">
                <a16:creationId xmlns:a16="http://schemas.microsoft.com/office/drawing/2014/main" id="{A2814773-A3F2-9845-8EC0-128FA4C7499B}"/>
              </a:ext>
            </a:extLst>
          </p:cNvPr>
          <p:cNvSpPr txBox="1"/>
          <p:nvPr/>
        </p:nvSpPr>
        <p:spPr>
          <a:xfrm>
            <a:off x="4367729" y="5720833"/>
            <a:ext cx="1186543" cy="369332"/>
          </a:xfrm>
          <a:prstGeom prst="rect">
            <a:avLst/>
          </a:prstGeom>
          <a:noFill/>
        </p:spPr>
        <p:txBody>
          <a:bodyPr wrap="none" rtlCol="0">
            <a:spAutoFit/>
          </a:bodyPr>
          <a:lstStyle/>
          <a:p>
            <a:pPr algn="r"/>
            <a:r>
              <a:rPr lang="de-DE" dirty="0">
                <a:solidFill>
                  <a:srgbClr val="7030A0"/>
                </a:solidFill>
              </a:rPr>
              <a:t>Bias-Signal</a:t>
            </a:r>
          </a:p>
        </p:txBody>
      </p:sp>
      <p:sp>
        <p:nvSpPr>
          <p:cNvPr id="20" name="Rechteck 19">
            <a:extLst>
              <a:ext uri="{FF2B5EF4-FFF2-40B4-BE49-F238E27FC236}">
                <a16:creationId xmlns:a16="http://schemas.microsoft.com/office/drawing/2014/main" id="{210CBB0C-5A80-F746-82B1-651922038663}"/>
              </a:ext>
            </a:extLst>
          </p:cNvPr>
          <p:cNvSpPr/>
          <p:nvPr/>
        </p:nvSpPr>
        <p:spPr>
          <a:xfrm>
            <a:off x="5826252" y="5905500"/>
            <a:ext cx="3044952" cy="83819"/>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C000"/>
              </a:solidFill>
            </a:endParaRPr>
          </a:p>
        </p:txBody>
      </p:sp>
      <p:sp>
        <p:nvSpPr>
          <p:cNvPr id="21" name="Rechteck 20">
            <a:extLst>
              <a:ext uri="{FF2B5EF4-FFF2-40B4-BE49-F238E27FC236}">
                <a16:creationId xmlns:a16="http://schemas.microsoft.com/office/drawing/2014/main" id="{91149896-39BE-A144-BAA3-A6AB91BD7EE1}"/>
              </a:ext>
            </a:extLst>
          </p:cNvPr>
          <p:cNvSpPr/>
          <p:nvPr/>
        </p:nvSpPr>
        <p:spPr>
          <a:xfrm>
            <a:off x="5826252" y="5050155"/>
            <a:ext cx="3044952" cy="85534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C000"/>
              </a:solidFill>
            </a:endParaRPr>
          </a:p>
        </p:txBody>
      </p:sp>
      <p:sp>
        <p:nvSpPr>
          <p:cNvPr id="22" name="Rechteck 21">
            <a:extLst>
              <a:ext uri="{FF2B5EF4-FFF2-40B4-BE49-F238E27FC236}">
                <a16:creationId xmlns:a16="http://schemas.microsoft.com/office/drawing/2014/main" id="{18D5E1D0-1FBA-894E-A89A-D99A7D5BF86D}"/>
              </a:ext>
            </a:extLst>
          </p:cNvPr>
          <p:cNvSpPr/>
          <p:nvPr/>
        </p:nvSpPr>
        <p:spPr>
          <a:xfrm>
            <a:off x="5826252" y="4965343"/>
            <a:ext cx="3044952" cy="84811"/>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C000"/>
              </a:solidFill>
            </a:endParaRPr>
          </a:p>
        </p:txBody>
      </p:sp>
      <p:sp>
        <p:nvSpPr>
          <p:cNvPr id="23" name="Rechteck 22">
            <a:extLst>
              <a:ext uri="{FF2B5EF4-FFF2-40B4-BE49-F238E27FC236}">
                <a16:creationId xmlns:a16="http://schemas.microsoft.com/office/drawing/2014/main" id="{0EC81AAE-35ED-7C4B-8F59-B3DCA5CA1660}"/>
              </a:ext>
            </a:extLst>
          </p:cNvPr>
          <p:cNvSpPr/>
          <p:nvPr/>
        </p:nvSpPr>
        <p:spPr>
          <a:xfrm>
            <a:off x="5825136" y="3082914"/>
            <a:ext cx="3044952" cy="161624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C000"/>
              </a:solidFill>
            </a:endParaRPr>
          </a:p>
        </p:txBody>
      </p:sp>
      <p:sp>
        <p:nvSpPr>
          <p:cNvPr id="24" name="Rechteck 23">
            <a:extLst>
              <a:ext uri="{FF2B5EF4-FFF2-40B4-BE49-F238E27FC236}">
                <a16:creationId xmlns:a16="http://schemas.microsoft.com/office/drawing/2014/main" id="{5B4B15A5-3F51-EA4E-8300-3F9FF5FE2BA2}"/>
              </a:ext>
            </a:extLst>
          </p:cNvPr>
          <p:cNvSpPr/>
          <p:nvPr/>
        </p:nvSpPr>
        <p:spPr>
          <a:xfrm>
            <a:off x="5813704" y="2858353"/>
            <a:ext cx="3055267" cy="22456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C000"/>
              </a:solidFill>
            </a:endParaRPr>
          </a:p>
        </p:txBody>
      </p:sp>
      <p:sp>
        <p:nvSpPr>
          <p:cNvPr id="25" name="Rechteck 24">
            <a:extLst>
              <a:ext uri="{FF2B5EF4-FFF2-40B4-BE49-F238E27FC236}">
                <a16:creationId xmlns:a16="http://schemas.microsoft.com/office/drawing/2014/main" id="{610E24CB-64FB-FF4E-8718-00A90365AD1D}"/>
              </a:ext>
            </a:extLst>
          </p:cNvPr>
          <p:cNvSpPr/>
          <p:nvPr/>
        </p:nvSpPr>
        <p:spPr>
          <a:xfrm>
            <a:off x="5821787" y="2142754"/>
            <a:ext cx="3047183" cy="715598"/>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C000"/>
              </a:solidFill>
            </a:endParaRPr>
          </a:p>
        </p:txBody>
      </p:sp>
      <p:sp>
        <p:nvSpPr>
          <p:cNvPr id="26" name="Rechteck 25">
            <a:extLst>
              <a:ext uri="{FF2B5EF4-FFF2-40B4-BE49-F238E27FC236}">
                <a16:creationId xmlns:a16="http://schemas.microsoft.com/office/drawing/2014/main" id="{17C2B996-4103-4F4C-A1AC-96800B32DBE4}"/>
              </a:ext>
            </a:extLst>
          </p:cNvPr>
          <p:cNvSpPr/>
          <p:nvPr/>
        </p:nvSpPr>
        <p:spPr>
          <a:xfrm>
            <a:off x="5824020" y="2031891"/>
            <a:ext cx="3044952" cy="11086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C000"/>
              </a:solidFill>
            </a:endParaRPr>
          </a:p>
        </p:txBody>
      </p:sp>
      <p:sp>
        <p:nvSpPr>
          <p:cNvPr id="27" name="Rechteck 26">
            <a:extLst>
              <a:ext uri="{FF2B5EF4-FFF2-40B4-BE49-F238E27FC236}">
                <a16:creationId xmlns:a16="http://schemas.microsoft.com/office/drawing/2014/main" id="{229330CD-AF21-1C4A-BB02-54E329A95DBD}"/>
              </a:ext>
            </a:extLst>
          </p:cNvPr>
          <p:cNvSpPr/>
          <p:nvPr/>
        </p:nvSpPr>
        <p:spPr>
          <a:xfrm>
            <a:off x="5825136" y="4688458"/>
            <a:ext cx="3044952" cy="27688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C000"/>
              </a:solidFill>
            </a:endParaRPr>
          </a:p>
        </p:txBody>
      </p:sp>
      <p:sp>
        <p:nvSpPr>
          <p:cNvPr id="2" name="Titel 1"/>
          <p:cNvSpPr>
            <a:spLocks noGrp="1"/>
          </p:cNvSpPr>
          <p:nvPr>
            <p:ph type="title"/>
          </p:nvPr>
        </p:nvSpPr>
        <p:spPr/>
        <p:txBody>
          <a:bodyPr/>
          <a:lstStyle/>
          <a:p>
            <a:r>
              <a:rPr lang="de-DE" dirty="0"/>
              <a:t>Was ist drin im Bild?</a:t>
            </a:r>
          </a:p>
        </p:txBody>
      </p:sp>
      <p:sp>
        <p:nvSpPr>
          <p:cNvPr id="6" name="Foliennummernplatzhalter 5"/>
          <p:cNvSpPr>
            <a:spLocks noGrp="1"/>
          </p:cNvSpPr>
          <p:nvPr>
            <p:ph type="sldNum" sz="quarter" idx="12"/>
          </p:nvPr>
        </p:nvSpPr>
        <p:spPr/>
        <p:txBody>
          <a:bodyPr/>
          <a:lstStyle/>
          <a:p>
            <a:fld id="{FC2801B2-7198-F848-9BE4-1C2983152706}" type="slidenum">
              <a:rPr lang="de-DE" smtClean="0"/>
              <a:t>22</a:t>
            </a:fld>
            <a:endParaRPr lang="de-DE"/>
          </a:p>
        </p:txBody>
      </p:sp>
      <p:sp>
        <p:nvSpPr>
          <p:cNvPr id="10" name="Rechteck 9">
            <a:extLst>
              <a:ext uri="{FF2B5EF4-FFF2-40B4-BE49-F238E27FC236}">
                <a16:creationId xmlns:a16="http://schemas.microsoft.com/office/drawing/2014/main" id="{792B40D9-B76A-D64A-AFF9-99C07E4D51C1}"/>
              </a:ext>
            </a:extLst>
          </p:cNvPr>
          <p:cNvSpPr/>
          <p:nvPr/>
        </p:nvSpPr>
        <p:spPr>
          <a:xfrm>
            <a:off x="5826252" y="850392"/>
            <a:ext cx="3044952" cy="513892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Textfeld 30">
            <a:extLst>
              <a:ext uri="{FF2B5EF4-FFF2-40B4-BE49-F238E27FC236}">
                <a16:creationId xmlns:a16="http://schemas.microsoft.com/office/drawing/2014/main" id="{27C73287-FECB-F645-8F8F-6B749089AB03}"/>
              </a:ext>
            </a:extLst>
          </p:cNvPr>
          <p:cNvSpPr txBox="1"/>
          <p:nvPr/>
        </p:nvSpPr>
        <p:spPr>
          <a:xfrm>
            <a:off x="3560489" y="2797527"/>
            <a:ext cx="1957011" cy="369332"/>
          </a:xfrm>
          <a:prstGeom prst="rect">
            <a:avLst/>
          </a:prstGeom>
          <a:noFill/>
        </p:spPr>
        <p:txBody>
          <a:bodyPr wrap="none" rtlCol="0">
            <a:spAutoFit/>
          </a:bodyPr>
          <a:lstStyle/>
          <a:p>
            <a:pPr algn="r"/>
            <a:r>
              <a:rPr lang="de-DE" dirty="0">
                <a:solidFill>
                  <a:schemeClr val="accent4">
                    <a:lumMod val="60000"/>
                    <a:lumOff val="40000"/>
                  </a:schemeClr>
                </a:solidFill>
              </a:rPr>
              <a:t>Photonenrauschen</a:t>
            </a:r>
          </a:p>
        </p:txBody>
      </p:sp>
      <p:sp>
        <p:nvSpPr>
          <p:cNvPr id="32" name="Textfeld 31">
            <a:extLst>
              <a:ext uri="{FF2B5EF4-FFF2-40B4-BE49-F238E27FC236}">
                <a16:creationId xmlns:a16="http://schemas.microsoft.com/office/drawing/2014/main" id="{2281D404-B638-D742-A79D-E8A36DDC5928}"/>
              </a:ext>
            </a:extLst>
          </p:cNvPr>
          <p:cNvSpPr txBox="1"/>
          <p:nvPr/>
        </p:nvSpPr>
        <p:spPr>
          <a:xfrm>
            <a:off x="2354099" y="2307661"/>
            <a:ext cx="3200171" cy="369332"/>
          </a:xfrm>
          <a:prstGeom prst="rect">
            <a:avLst/>
          </a:prstGeom>
          <a:noFill/>
        </p:spPr>
        <p:txBody>
          <a:bodyPr wrap="none" rtlCol="0">
            <a:spAutoFit/>
          </a:bodyPr>
          <a:lstStyle/>
          <a:p>
            <a:pPr algn="r"/>
            <a:r>
              <a:rPr lang="de-DE" dirty="0">
                <a:solidFill>
                  <a:schemeClr val="accent6"/>
                </a:solidFill>
              </a:rPr>
              <a:t>Signal des Himmelshintergrunds</a:t>
            </a:r>
          </a:p>
        </p:txBody>
      </p:sp>
      <p:sp>
        <p:nvSpPr>
          <p:cNvPr id="33" name="Textfeld 32">
            <a:extLst>
              <a:ext uri="{FF2B5EF4-FFF2-40B4-BE49-F238E27FC236}">
                <a16:creationId xmlns:a16="http://schemas.microsoft.com/office/drawing/2014/main" id="{23A193E1-5C98-FA49-8823-29E411D0C0B3}"/>
              </a:ext>
            </a:extLst>
          </p:cNvPr>
          <p:cNvSpPr txBox="1"/>
          <p:nvPr/>
        </p:nvSpPr>
        <p:spPr>
          <a:xfrm>
            <a:off x="2575249" y="1909586"/>
            <a:ext cx="2979021" cy="369332"/>
          </a:xfrm>
          <a:prstGeom prst="rect">
            <a:avLst/>
          </a:prstGeom>
          <a:noFill/>
        </p:spPr>
        <p:txBody>
          <a:bodyPr wrap="none" rtlCol="0">
            <a:spAutoFit/>
          </a:bodyPr>
          <a:lstStyle/>
          <a:p>
            <a:pPr algn="r"/>
            <a:r>
              <a:rPr lang="de-DE" dirty="0">
                <a:solidFill>
                  <a:schemeClr val="accent6">
                    <a:lumMod val="60000"/>
                    <a:lumOff val="40000"/>
                  </a:schemeClr>
                </a:solidFill>
              </a:rPr>
              <a:t>Himmelshintergrundrauschen</a:t>
            </a:r>
          </a:p>
        </p:txBody>
      </p:sp>
      <p:sp>
        <p:nvSpPr>
          <p:cNvPr id="7" name="Geschweifte Klammer rechts 6">
            <a:extLst>
              <a:ext uri="{FF2B5EF4-FFF2-40B4-BE49-F238E27FC236}">
                <a16:creationId xmlns:a16="http://schemas.microsoft.com/office/drawing/2014/main" id="{14E338A6-6A3D-4747-91B7-32FA5F324F52}"/>
              </a:ext>
            </a:extLst>
          </p:cNvPr>
          <p:cNvSpPr/>
          <p:nvPr/>
        </p:nvSpPr>
        <p:spPr>
          <a:xfrm>
            <a:off x="8972550" y="4688458"/>
            <a:ext cx="352425" cy="1300861"/>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35" name="Geschweifte Klammer rechts 34">
            <a:extLst>
              <a:ext uri="{FF2B5EF4-FFF2-40B4-BE49-F238E27FC236}">
                <a16:creationId xmlns:a16="http://schemas.microsoft.com/office/drawing/2014/main" id="{E33C5173-DE61-064A-89FF-0254CD738A7B}"/>
              </a:ext>
            </a:extLst>
          </p:cNvPr>
          <p:cNvSpPr/>
          <p:nvPr/>
        </p:nvSpPr>
        <p:spPr>
          <a:xfrm>
            <a:off x="8972550" y="2024651"/>
            <a:ext cx="352425" cy="266011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36" name="Textfeld 35">
            <a:extLst>
              <a:ext uri="{FF2B5EF4-FFF2-40B4-BE49-F238E27FC236}">
                <a16:creationId xmlns:a16="http://schemas.microsoft.com/office/drawing/2014/main" id="{38CE4B00-CD4A-7448-92A6-7BC0B38BE409}"/>
              </a:ext>
            </a:extLst>
          </p:cNvPr>
          <p:cNvSpPr txBox="1"/>
          <p:nvPr/>
        </p:nvSpPr>
        <p:spPr>
          <a:xfrm>
            <a:off x="9421095" y="5151226"/>
            <a:ext cx="897425" cy="369332"/>
          </a:xfrm>
          <a:prstGeom prst="rect">
            <a:avLst/>
          </a:prstGeom>
          <a:noFill/>
        </p:spPr>
        <p:txBody>
          <a:bodyPr wrap="none" rtlCol="0">
            <a:spAutoFit/>
          </a:bodyPr>
          <a:lstStyle/>
          <a:p>
            <a:r>
              <a:rPr lang="de-DE" dirty="0"/>
              <a:t>Kamera</a:t>
            </a:r>
          </a:p>
        </p:txBody>
      </p:sp>
      <p:sp>
        <p:nvSpPr>
          <p:cNvPr id="37" name="Textfeld 36">
            <a:extLst>
              <a:ext uri="{FF2B5EF4-FFF2-40B4-BE49-F238E27FC236}">
                <a16:creationId xmlns:a16="http://schemas.microsoft.com/office/drawing/2014/main" id="{6F571524-8185-904A-A8C9-E9D5253D8120}"/>
              </a:ext>
            </a:extLst>
          </p:cNvPr>
          <p:cNvSpPr txBox="1"/>
          <p:nvPr/>
        </p:nvSpPr>
        <p:spPr>
          <a:xfrm>
            <a:off x="9336407" y="3164120"/>
            <a:ext cx="918841" cy="369332"/>
          </a:xfrm>
          <a:prstGeom prst="rect">
            <a:avLst/>
          </a:prstGeom>
          <a:noFill/>
        </p:spPr>
        <p:txBody>
          <a:bodyPr wrap="none" rtlCol="0">
            <a:spAutoFit/>
          </a:bodyPr>
          <a:lstStyle/>
          <a:p>
            <a:r>
              <a:rPr lang="de-DE" dirty="0"/>
              <a:t>Himmel</a:t>
            </a:r>
          </a:p>
        </p:txBody>
      </p:sp>
      <p:sp>
        <p:nvSpPr>
          <p:cNvPr id="9" name="Smiley 8">
            <a:extLst>
              <a:ext uri="{FF2B5EF4-FFF2-40B4-BE49-F238E27FC236}">
                <a16:creationId xmlns:a16="http://schemas.microsoft.com/office/drawing/2014/main" id="{256B08DE-BB81-FB44-BDA5-916320741AFC}"/>
              </a:ext>
            </a:extLst>
          </p:cNvPr>
          <p:cNvSpPr/>
          <p:nvPr/>
        </p:nvSpPr>
        <p:spPr>
          <a:xfrm>
            <a:off x="7161953" y="3686042"/>
            <a:ext cx="399288" cy="399288"/>
          </a:xfrm>
          <a:prstGeom prst="smileyFac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Smiley 37">
            <a:extLst>
              <a:ext uri="{FF2B5EF4-FFF2-40B4-BE49-F238E27FC236}">
                <a16:creationId xmlns:a16="http://schemas.microsoft.com/office/drawing/2014/main" id="{57EE65A0-167F-C54A-9B9D-85F9F43E39FF}"/>
              </a:ext>
            </a:extLst>
          </p:cNvPr>
          <p:cNvSpPr/>
          <p:nvPr/>
        </p:nvSpPr>
        <p:spPr>
          <a:xfrm>
            <a:off x="7146852" y="2779358"/>
            <a:ext cx="399288" cy="399288"/>
          </a:xfrm>
          <a:prstGeom prst="smileyFace">
            <a:avLst>
              <a:gd name="adj" fmla="val -465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Smiley 38">
            <a:extLst>
              <a:ext uri="{FF2B5EF4-FFF2-40B4-BE49-F238E27FC236}">
                <a16:creationId xmlns:a16="http://schemas.microsoft.com/office/drawing/2014/main" id="{D13C1110-034E-7842-9A4E-0FF6A1A7067E}"/>
              </a:ext>
            </a:extLst>
          </p:cNvPr>
          <p:cNvSpPr/>
          <p:nvPr/>
        </p:nvSpPr>
        <p:spPr>
          <a:xfrm>
            <a:off x="7146852" y="2291679"/>
            <a:ext cx="399288" cy="399288"/>
          </a:xfrm>
          <a:prstGeom prst="smileyFace">
            <a:avLst>
              <a:gd name="adj" fmla="val -465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Smiley 39">
            <a:extLst>
              <a:ext uri="{FF2B5EF4-FFF2-40B4-BE49-F238E27FC236}">
                <a16:creationId xmlns:a16="http://schemas.microsoft.com/office/drawing/2014/main" id="{2FC2D821-5646-564F-A162-B454B452981E}"/>
              </a:ext>
            </a:extLst>
          </p:cNvPr>
          <p:cNvSpPr/>
          <p:nvPr/>
        </p:nvSpPr>
        <p:spPr>
          <a:xfrm>
            <a:off x="7146852" y="1876572"/>
            <a:ext cx="399288" cy="399288"/>
          </a:xfrm>
          <a:prstGeom prst="smileyFace">
            <a:avLst>
              <a:gd name="adj" fmla="val -465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Smiley 40">
            <a:extLst>
              <a:ext uri="{FF2B5EF4-FFF2-40B4-BE49-F238E27FC236}">
                <a16:creationId xmlns:a16="http://schemas.microsoft.com/office/drawing/2014/main" id="{794AE586-D847-9047-9695-6891AC5B92CE}"/>
              </a:ext>
            </a:extLst>
          </p:cNvPr>
          <p:cNvSpPr/>
          <p:nvPr/>
        </p:nvSpPr>
        <p:spPr>
          <a:xfrm>
            <a:off x="7161953" y="5338222"/>
            <a:ext cx="399288" cy="399288"/>
          </a:xfrm>
          <a:prstGeom prst="smileyFace">
            <a:avLst>
              <a:gd name="adj" fmla="val -465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Smiley 41">
            <a:extLst>
              <a:ext uri="{FF2B5EF4-FFF2-40B4-BE49-F238E27FC236}">
                <a16:creationId xmlns:a16="http://schemas.microsoft.com/office/drawing/2014/main" id="{AE309C89-FB92-2341-82FC-29568E2BE2A3}"/>
              </a:ext>
            </a:extLst>
          </p:cNvPr>
          <p:cNvSpPr/>
          <p:nvPr/>
        </p:nvSpPr>
        <p:spPr>
          <a:xfrm>
            <a:off x="7161953" y="4839478"/>
            <a:ext cx="399288" cy="399288"/>
          </a:xfrm>
          <a:prstGeom prst="smileyFace">
            <a:avLst>
              <a:gd name="adj" fmla="val -465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Smiley 42">
            <a:extLst>
              <a:ext uri="{FF2B5EF4-FFF2-40B4-BE49-F238E27FC236}">
                <a16:creationId xmlns:a16="http://schemas.microsoft.com/office/drawing/2014/main" id="{0B99E316-D7E5-6242-AE4B-5E4317C71F5C}"/>
              </a:ext>
            </a:extLst>
          </p:cNvPr>
          <p:cNvSpPr/>
          <p:nvPr/>
        </p:nvSpPr>
        <p:spPr>
          <a:xfrm>
            <a:off x="7161953" y="5773547"/>
            <a:ext cx="399288" cy="399288"/>
          </a:xfrm>
          <a:prstGeom prst="smileyFace">
            <a:avLst>
              <a:gd name="adj" fmla="val -465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Smiley 43">
            <a:extLst>
              <a:ext uri="{FF2B5EF4-FFF2-40B4-BE49-F238E27FC236}">
                <a16:creationId xmlns:a16="http://schemas.microsoft.com/office/drawing/2014/main" id="{F1E7C115-9071-E94E-9FB1-43D15E704C48}"/>
              </a:ext>
            </a:extLst>
          </p:cNvPr>
          <p:cNvSpPr/>
          <p:nvPr/>
        </p:nvSpPr>
        <p:spPr>
          <a:xfrm>
            <a:off x="7161953" y="4634737"/>
            <a:ext cx="399288" cy="399288"/>
          </a:xfrm>
          <a:prstGeom prst="smileyFace">
            <a:avLst>
              <a:gd name="adj" fmla="val -465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Fußzeilenplatzhalter 3">
            <a:extLst>
              <a:ext uri="{FF2B5EF4-FFF2-40B4-BE49-F238E27FC236}">
                <a16:creationId xmlns:a16="http://schemas.microsoft.com/office/drawing/2014/main" id="{37635587-F626-3147-8754-0FFEF78B0BE8}"/>
              </a:ext>
            </a:extLst>
          </p:cNvPr>
          <p:cNvSpPr>
            <a:spLocks noGrp="1"/>
          </p:cNvSpPr>
          <p:nvPr>
            <p:ph type="ftr" sz="quarter" idx="11"/>
          </p:nvPr>
        </p:nvSpPr>
        <p:spPr>
          <a:xfrm>
            <a:off x="4038600" y="6356350"/>
            <a:ext cx="4114800" cy="365125"/>
          </a:xfrm>
        </p:spPr>
        <p:txBody>
          <a:bodyPr/>
          <a:lstStyle/>
          <a:p>
            <a:r>
              <a:rPr lang="en-US" dirty="0"/>
              <a:t>13. CCD Workshop 2021</a:t>
            </a:r>
            <a:endParaRPr lang="de-DE" dirty="0"/>
          </a:p>
        </p:txBody>
      </p:sp>
      <p:sp>
        <p:nvSpPr>
          <p:cNvPr id="51" name="Datumsplatzhalter 5">
            <a:extLst>
              <a:ext uri="{FF2B5EF4-FFF2-40B4-BE49-F238E27FC236}">
                <a16:creationId xmlns:a16="http://schemas.microsoft.com/office/drawing/2014/main" id="{0E2DD1D9-5193-F541-B1CE-3A83E82FBB3D}"/>
              </a:ext>
            </a:extLst>
          </p:cNvPr>
          <p:cNvSpPr>
            <a:spLocks noGrp="1"/>
          </p:cNvSpPr>
          <p:nvPr>
            <p:ph type="dt" sz="half" idx="10"/>
          </p:nvPr>
        </p:nvSpPr>
        <p:spPr>
          <a:xfrm>
            <a:off x="838200" y="6356350"/>
            <a:ext cx="2743200" cy="365125"/>
          </a:xfrm>
        </p:spPr>
        <p:txBody>
          <a:bodyPr/>
          <a:lstStyle/>
          <a:p>
            <a:r>
              <a:rPr lang="de-DE" dirty="0"/>
              <a:t>30.10.2021</a:t>
            </a:r>
          </a:p>
        </p:txBody>
      </p:sp>
    </p:spTree>
    <p:extLst>
      <p:ext uri="{BB962C8B-B14F-4D97-AF65-F5344CB8AC3E}">
        <p14:creationId xmlns:p14="http://schemas.microsoft.com/office/powerpoint/2010/main" val="275061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38"/>
                                        </p:tgtEl>
                                      </p:cBhvr>
                                    </p:animEffect>
                                    <p:set>
                                      <p:cBhvr>
                                        <p:cTn id="12" dur="1" fill="hold">
                                          <p:stCondLst>
                                            <p:cond delay="499"/>
                                          </p:stCondLst>
                                        </p:cTn>
                                        <p:tgtEl>
                                          <p:spTgt spid="38"/>
                                        </p:tgtEl>
                                        <p:attrNameLst>
                                          <p:attrName>style.visibility</p:attrName>
                                        </p:attrNameLst>
                                      </p:cBhvr>
                                      <p:to>
                                        <p:strVal val="hidden"/>
                                      </p:to>
                                    </p:set>
                                  </p:childTnLst>
                                </p:cTn>
                              </p:par>
                              <p:par>
                                <p:cTn id="13" presetID="9" presetClass="exit" presetSubtype="0" fill="hold" grpId="0" nodeType="withEffect">
                                  <p:stCondLst>
                                    <p:cond delay="0"/>
                                  </p:stCondLst>
                                  <p:childTnLst>
                                    <p:animEffect transition="out" filter="dissolve">
                                      <p:cBhvr>
                                        <p:cTn id="14" dur="500"/>
                                        <p:tgtEl>
                                          <p:spTgt spid="24"/>
                                        </p:tgtEl>
                                      </p:cBhvr>
                                    </p:animEffect>
                                    <p:set>
                                      <p:cBhvr>
                                        <p:cTn id="15" dur="1" fill="hold">
                                          <p:stCondLst>
                                            <p:cond delay="499"/>
                                          </p:stCondLst>
                                        </p:cTn>
                                        <p:tgtEl>
                                          <p:spTgt spid="24"/>
                                        </p:tgtEl>
                                        <p:attrNameLst>
                                          <p:attrName>style.visibility</p:attrName>
                                        </p:attrNameLst>
                                      </p:cBhvr>
                                      <p:to>
                                        <p:strVal val="hidden"/>
                                      </p:to>
                                    </p:set>
                                  </p:childTnLst>
                                </p:cTn>
                              </p:par>
                              <p:par>
                                <p:cTn id="16" presetID="9" presetClass="exit" presetSubtype="0" fill="hold" grpId="0" nodeType="withEffect">
                                  <p:stCondLst>
                                    <p:cond delay="0"/>
                                  </p:stCondLst>
                                  <p:childTnLst>
                                    <p:animEffect transition="out" filter="dissolve">
                                      <p:cBhvr>
                                        <p:cTn id="17" dur="500"/>
                                        <p:tgtEl>
                                          <p:spTgt spid="31"/>
                                        </p:tgtEl>
                                      </p:cBhvr>
                                    </p:animEffect>
                                    <p:set>
                                      <p:cBhvr>
                                        <p:cTn id="18" dur="1" fill="hold">
                                          <p:stCondLst>
                                            <p:cond delay="499"/>
                                          </p:stCondLst>
                                        </p:cTn>
                                        <p:tgtEl>
                                          <p:spTgt spid="3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dissolve">
                                      <p:cBhvr>
                                        <p:cTn id="23" dur="500"/>
                                        <p:tgtEl>
                                          <p:spTgt spid="45"/>
                                        </p:tgtEl>
                                      </p:cBhvr>
                                    </p:animEffect>
                                  </p:childTnLst>
                                  <p:subTnLst>
                                    <p:set>
                                      <p:cBhvr override="childStyle">
                                        <p:cTn dur="1" fill="hold" display="0" masterRel="nextClick" afterEffect="1"/>
                                        <p:tgtEl>
                                          <p:spTgt spid="45"/>
                                        </p:tgtEl>
                                        <p:attrNameLst>
                                          <p:attrName>style.visibility</p:attrName>
                                        </p:attrNameLst>
                                      </p:cBhvr>
                                      <p:to>
                                        <p:strVal val="hidden"/>
                                      </p:to>
                                    </p:set>
                                  </p:subTnLst>
                                </p:cTn>
                              </p:par>
                            </p:childTnLst>
                          </p:cTn>
                        </p:par>
                      </p:childTnLst>
                    </p:cTn>
                  </p:par>
                  <p:par>
                    <p:cTn id="24" fill="hold">
                      <p:stCondLst>
                        <p:cond delay="indefinite"/>
                      </p:stCondLst>
                      <p:childTnLst>
                        <p:par>
                          <p:cTn id="25" fill="hold">
                            <p:stCondLst>
                              <p:cond delay="0"/>
                            </p:stCondLst>
                            <p:childTnLst>
                              <p:par>
                                <p:cTn id="26" presetID="9" presetClass="exit" presetSubtype="0" fill="hold" grpId="0" nodeType="clickEffect">
                                  <p:stCondLst>
                                    <p:cond delay="0"/>
                                  </p:stCondLst>
                                  <p:childTnLst>
                                    <p:animEffect transition="out" filter="dissolve">
                                      <p:cBhvr>
                                        <p:cTn id="27" dur="500"/>
                                        <p:tgtEl>
                                          <p:spTgt spid="39"/>
                                        </p:tgtEl>
                                      </p:cBhvr>
                                    </p:animEffect>
                                    <p:set>
                                      <p:cBhvr>
                                        <p:cTn id="28" dur="1" fill="hold">
                                          <p:stCondLst>
                                            <p:cond delay="499"/>
                                          </p:stCondLst>
                                        </p:cTn>
                                        <p:tgtEl>
                                          <p:spTgt spid="39"/>
                                        </p:tgtEl>
                                        <p:attrNameLst>
                                          <p:attrName>style.visibility</p:attrName>
                                        </p:attrNameLst>
                                      </p:cBhvr>
                                      <p:to>
                                        <p:strVal val="hidden"/>
                                      </p:to>
                                    </p:set>
                                  </p:childTnLst>
                                </p:cTn>
                              </p:par>
                              <p:par>
                                <p:cTn id="29" presetID="9" presetClass="exit" presetSubtype="0" fill="hold" grpId="0" nodeType="withEffect">
                                  <p:stCondLst>
                                    <p:cond delay="0"/>
                                  </p:stCondLst>
                                  <p:childTnLst>
                                    <p:animEffect transition="out" filter="dissolve">
                                      <p:cBhvr>
                                        <p:cTn id="30" dur="500"/>
                                        <p:tgtEl>
                                          <p:spTgt spid="25"/>
                                        </p:tgtEl>
                                      </p:cBhvr>
                                    </p:animEffect>
                                    <p:set>
                                      <p:cBhvr>
                                        <p:cTn id="31" dur="1" fill="hold">
                                          <p:stCondLst>
                                            <p:cond delay="499"/>
                                          </p:stCondLst>
                                        </p:cTn>
                                        <p:tgtEl>
                                          <p:spTgt spid="25"/>
                                        </p:tgtEl>
                                        <p:attrNameLst>
                                          <p:attrName>style.visibility</p:attrName>
                                        </p:attrNameLst>
                                      </p:cBhvr>
                                      <p:to>
                                        <p:strVal val="hidden"/>
                                      </p:to>
                                    </p:set>
                                  </p:childTnLst>
                                </p:cTn>
                              </p:par>
                              <p:par>
                                <p:cTn id="32" presetID="9" presetClass="exit" presetSubtype="0" fill="hold" grpId="0" nodeType="withEffect">
                                  <p:stCondLst>
                                    <p:cond delay="0"/>
                                  </p:stCondLst>
                                  <p:childTnLst>
                                    <p:animEffect transition="out" filter="dissolve">
                                      <p:cBhvr>
                                        <p:cTn id="33" dur="500"/>
                                        <p:tgtEl>
                                          <p:spTgt spid="32"/>
                                        </p:tgtEl>
                                      </p:cBhvr>
                                    </p:animEffect>
                                    <p:set>
                                      <p:cBhvr>
                                        <p:cTn id="34" dur="1" fill="hold">
                                          <p:stCondLst>
                                            <p:cond delay="499"/>
                                          </p:stCondLst>
                                        </p:cTn>
                                        <p:tgtEl>
                                          <p:spTgt spid="3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dissolve">
                                      <p:cBhvr>
                                        <p:cTn id="39" dur="500"/>
                                        <p:tgtEl>
                                          <p:spTgt spid="46"/>
                                        </p:tgtEl>
                                      </p:cBhvr>
                                    </p:animEffect>
                                  </p:childTnLst>
                                  <p:subTnLst>
                                    <p:set>
                                      <p:cBhvr override="childStyle">
                                        <p:cTn dur="1" fill="hold" display="0" masterRel="nextClick" afterEffect="1"/>
                                        <p:tgtEl>
                                          <p:spTgt spid="46"/>
                                        </p:tgtEl>
                                        <p:attrNameLst>
                                          <p:attrName>style.visibility</p:attrName>
                                        </p:attrNameLst>
                                      </p:cBhvr>
                                      <p:to>
                                        <p:strVal val="hidden"/>
                                      </p:to>
                                    </p:set>
                                  </p:subTnLst>
                                </p:cTn>
                              </p:par>
                            </p:childTnLst>
                          </p:cTn>
                        </p:par>
                      </p:childTnLst>
                    </p:cTn>
                  </p:par>
                  <p:par>
                    <p:cTn id="40" fill="hold">
                      <p:stCondLst>
                        <p:cond delay="indefinite"/>
                      </p:stCondLst>
                      <p:childTnLst>
                        <p:par>
                          <p:cTn id="41" fill="hold">
                            <p:stCondLst>
                              <p:cond delay="0"/>
                            </p:stCondLst>
                            <p:childTnLst>
                              <p:par>
                                <p:cTn id="42" presetID="9" presetClass="exit" presetSubtype="0" fill="hold" grpId="0" nodeType="clickEffect">
                                  <p:stCondLst>
                                    <p:cond delay="0"/>
                                  </p:stCondLst>
                                  <p:childTnLst>
                                    <p:animEffect transition="out" filter="dissolve">
                                      <p:cBhvr>
                                        <p:cTn id="43" dur="500"/>
                                        <p:tgtEl>
                                          <p:spTgt spid="43"/>
                                        </p:tgtEl>
                                      </p:cBhvr>
                                    </p:animEffect>
                                    <p:set>
                                      <p:cBhvr>
                                        <p:cTn id="44" dur="1" fill="hold">
                                          <p:stCondLst>
                                            <p:cond delay="499"/>
                                          </p:stCondLst>
                                        </p:cTn>
                                        <p:tgtEl>
                                          <p:spTgt spid="43"/>
                                        </p:tgtEl>
                                        <p:attrNameLst>
                                          <p:attrName>style.visibility</p:attrName>
                                        </p:attrNameLst>
                                      </p:cBhvr>
                                      <p:to>
                                        <p:strVal val="hidden"/>
                                      </p:to>
                                    </p:set>
                                  </p:childTnLst>
                                </p:cTn>
                              </p:par>
                              <p:par>
                                <p:cTn id="45" presetID="9" presetClass="exit" presetSubtype="0" fill="hold" grpId="0" nodeType="withEffect">
                                  <p:stCondLst>
                                    <p:cond delay="0"/>
                                  </p:stCondLst>
                                  <p:childTnLst>
                                    <p:animEffect transition="out" filter="dissolve">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par>
                                <p:cTn id="48" presetID="9" presetClass="exit" presetSubtype="0" fill="hold" grpId="0" nodeType="withEffect">
                                  <p:stCondLst>
                                    <p:cond delay="0"/>
                                  </p:stCondLst>
                                  <p:childTnLst>
                                    <p:animEffect transition="out" filter="dissolve">
                                      <p:cBhvr>
                                        <p:cTn id="49" dur="500"/>
                                        <p:tgtEl>
                                          <p:spTgt spid="3"/>
                                        </p:tgtEl>
                                      </p:cBhvr>
                                    </p:animEffect>
                                    <p:set>
                                      <p:cBhvr>
                                        <p:cTn id="50" dur="1" fill="hold">
                                          <p:stCondLst>
                                            <p:cond delay="499"/>
                                          </p:stCondLst>
                                        </p:cTn>
                                        <p:tgtEl>
                                          <p:spTgt spid="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dissolve">
                                      <p:cBhvr>
                                        <p:cTn id="55" dur="500"/>
                                        <p:tgtEl>
                                          <p:spTgt spid="47"/>
                                        </p:tgtEl>
                                      </p:cBhvr>
                                    </p:animEffect>
                                  </p:childTnLst>
                                  <p:subTnLst>
                                    <p:set>
                                      <p:cBhvr override="childStyle">
                                        <p:cTn dur="1" fill="hold" display="0" masterRel="nextClick" afterEffect="1"/>
                                        <p:tgtEl>
                                          <p:spTgt spid="47"/>
                                        </p:tgtEl>
                                        <p:attrNameLst>
                                          <p:attrName>style.visibility</p:attrName>
                                        </p:attrNameLst>
                                      </p:cBhvr>
                                      <p:to>
                                        <p:strVal val="hidden"/>
                                      </p:to>
                                    </p:set>
                                  </p:subTnLst>
                                </p:cTn>
                              </p:par>
                            </p:childTnLst>
                          </p:cTn>
                        </p:par>
                      </p:childTnLst>
                    </p:cTn>
                  </p:par>
                  <p:par>
                    <p:cTn id="56" fill="hold">
                      <p:stCondLst>
                        <p:cond delay="indefinite"/>
                      </p:stCondLst>
                      <p:childTnLst>
                        <p:par>
                          <p:cTn id="57" fill="hold">
                            <p:stCondLst>
                              <p:cond delay="0"/>
                            </p:stCondLst>
                            <p:childTnLst>
                              <p:par>
                                <p:cTn id="58" presetID="9" presetClass="exit" presetSubtype="0" fill="hold" grpId="0" nodeType="clickEffect">
                                  <p:stCondLst>
                                    <p:cond delay="0"/>
                                  </p:stCondLst>
                                  <p:childTnLst>
                                    <p:animEffect transition="out" filter="dissolve">
                                      <p:cBhvr>
                                        <p:cTn id="59" dur="500"/>
                                        <p:tgtEl>
                                          <p:spTgt spid="41"/>
                                        </p:tgtEl>
                                      </p:cBhvr>
                                    </p:animEffect>
                                    <p:set>
                                      <p:cBhvr>
                                        <p:cTn id="60" dur="1" fill="hold">
                                          <p:stCondLst>
                                            <p:cond delay="499"/>
                                          </p:stCondLst>
                                        </p:cTn>
                                        <p:tgtEl>
                                          <p:spTgt spid="41"/>
                                        </p:tgtEl>
                                        <p:attrNameLst>
                                          <p:attrName>style.visibility</p:attrName>
                                        </p:attrNameLst>
                                      </p:cBhvr>
                                      <p:to>
                                        <p:strVal val="hidden"/>
                                      </p:to>
                                    </p:set>
                                  </p:childTnLst>
                                </p:cTn>
                              </p:par>
                              <p:par>
                                <p:cTn id="61" presetID="9" presetClass="exit" presetSubtype="0" fill="hold" grpId="0" nodeType="withEffect">
                                  <p:stCondLst>
                                    <p:cond delay="0"/>
                                  </p:stCondLst>
                                  <p:childTnLst>
                                    <p:animEffect transition="out" filter="dissolve">
                                      <p:cBhvr>
                                        <p:cTn id="62" dur="500"/>
                                        <p:tgtEl>
                                          <p:spTgt spid="21"/>
                                        </p:tgtEl>
                                      </p:cBhvr>
                                    </p:animEffect>
                                    <p:set>
                                      <p:cBhvr>
                                        <p:cTn id="63" dur="1" fill="hold">
                                          <p:stCondLst>
                                            <p:cond delay="499"/>
                                          </p:stCondLst>
                                        </p:cTn>
                                        <p:tgtEl>
                                          <p:spTgt spid="21"/>
                                        </p:tgtEl>
                                        <p:attrNameLst>
                                          <p:attrName>style.visibility</p:attrName>
                                        </p:attrNameLst>
                                      </p:cBhvr>
                                      <p:to>
                                        <p:strVal val="hidden"/>
                                      </p:to>
                                    </p:set>
                                  </p:childTnLst>
                                </p:cTn>
                              </p:par>
                              <p:par>
                                <p:cTn id="64" presetID="9" presetClass="exit" presetSubtype="0" fill="hold" grpId="0" nodeType="withEffect">
                                  <p:stCondLst>
                                    <p:cond delay="0"/>
                                  </p:stCondLst>
                                  <p:childTnLst>
                                    <p:animEffect transition="out" filter="dissolve">
                                      <p:cBhvr>
                                        <p:cTn id="65" dur="500"/>
                                        <p:tgtEl>
                                          <p:spTgt spid="28"/>
                                        </p:tgtEl>
                                      </p:cBhvr>
                                    </p:animEffect>
                                    <p:set>
                                      <p:cBhvr>
                                        <p:cTn id="66" dur="1" fill="hold">
                                          <p:stCondLst>
                                            <p:cond delay="499"/>
                                          </p:stCondLst>
                                        </p:cTn>
                                        <p:tgtEl>
                                          <p:spTgt spid="2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dissolve">
                                      <p:cBhvr>
                                        <p:cTn id="71" dur="500"/>
                                        <p:tgtEl>
                                          <p:spTgt spid="48"/>
                                        </p:tgtEl>
                                      </p:cBhvr>
                                    </p:animEffect>
                                  </p:childTnLst>
                                  <p:subTnLst>
                                    <p:set>
                                      <p:cBhvr override="childStyle">
                                        <p:cTn dur="1" fill="hold" display="0" masterRel="nextClick" afterEffect="1"/>
                                        <p:tgtEl>
                                          <p:spTgt spid="48"/>
                                        </p:tgtEl>
                                        <p:attrNameLst>
                                          <p:attrName>style.visibility</p:attrName>
                                        </p:attrNameLst>
                                      </p:cBhvr>
                                      <p:to>
                                        <p:strVal val="hidden"/>
                                      </p:to>
                                    </p:set>
                                  </p:subTnLst>
                                </p:cTn>
                              </p:par>
                            </p:childTnLst>
                          </p:cTn>
                        </p:par>
                      </p:childTnLst>
                    </p:cTn>
                  </p:par>
                  <p:par>
                    <p:cTn id="72" fill="hold">
                      <p:stCondLst>
                        <p:cond delay="indefinite"/>
                      </p:stCondLst>
                      <p:childTnLst>
                        <p:par>
                          <p:cTn id="73" fill="hold">
                            <p:stCondLst>
                              <p:cond delay="0"/>
                            </p:stCondLst>
                            <p:childTnLst>
                              <p:par>
                                <p:cTn id="74" presetID="9" presetClass="exit" presetSubtype="0" fill="hold" grpId="0" nodeType="clickEffect">
                                  <p:stCondLst>
                                    <p:cond delay="0"/>
                                  </p:stCondLst>
                                  <p:childTnLst>
                                    <p:animEffect transition="out" filter="dissolve">
                                      <p:cBhvr>
                                        <p:cTn id="75" dur="500"/>
                                        <p:tgtEl>
                                          <p:spTgt spid="42"/>
                                        </p:tgtEl>
                                      </p:cBhvr>
                                    </p:animEffect>
                                    <p:set>
                                      <p:cBhvr>
                                        <p:cTn id="76" dur="1" fill="hold">
                                          <p:stCondLst>
                                            <p:cond delay="499"/>
                                          </p:stCondLst>
                                        </p:cTn>
                                        <p:tgtEl>
                                          <p:spTgt spid="42"/>
                                        </p:tgtEl>
                                        <p:attrNameLst>
                                          <p:attrName>style.visibility</p:attrName>
                                        </p:attrNameLst>
                                      </p:cBhvr>
                                      <p:to>
                                        <p:strVal val="hidden"/>
                                      </p:to>
                                    </p:set>
                                  </p:childTnLst>
                                </p:cTn>
                              </p:par>
                              <p:par>
                                <p:cTn id="77" presetID="9" presetClass="exit" presetSubtype="0" fill="hold" grpId="0" nodeType="withEffect">
                                  <p:stCondLst>
                                    <p:cond delay="0"/>
                                  </p:stCondLst>
                                  <p:childTnLst>
                                    <p:animEffect transition="out" filter="dissolve">
                                      <p:cBhvr>
                                        <p:cTn id="78" dur="500"/>
                                        <p:tgtEl>
                                          <p:spTgt spid="22"/>
                                        </p:tgtEl>
                                      </p:cBhvr>
                                    </p:animEffect>
                                    <p:set>
                                      <p:cBhvr>
                                        <p:cTn id="79" dur="1" fill="hold">
                                          <p:stCondLst>
                                            <p:cond delay="499"/>
                                          </p:stCondLst>
                                        </p:cTn>
                                        <p:tgtEl>
                                          <p:spTgt spid="22"/>
                                        </p:tgtEl>
                                        <p:attrNameLst>
                                          <p:attrName>style.visibility</p:attrName>
                                        </p:attrNameLst>
                                      </p:cBhvr>
                                      <p:to>
                                        <p:strVal val="hidden"/>
                                      </p:to>
                                    </p:set>
                                  </p:childTnLst>
                                </p:cTn>
                              </p:par>
                              <p:par>
                                <p:cTn id="80" presetID="9" presetClass="exit" presetSubtype="0" fill="hold" grpId="0" nodeType="withEffect">
                                  <p:stCondLst>
                                    <p:cond delay="0"/>
                                  </p:stCondLst>
                                  <p:childTnLst>
                                    <p:animEffect transition="out" filter="dissolve">
                                      <p:cBhvr>
                                        <p:cTn id="81" dur="500"/>
                                        <p:tgtEl>
                                          <p:spTgt spid="29"/>
                                        </p:tgtEl>
                                      </p:cBhvr>
                                    </p:animEffect>
                                    <p:set>
                                      <p:cBhvr>
                                        <p:cTn id="82"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48" grpId="0" animBg="1"/>
      <p:bldP spid="8" grpId="0" animBg="1"/>
      <p:bldP spid="45" grpId="0" animBg="1"/>
      <p:bldP spid="46" grpId="0" animBg="1"/>
      <p:bldP spid="47" grpId="0" animBg="1"/>
      <p:bldP spid="3" grpId="0"/>
      <p:bldP spid="20" grpId="0" animBg="1"/>
      <p:bldP spid="21" grpId="0" animBg="1"/>
      <p:bldP spid="22" grpId="0" animBg="1"/>
      <p:bldP spid="24" grpId="0" animBg="1"/>
      <p:bldP spid="25" grpId="0" animBg="1"/>
      <p:bldP spid="31" grpId="0"/>
      <p:bldP spid="32" grpId="0"/>
      <p:bldP spid="38" grpId="0" animBg="1"/>
      <p:bldP spid="39" grpId="0" animBg="1"/>
      <p:bldP spid="41" grpId="0" animBg="1"/>
      <p:bldP spid="42" grpId="0" animBg="1"/>
      <p:bldP spid="4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Belichtungszeit - hintergrundlimitiert</a:t>
            </a:r>
          </a:p>
        </p:txBody>
      </p:sp>
      <p:sp>
        <p:nvSpPr>
          <p:cNvPr id="15" name="Inhaltsplatzhalter 14">
            <a:extLst>
              <a:ext uri="{FF2B5EF4-FFF2-40B4-BE49-F238E27FC236}">
                <a16:creationId xmlns:a16="http://schemas.microsoft.com/office/drawing/2014/main" id="{6EDF4B66-40E8-F749-A686-66EFC0CCD037}"/>
              </a:ext>
            </a:extLst>
          </p:cNvPr>
          <p:cNvSpPr>
            <a:spLocks noGrp="1"/>
          </p:cNvSpPr>
          <p:nvPr>
            <p:ph idx="1"/>
          </p:nvPr>
        </p:nvSpPr>
        <p:spPr/>
        <p:txBody>
          <a:bodyPr/>
          <a:lstStyle/>
          <a:p>
            <a:r>
              <a:rPr lang="de-DE" dirty="0"/>
              <a:t>Formel für Belichtungszeit</a:t>
            </a:r>
          </a:p>
          <a:p>
            <a:endParaRPr lang="de-DE" dirty="0"/>
          </a:p>
          <a:p>
            <a:endParaRPr lang="de-DE" dirty="0"/>
          </a:p>
          <a:p>
            <a:endParaRPr lang="de-DE" dirty="0"/>
          </a:p>
          <a:p>
            <a:endParaRPr lang="de-DE" dirty="0"/>
          </a:p>
          <a:p>
            <a:endParaRPr lang="de-DE" dirty="0"/>
          </a:p>
          <a:p>
            <a:r>
              <a:rPr lang="de-DE" dirty="0"/>
              <a:t>Quanteneffizienz zw. CMOS und CCD vergleichbar</a:t>
            </a:r>
          </a:p>
          <a:p>
            <a:r>
              <a:rPr lang="de-DE" dirty="0"/>
              <a:t>Ausleserauschen bei CMOS deutlich geringer</a:t>
            </a:r>
          </a:p>
        </p:txBody>
      </p:sp>
      <p:sp>
        <p:nvSpPr>
          <p:cNvPr id="6" name="Foliennummernplatzhalter 5"/>
          <p:cNvSpPr>
            <a:spLocks noGrp="1"/>
          </p:cNvSpPr>
          <p:nvPr>
            <p:ph type="sldNum" sz="quarter" idx="12"/>
          </p:nvPr>
        </p:nvSpPr>
        <p:spPr/>
        <p:txBody>
          <a:bodyPr/>
          <a:lstStyle/>
          <a:p>
            <a:fld id="{FC2801B2-7198-F848-9BE4-1C2983152706}" type="slidenum">
              <a:rPr lang="de-DE" smtClean="0"/>
              <a:t>23</a:t>
            </a:fld>
            <a:endParaRPr lang="de-DE"/>
          </a:p>
        </p:txBody>
      </p:sp>
      <p:sp>
        <p:nvSpPr>
          <p:cNvPr id="7" name="Oval 6">
            <a:extLst>
              <a:ext uri="{FF2B5EF4-FFF2-40B4-BE49-F238E27FC236}">
                <a16:creationId xmlns:a16="http://schemas.microsoft.com/office/drawing/2014/main" id="{77E05304-B17E-5E4C-9C01-E6A1A45389D0}"/>
              </a:ext>
            </a:extLst>
          </p:cNvPr>
          <p:cNvSpPr/>
          <p:nvPr/>
        </p:nvSpPr>
        <p:spPr>
          <a:xfrm>
            <a:off x="5728438" y="2223214"/>
            <a:ext cx="658368" cy="457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Oval 9">
            <a:extLst>
              <a:ext uri="{FF2B5EF4-FFF2-40B4-BE49-F238E27FC236}">
                <a16:creationId xmlns:a16="http://schemas.microsoft.com/office/drawing/2014/main" id="{DA5A777C-0FD1-A449-93D4-700BDE55F876}"/>
              </a:ext>
            </a:extLst>
          </p:cNvPr>
          <p:cNvSpPr/>
          <p:nvPr/>
        </p:nvSpPr>
        <p:spPr>
          <a:xfrm>
            <a:off x="5277334" y="2755258"/>
            <a:ext cx="382524" cy="37498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Oval 10">
            <a:extLst>
              <a:ext uri="{FF2B5EF4-FFF2-40B4-BE49-F238E27FC236}">
                <a16:creationId xmlns:a16="http://schemas.microsoft.com/office/drawing/2014/main" id="{0D01DBEC-63C1-5040-A6CA-A62AEABC0B76}"/>
              </a:ext>
            </a:extLst>
          </p:cNvPr>
          <p:cNvSpPr/>
          <p:nvPr/>
        </p:nvSpPr>
        <p:spPr>
          <a:xfrm>
            <a:off x="5824864" y="2755258"/>
            <a:ext cx="796290" cy="457200"/>
          </a:xfrm>
          <a:prstGeom prst="ellipse">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850989F4-6DFA-904F-B23D-F27BCF85D7AA}"/>
              </a:ext>
            </a:extLst>
          </p:cNvPr>
          <p:cNvSpPr txBox="1"/>
          <p:nvPr/>
        </p:nvSpPr>
        <p:spPr>
          <a:xfrm>
            <a:off x="6286222" y="2045286"/>
            <a:ext cx="2893228" cy="369332"/>
          </a:xfrm>
          <a:prstGeom prst="rect">
            <a:avLst/>
          </a:prstGeom>
          <a:noFill/>
        </p:spPr>
        <p:txBody>
          <a:bodyPr wrap="none" rtlCol="0">
            <a:spAutoFit/>
          </a:bodyPr>
          <a:lstStyle/>
          <a:p>
            <a:r>
              <a:rPr lang="de-DE" dirty="0">
                <a:solidFill>
                  <a:srgbClr val="FF0000"/>
                </a:solidFill>
              </a:rPr>
              <a:t>Ausleserauschen der Kamera</a:t>
            </a:r>
          </a:p>
        </p:txBody>
      </p:sp>
      <p:sp>
        <p:nvSpPr>
          <p:cNvPr id="12" name="Textfeld 11">
            <a:extLst>
              <a:ext uri="{FF2B5EF4-FFF2-40B4-BE49-F238E27FC236}">
                <a16:creationId xmlns:a16="http://schemas.microsoft.com/office/drawing/2014/main" id="{594770EC-6AF3-1544-B148-E9244C94132E}"/>
              </a:ext>
            </a:extLst>
          </p:cNvPr>
          <p:cNvSpPr txBox="1"/>
          <p:nvPr/>
        </p:nvSpPr>
        <p:spPr>
          <a:xfrm>
            <a:off x="3574790" y="3119464"/>
            <a:ext cx="1781963" cy="646331"/>
          </a:xfrm>
          <a:prstGeom prst="rect">
            <a:avLst/>
          </a:prstGeom>
          <a:noFill/>
        </p:spPr>
        <p:txBody>
          <a:bodyPr wrap="none" rtlCol="0">
            <a:spAutoFit/>
          </a:bodyPr>
          <a:lstStyle/>
          <a:p>
            <a:r>
              <a:rPr lang="de-DE" dirty="0">
                <a:solidFill>
                  <a:srgbClr val="FF0000"/>
                </a:solidFill>
              </a:rPr>
              <a:t>Quanteneffizienz</a:t>
            </a:r>
            <a:br>
              <a:rPr lang="de-DE" dirty="0">
                <a:solidFill>
                  <a:srgbClr val="FF0000"/>
                </a:solidFill>
              </a:rPr>
            </a:br>
            <a:r>
              <a:rPr lang="de-DE" dirty="0">
                <a:solidFill>
                  <a:srgbClr val="FF0000"/>
                </a:solidFill>
              </a:rPr>
              <a:t>der Kamera</a:t>
            </a:r>
          </a:p>
        </p:txBody>
      </p:sp>
      <p:sp>
        <p:nvSpPr>
          <p:cNvPr id="13" name="Textfeld 12">
            <a:extLst>
              <a:ext uri="{FF2B5EF4-FFF2-40B4-BE49-F238E27FC236}">
                <a16:creationId xmlns:a16="http://schemas.microsoft.com/office/drawing/2014/main" id="{5C34C930-FB9D-3E42-9A5D-DFC4E15FB8D3}"/>
              </a:ext>
            </a:extLst>
          </p:cNvPr>
          <p:cNvSpPr txBox="1"/>
          <p:nvPr/>
        </p:nvSpPr>
        <p:spPr>
          <a:xfrm>
            <a:off x="6496740" y="3066697"/>
            <a:ext cx="2254848" cy="923330"/>
          </a:xfrm>
          <a:prstGeom prst="rect">
            <a:avLst/>
          </a:prstGeom>
          <a:noFill/>
        </p:spPr>
        <p:txBody>
          <a:bodyPr wrap="none" rtlCol="0">
            <a:spAutoFit/>
          </a:bodyPr>
          <a:lstStyle/>
          <a:p>
            <a:r>
              <a:rPr lang="de-DE" dirty="0">
                <a:solidFill>
                  <a:schemeClr val="accent6"/>
                </a:solidFill>
              </a:rPr>
              <a:t>Abhängig von</a:t>
            </a:r>
            <a:br>
              <a:rPr lang="de-DE" dirty="0">
                <a:solidFill>
                  <a:schemeClr val="accent6"/>
                </a:solidFill>
              </a:rPr>
            </a:br>
            <a:r>
              <a:rPr lang="de-DE" dirty="0">
                <a:solidFill>
                  <a:schemeClr val="accent6"/>
                </a:solidFill>
              </a:rPr>
              <a:t>- Himmelshelligkeit</a:t>
            </a:r>
          </a:p>
          <a:p>
            <a:r>
              <a:rPr lang="de-DE" dirty="0">
                <a:solidFill>
                  <a:schemeClr val="accent6"/>
                </a:solidFill>
              </a:rPr>
              <a:t>- f-Ratio des Teleskops</a:t>
            </a:r>
          </a:p>
        </p:txBody>
      </p:sp>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6A3511BD-CC78-524B-A354-64B2CD001E13}"/>
                  </a:ext>
                </a:extLst>
              </p:cNvPr>
              <p:cNvSpPr txBox="1"/>
              <p:nvPr/>
            </p:nvSpPr>
            <p:spPr>
              <a:xfrm>
                <a:off x="2303804" y="2135810"/>
                <a:ext cx="4563942" cy="107779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2800" i="1" smtClean="0">
                              <a:latin typeface="Cambria Math" panose="02040503050406030204" pitchFamily="18" charset="0"/>
                            </a:rPr>
                          </m:ctrlPr>
                        </m:sSubPr>
                        <m:e>
                          <m:r>
                            <a:rPr lang="de-DE" sz="2800" i="1">
                              <a:latin typeface="Cambria Math" panose="02040503050406030204" pitchFamily="18" charset="0"/>
                            </a:rPr>
                            <m:t>𝑡</m:t>
                          </m:r>
                        </m:e>
                        <m:sub>
                          <m:r>
                            <a:rPr lang="de-DE" sz="2800" b="0" i="1" smtClean="0">
                              <a:latin typeface="Cambria Math" panose="02040503050406030204" pitchFamily="18" charset="0"/>
                            </a:rPr>
                            <m:t>𝑠𝑘𝑦𝑙𝑖𝑚𝑖𝑡𝑒𝑑</m:t>
                          </m:r>
                        </m:sub>
                      </m:sSub>
                      <m:r>
                        <a:rPr lang="de-DE" sz="2800" i="1">
                          <a:latin typeface="Cambria Math" panose="02040503050406030204" pitchFamily="18" charset="0"/>
                          <a:ea typeface="Cambria Math" panose="02040503050406030204" pitchFamily="18" charset="0"/>
                        </a:rPr>
                        <m:t>=9,76∙</m:t>
                      </m:r>
                      <m:f>
                        <m:fPr>
                          <m:ctrlPr>
                            <a:rPr lang="de-DE" sz="2800" i="1">
                              <a:latin typeface="Cambria Math" panose="02040503050406030204" pitchFamily="18" charset="0"/>
                              <a:ea typeface="Cambria Math" panose="02040503050406030204" pitchFamily="18" charset="0"/>
                            </a:rPr>
                          </m:ctrlPr>
                        </m:fPr>
                        <m:num>
                          <m:sSubSup>
                            <m:sSubSupPr>
                              <m:ctrlPr>
                                <a:rPr lang="de-DE" sz="2800" i="1">
                                  <a:latin typeface="Cambria Math" panose="02040503050406030204" pitchFamily="18" charset="0"/>
                                  <a:ea typeface="Cambria Math" panose="02040503050406030204" pitchFamily="18" charset="0"/>
                                </a:rPr>
                              </m:ctrlPr>
                            </m:sSubSupPr>
                            <m:e>
                              <m:r>
                                <a:rPr lang="de-DE" sz="2800" i="1">
                                  <a:latin typeface="Cambria Math" panose="02040503050406030204" pitchFamily="18" charset="0"/>
                                  <a:ea typeface="Cambria Math" panose="02040503050406030204" pitchFamily="18" charset="0"/>
                                </a:rPr>
                                <m:t>𝜎</m:t>
                              </m:r>
                            </m:e>
                            <m:sub>
                              <m:r>
                                <a:rPr lang="de-DE" sz="2800" i="1">
                                  <a:latin typeface="Cambria Math" panose="02040503050406030204" pitchFamily="18" charset="0"/>
                                  <a:ea typeface="Cambria Math" panose="02040503050406030204" pitchFamily="18" charset="0"/>
                                </a:rPr>
                                <m:t>𝑟</m:t>
                              </m:r>
                            </m:sub>
                            <m:sup>
                              <m:r>
                                <a:rPr lang="de-DE" sz="2800" i="1">
                                  <a:latin typeface="Cambria Math" panose="02040503050406030204" pitchFamily="18" charset="0"/>
                                  <a:ea typeface="Cambria Math" panose="02040503050406030204" pitchFamily="18" charset="0"/>
                                </a:rPr>
                                <m:t>2</m:t>
                              </m:r>
                            </m:sup>
                          </m:sSubSup>
                        </m:num>
                        <m:den>
                          <m:r>
                            <a:rPr lang="de-DE" sz="2800" i="1">
                              <a:latin typeface="Cambria Math" panose="02040503050406030204" pitchFamily="18" charset="0"/>
                              <a:ea typeface="Cambria Math" panose="02040503050406030204" pitchFamily="18" charset="0"/>
                            </a:rPr>
                            <m:t>𝑄</m:t>
                          </m:r>
                          <m:r>
                            <a:rPr lang="de-DE" sz="2800" i="1">
                              <a:latin typeface="Cambria Math" panose="02040503050406030204" pitchFamily="18" charset="0"/>
                              <a:ea typeface="Cambria Math" panose="02040503050406030204" pitchFamily="18" charset="0"/>
                            </a:rPr>
                            <m:t>∙</m:t>
                          </m:r>
                          <m:sSub>
                            <m:sSubPr>
                              <m:ctrlPr>
                                <a:rPr lang="de-DE" sz="2800" i="1">
                                  <a:latin typeface="Cambria Math" panose="02040503050406030204" pitchFamily="18" charset="0"/>
                                  <a:ea typeface="Cambria Math" panose="02040503050406030204" pitchFamily="18" charset="0"/>
                                </a:rPr>
                              </m:ctrlPr>
                            </m:sSubPr>
                            <m:e>
                              <m:r>
                                <a:rPr lang="de-DE" sz="2800" i="1">
                                  <a:latin typeface="Cambria Math" panose="02040503050406030204" pitchFamily="18" charset="0"/>
                                  <a:ea typeface="Cambria Math" panose="02040503050406030204" pitchFamily="18" charset="0"/>
                                </a:rPr>
                                <m:t>𝑟</m:t>
                              </m:r>
                            </m:e>
                            <m:sub>
                              <m:r>
                                <a:rPr lang="de-DE" sz="2800" i="1">
                                  <a:latin typeface="Cambria Math" panose="02040503050406030204" pitchFamily="18" charset="0"/>
                                  <a:ea typeface="Cambria Math" panose="02040503050406030204" pitchFamily="18" charset="0"/>
                                </a:rPr>
                                <m:t>𝑝</m:t>
                              </m:r>
                              <m:r>
                                <a:rPr lang="de-DE" sz="2800" i="1">
                                  <a:latin typeface="Cambria Math" panose="02040503050406030204" pitchFamily="18" charset="0"/>
                                  <a:ea typeface="Cambria Math" panose="02040503050406030204" pitchFamily="18" charset="0"/>
                                </a:rPr>
                                <m:t>,</m:t>
                              </m:r>
                              <m:r>
                                <a:rPr lang="de-DE" sz="2800" i="1">
                                  <a:latin typeface="Cambria Math" panose="02040503050406030204" pitchFamily="18" charset="0"/>
                                  <a:ea typeface="Cambria Math" panose="02040503050406030204" pitchFamily="18" charset="0"/>
                                </a:rPr>
                                <m:t>𝑠𝑘𝑦</m:t>
                              </m:r>
                            </m:sub>
                          </m:sSub>
                        </m:den>
                      </m:f>
                    </m:oMath>
                  </m:oMathPara>
                </a14:m>
                <a:endParaRPr lang="de-DE" sz="2800" dirty="0"/>
              </a:p>
            </p:txBody>
          </p:sp>
        </mc:Choice>
        <mc:Fallback xmlns="">
          <p:sp>
            <p:nvSpPr>
              <p:cNvPr id="4" name="Textfeld 3">
                <a:extLst>
                  <a:ext uri="{FF2B5EF4-FFF2-40B4-BE49-F238E27FC236}">
                    <a16:creationId xmlns:a16="http://schemas.microsoft.com/office/drawing/2014/main" id="{6A3511BD-CC78-524B-A354-64B2CD001E13}"/>
                  </a:ext>
                </a:extLst>
              </p:cNvPr>
              <p:cNvSpPr txBox="1">
                <a:spLocks noRot="1" noChangeAspect="1" noMove="1" noResize="1" noEditPoints="1" noAdjustHandles="1" noChangeArrowheads="1" noChangeShapeType="1" noTextEdit="1"/>
              </p:cNvSpPr>
              <p:nvPr/>
            </p:nvSpPr>
            <p:spPr>
              <a:xfrm>
                <a:off x="2303804" y="2135810"/>
                <a:ext cx="4563942" cy="1077796"/>
              </a:xfrm>
              <a:prstGeom prst="rect">
                <a:avLst/>
              </a:prstGeom>
              <a:blipFill>
                <a:blip r:embed="rId3"/>
                <a:stretch>
                  <a:fillRect b="-3529"/>
                </a:stretch>
              </a:blipFill>
            </p:spPr>
            <p:txBody>
              <a:bodyPr/>
              <a:lstStyle/>
              <a:p>
                <a:r>
                  <a:rPr lang="de-DE">
                    <a:noFill/>
                  </a:rPr>
                  <a:t> </a:t>
                </a:r>
              </a:p>
            </p:txBody>
          </p:sp>
        </mc:Fallback>
      </mc:AlternateContent>
      <p:sp>
        <p:nvSpPr>
          <p:cNvPr id="16" name="Fußzeilenplatzhalter 3">
            <a:extLst>
              <a:ext uri="{FF2B5EF4-FFF2-40B4-BE49-F238E27FC236}">
                <a16:creationId xmlns:a16="http://schemas.microsoft.com/office/drawing/2014/main" id="{CC5A2E46-2D30-FF4F-BA48-22695701DE42}"/>
              </a:ext>
            </a:extLst>
          </p:cNvPr>
          <p:cNvSpPr>
            <a:spLocks noGrp="1"/>
          </p:cNvSpPr>
          <p:nvPr>
            <p:ph type="ftr" sz="quarter" idx="11"/>
          </p:nvPr>
        </p:nvSpPr>
        <p:spPr>
          <a:xfrm>
            <a:off x="4038600" y="6356350"/>
            <a:ext cx="4114800" cy="365125"/>
          </a:xfrm>
        </p:spPr>
        <p:txBody>
          <a:bodyPr/>
          <a:lstStyle/>
          <a:p>
            <a:r>
              <a:rPr lang="en-US" dirty="0"/>
              <a:t>13. CCD Workshop 2021</a:t>
            </a:r>
            <a:endParaRPr lang="de-DE" dirty="0"/>
          </a:p>
        </p:txBody>
      </p:sp>
      <p:sp>
        <p:nvSpPr>
          <p:cNvPr id="17" name="Datumsplatzhalter 5">
            <a:extLst>
              <a:ext uri="{FF2B5EF4-FFF2-40B4-BE49-F238E27FC236}">
                <a16:creationId xmlns:a16="http://schemas.microsoft.com/office/drawing/2014/main" id="{8FB9CF26-4CE9-C94E-9E57-3E248E6C9571}"/>
              </a:ext>
            </a:extLst>
          </p:cNvPr>
          <p:cNvSpPr>
            <a:spLocks noGrp="1"/>
          </p:cNvSpPr>
          <p:nvPr>
            <p:ph type="dt" sz="half" idx="10"/>
          </p:nvPr>
        </p:nvSpPr>
        <p:spPr>
          <a:xfrm>
            <a:off x="838200" y="6356350"/>
            <a:ext cx="2743200" cy="365125"/>
          </a:xfrm>
        </p:spPr>
        <p:txBody>
          <a:bodyPr/>
          <a:lstStyle/>
          <a:p>
            <a:r>
              <a:rPr lang="de-DE" dirty="0"/>
              <a:t>30.10.2021</a:t>
            </a:r>
          </a:p>
        </p:txBody>
      </p:sp>
    </p:spTree>
    <p:extLst>
      <p:ext uri="{BB962C8B-B14F-4D97-AF65-F5344CB8AC3E}">
        <p14:creationId xmlns:p14="http://schemas.microsoft.com/office/powerpoint/2010/main" val="16135013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Belichtungszeit - Vergleich</a:t>
            </a:r>
          </a:p>
        </p:txBody>
      </p:sp>
      <mc:AlternateContent xmlns:mc="http://schemas.openxmlformats.org/markup-compatibility/2006" xmlns:a14="http://schemas.microsoft.com/office/drawing/2010/main">
        <mc:Choice Requires="a14">
          <p:sp>
            <p:nvSpPr>
              <p:cNvPr id="15" name="Inhaltsplatzhalter 14">
                <a:extLst>
                  <a:ext uri="{FF2B5EF4-FFF2-40B4-BE49-F238E27FC236}">
                    <a16:creationId xmlns:a16="http://schemas.microsoft.com/office/drawing/2014/main" id="{6EDF4B66-40E8-F749-A686-66EFC0CCD037}"/>
                  </a:ext>
                </a:extLst>
              </p:cNvPr>
              <p:cNvSpPr>
                <a:spLocks noGrp="1"/>
              </p:cNvSpPr>
              <p:nvPr>
                <p:ph idx="1"/>
              </p:nvPr>
            </p:nvSpPr>
            <p:spPr/>
            <p:txBody>
              <a:bodyPr>
                <a:noAutofit/>
              </a:bodyPr>
              <a:lstStyle/>
              <a:p>
                <a:pPr marL="0" indent="0">
                  <a:lnSpc>
                    <a:spcPct val="100000"/>
                  </a:lnSpc>
                  <a:spcBef>
                    <a:spcPts val="0"/>
                  </a:spcBef>
                  <a:buNone/>
                </a:pPr>
                <a:r>
                  <a:rPr lang="de-DE" sz="1800" b="1" dirty="0"/>
                  <a:t>Beispiel:</a:t>
                </a:r>
              </a:p>
              <a:p>
                <a:pPr>
                  <a:lnSpc>
                    <a:spcPct val="100000"/>
                  </a:lnSpc>
                  <a:spcBef>
                    <a:spcPts val="0"/>
                  </a:spcBef>
                </a:pPr>
                <a:r>
                  <a:rPr lang="de-DE" sz="1800" dirty="0"/>
                  <a:t>CCD-Kamera:</a:t>
                </a:r>
              </a:p>
              <a:p>
                <a:pPr lvl="1">
                  <a:lnSpc>
                    <a:spcPct val="100000"/>
                  </a:lnSpc>
                  <a:spcBef>
                    <a:spcPts val="0"/>
                  </a:spcBef>
                </a:pPr>
                <a14:m>
                  <m:oMath xmlns:m="http://schemas.openxmlformats.org/officeDocument/2006/math">
                    <m:sSub>
                      <m:sSubPr>
                        <m:ctrlPr>
                          <a:rPr lang="de-DE" sz="1600" i="1" smtClean="0">
                            <a:latin typeface="Cambria Math" panose="02040503050406030204" pitchFamily="18" charset="0"/>
                            <a:ea typeface="Cambria Math" panose="02040503050406030204" pitchFamily="18" charset="0"/>
                          </a:rPr>
                        </m:ctrlPr>
                      </m:sSubPr>
                      <m:e>
                        <m:r>
                          <a:rPr lang="de-DE" sz="1600" i="1">
                            <a:latin typeface="Cambria Math" panose="02040503050406030204" pitchFamily="18" charset="0"/>
                            <a:ea typeface="Cambria Math" panose="02040503050406030204" pitchFamily="18" charset="0"/>
                          </a:rPr>
                          <m:t>𝜎</m:t>
                        </m:r>
                      </m:e>
                      <m:sub>
                        <m:r>
                          <a:rPr lang="de-DE" sz="1600" i="1">
                            <a:latin typeface="Cambria Math" panose="02040503050406030204" pitchFamily="18" charset="0"/>
                            <a:ea typeface="Cambria Math" panose="02040503050406030204" pitchFamily="18" charset="0"/>
                          </a:rPr>
                          <m:t>𝑟</m:t>
                        </m:r>
                      </m:sub>
                    </m:sSub>
                  </m:oMath>
                </a14:m>
                <a:r>
                  <a:rPr lang="de-DE" sz="1600" dirty="0"/>
                  <a:t> = 10e</a:t>
                </a:r>
                <a:r>
                  <a:rPr lang="de-DE" sz="1600" baseline="30000" dirty="0"/>
                  <a:t>-</a:t>
                </a:r>
                <a:endParaRPr lang="de-DE" sz="1600" dirty="0"/>
              </a:p>
              <a:p>
                <a:pPr lvl="1">
                  <a:lnSpc>
                    <a:spcPct val="100000"/>
                  </a:lnSpc>
                  <a:spcBef>
                    <a:spcPts val="0"/>
                  </a:spcBef>
                </a:pPr>
                <a:r>
                  <a:rPr lang="de-DE" sz="1600" dirty="0"/>
                  <a:t>Q   = 80%</a:t>
                </a:r>
              </a:p>
              <a:p>
                <a:pPr>
                  <a:lnSpc>
                    <a:spcPct val="100000"/>
                  </a:lnSpc>
                  <a:spcBef>
                    <a:spcPts val="0"/>
                  </a:spcBef>
                </a:pPr>
                <a:r>
                  <a:rPr lang="de-DE" sz="1800" dirty="0"/>
                  <a:t>CMOS-Kamera:</a:t>
                </a:r>
              </a:p>
              <a:p>
                <a:pPr lvl="1">
                  <a:lnSpc>
                    <a:spcPct val="100000"/>
                  </a:lnSpc>
                  <a:spcBef>
                    <a:spcPts val="0"/>
                  </a:spcBef>
                </a:pPr>
                <a14:m>
                  <m:oMath xmlns:m="http://schemas.openxmlformats.org/officeDocument/2006/math">
                    <m:sSub>
                      <m:sSubPr>
                        <m:ctrlPr>
                          <a:rPr lang="de-DE" sz="1600" i="1">
                            <a:latin typeface="Cambria Math" panose="02040503050406030204" pitchFamily="18" charset="0"/>
                            <a:ea typeface="Cambria Math" panose="02040503050406030204" pitchFamily="18" charset="0"/>
                          </a:rPr>
                        </m:ctrlPr>
                      </m:sSubPr>
                      <m:e>
                        <m:r>
                          <a:rPr lang="de-DE" sz="1600" i="1">
                            <a:latin typeface="Cambria Math" panose="02040503050406030204" pitchFamily="18" charset="0"/>
                            <a:ea typeface="Cambria Math" panose="02040503050406030204" pitchFamily="18" charset="0"/>
                          </a:rPr>
                          <m:t>𝜎</m:t>
                        </m:r>
                      </m:e>
                      <m:sub>
                        <m:r>
                          <a:rPr lang="de-DE" sz="1600" i="1">
                            <a:latin typeface="Cambria Math" panose="02040503050406030204" pitchFamily="18" charset="0"/>
                            <a:ea typeface="Cambria Math" panose="02040503050406030204" pitchFamily="18" charset="0"/>
                          </a:rPr>
                          <m:t>𝑟</m:t>
                        </m:r>
                      </m:sub>
                    </m:sSub>
                  </m:oMath>
                </a14:m>
                <a:r>
                  <a:rPr lang="de-DE" sz="1600" dirty="0"/>
                  <a:t> = 2e</a:t>
                </a:r>
                <a:r>
                  <a:rPr lang="de-DE" sz="1600" baseline="30000" dirty="0"/>
                  <a:t>-</a:t>
                </a:r>
                <a:endParaRPr lang="de-DE" sz="1600" dirty="0"/>
              </a:p>
              <a:p>
                <a:pPr lvl="1">
                  <a:lnSpc>
                    <a:spcPct val="100000"/>
                  </a:lnSpc>
                  <a:spcBef>
                    <a:spcPts val="0"/>
                  </a:spcBef>
                </a:pPr>
                <a:r>
                  <a:rPr lang="de-DE" sz="1600" dirty="0"/>
                  <a:t>Q   = 80%</a:t>
                </a:r>
              </a:p>
              <a:p>
                <a:pPr lvl="1">
                  <a:lnSpc>
                    <a:spcPct val="100000"/>
                  </a:lnSpc>
                  <a:spcBef>
                    <a:spcPts val="0"/>
                  </a:spcBef>
                </a:pPr>
                <a:endParaRPr lang="de-DE" sz="1600" dirty="0"/>
              </a:p>
              <a:p>
                <a:pPr>
                  <a:lnSpc>
                    <a:spcPct val="100000"/>
                  </a:lnSpc>
                  <a:spcBef>
                    <a:spcPts val="0"/>
                  </a:spcBef>
                </a:pPr>
                <a:r>
                  <a:rPr lang="de-DE" sz="1800" dirty="0"/>
                  <a:t>Im Beispiel ist das Kriterium der Hintergrundlimitierung bei CMOS bei einer</a:t>
                </a:r>
                <a:br>
                  <a:rPr lang="de-DE" sz="1800" dirty="0"/>
                </a:br>
                <a:r>
                  <a:rPr lang="de-DE" sz="1800" dirty="0"/>
                  <a:t>25x kürzeren Belichtungszeit erreicht (z.B. bei 12 Sek. vs. 5 Min.)</a:t>
                </a:r>
              </a:p>
              <a:p>
                <a:pPr>
                  <a:lnSpc>
                    <a:spcPct val="100000"/>
                  </a:lnSpc>
                  <a:spcBef>
                    <a:spcPts val="0"/>
                  </a:spcBef>
                </a:pPr>
                <a:r>
                  <a:rPr lang="de-DE" sz="1800" dirty="0"/>
                  <a:t>Die CMOS-Kamera sammelt aber nicht mehr Photonen,</a:t>
                </a:r>
                <a:br>
                  <a:rPr lang="de-DE" sz="1800" dirty="0"/>
                </a:br>
                <a:r>
                  <a:rPr lang="de-DE" sz="1800" dirty="0"/>
                  <a:t>das SNR ist aber besser als bei CCD </a:t>
                </a:r>
                <a:r>
                  <a:rPr lang="de-DE" sz="1800" b="1" dirty="0"/>
                  <a:t>=&gt; kürzere Gesamtbelichtungszeit für das gleiche SNR</a:t>
                </a:r>
              </a:p>
              <a:p>
                <a:pPr>
                  <a:lnSpc>
                    <a:spcPct val="100000"/>
                  </a:lnSpc>
                  <a:spcBef>
                    <a:spcPts val="0"/>
                  </a:spcBef>
                </a:pPr>
                <a:endParaRPr lang="de-DE" sz="1800" dirty="0"/>
              </a:p>
            </p:txBody>
          </p:sp>
        </mc:Choice>
        <mc:Fallback xmlns="">
          <p:sp>
            <p:nvSpPr>
              <p:cNvPr id="15" name="Inhaltsplatzhalter 14">
                <a:extLst>
                  <a:ext uri="{FF2B5EF4-FFF2-40B4-BE49-F238E27FC236}">
                    <a16:creationId xmlns:a16="http://schemas.microsoft.com/office/drawing/2014/main" id="{6EDF4B66-40E8-F749-A686-66EFC0CCD037}"/>
                  </a:ext>
                </a:extLst>
              </p:cNvPr>
              <p:cNvSpPr>
                <a:spLocks noGrp="1" noRot="1" noChangeAspect="1" noMove="1" noResize="1" noEditPoints="1" noAdjustHandles="1" noChangeArrowheads="1" noChangeShapeType="1" noTextEdit="1"/>
              </p:cNvSpPr>
              <p:nvPr>
                <p:ph idx="1"/>
              </p:nvPr>
            </p:nvSpPr>
            <p:spPr>
              <a:blipFill>
                <a:blip r:embed="rId3"/>
                <a:stretch>
                  <a:fillRect l="-603" t="-872"/>
                </a:stretch>
              </a:blipFill>
            </p:spPr>
            <p:txBody>
              <a:bodyPr/>
              <a:lstStyle/>
              <a:p>
                <a:r>
                  <a:rPr lang="de-DE">
                    <a:noFill/>
                  </a:rPr>
                  <a:t> </a:t>
                </a:r>
              </a:p>
            </p:txBody>
          </p:sp>
        </mc:Fallback>
      </mc:AlternateContent>
      <p:sp>
        <p:nvSpPr>
          <p:cNvPr id="6" name="Foliennummernplatzhalter 5"/>
          <p:cNvSpPr>
            <a:spLocks noGrp="1"/>
          </p:cNvSpPr>
          <p:nvPr>
            <p:ph type="sldNum" sz="quarter" idx="12"/>
          </p:nvPr>
        </p:nvSpPr>
        <p:spPr/>
        <p:txBody>
          <a:bodyPr/>
          <a:lstStyle/>
          <a:p>
            <a:fld id="{FC2801B2-7198-F848-9BE4-1C2983152706}" type="slidenum">
              <a:rPr lang="de-DE" smtClean="0"/>
              <a:t>24</a:t>
            </a:fld>
            <a:endParaRPr lang="de-DE"/>
          </a:p>
        </p:txBody>
      </p:sp>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6A3511BD-CC78-524B-A354-64B2CD001E13}"/>
                  </a:ext>
                </a:extLst>
              </p:cNvPr>
              <p:cNvSpPr txBox="1"/>
              <p:nvPr/>
            </p:nvSpPr>
            <p:spPr>
              <a:xfrm>
                <a:off x="8403720" y="1438168"/>
                <a:ext cx="3156959" cy="72590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panose="02040503050406030204" pitchFamily="18" charset="0"/>
                            </a:rPr>
                            <m:t>𝑡</m:t>
                          </m:r>
                        </m:e>
                        <m:sub>
                          <m:r>
                            <a:rPr lang="de-DE" b="0" i="1" smtClean="0">
                              <a:latin typeface="Cambria Math" panose="02040503050406030204" pitchFamily="18" charset="0"/>
                            </a:rPr>
                            <m:t>𝑠𝑘𝑦𝑙𝑖𝑚𝑖𝑡𝑒𝑑</m:t>
                          </m:r>
                        </m:sub>
                      </m:sSub>
                      <m:r>
                        <a:rPr lang="de-DE" i="1">
                          <a:latin typeface="Cambria Math" panose="02040503050406030204" pitchFamily="18" charset="0"/>
                          <a:ea typeface="Cambria Math" panose="02040503050406030204" pitchFamily="18" charset="0"/>
                        </a:rPr>
                        <m:t>=9,76∙</m:t>
                      </m:r>
                      <m:f>
                        <m:fPr>
                          <m:ctrlPr>
                            <a:rPr lang="de-DE" i="1">
                              <a:latin typeface="Cambria Math" panose="02040503050406030204" pitchFamily="18" charset="0"/>
                              <a:ea typeface="Cambria Math" panose="02040503050406030204" pitchFamily="18" charset="0"/>
                            </a:rPr>
                          </m:ctrlPr>
                        </m:fPr>
                        <m:num>
                          <m:sSubSup>
                            <m:sSubSupPr>
                              <m:ctrlPr>
                                <a:rPr lang="de-DE"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𝜎</m:t>
                              </m:r>
                            </m:e>
                            <m:sub>
                              <m:r>
                                <a:rPr lang="de-DE" i="1">
                                  <a:latin typeface="Cambria Math" panose="02040503050406030204" pitchFamily="18" charset="0"/>
                                  <a:ea typeface="Cambria Math" panose="02040503050406030204" pitchFamily="18" charset="0"/>
                                </a:rPr>
                                <m:t>𝑟</m:t>
                              </m:r>
                            </m:sub>
                            <m:sup>
                              <m:r>
                                <a:rPr lang="de-DE" i="1">
                                  <a:latin typeface="Cambria Math" panose="02040503050406030204" pitchFamily="18" charset="0"/>
                                  <a:ea typeface="Cambria Math" panose="02040503050406030204" pitchFamily="18" charset="0"/>
                                </a:rPr>
                                <m:t>2</m:t>
                              </m:r>
                            </m:sup>
                          </m:sSubSup>
                        </m:num>
                        <m:den>
                          <m:r>
                            <a:rPr lang="de-DE" i="1">
                              <a:latin typeface="Cambria Math" panose="02040503050406030204" pitchFamily="18" charset="0"/>
                              <a:ea typeface="Cambria Math" panose="02040503050406030204" pitchFamily="18" charset="0"/>
                            </a:rPr>
                            <m:t>𝑄</m:t>
                          </m:r>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𝑟</m:t>
                              </m:r>
                            </m:e>
                            <m:sub>
                              <m:r>
                                <a:rPr lang="de-DE" i="1">
                                  <a:latin typeface="Cambria Math" panose="02040503050406030204" pitchFamily="18" charset="0"/>
                                  <a:ea typeface="Cambria Math" panose="02040503050406030204" pitchFamily="18" charset="0"/>
                                </a:rPr>
                                <m:t>𝑝</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𝑠𝑘𝑦</m:t>
                              </m:r>
                            </m:sub>
                          </m:sSub>
                        </m:den>
                      </m:f>
                    </m:oMath>
                  </m:oMathPara>
                </a14:m>
                <a:endParaRPr lang="de-DE" dirty="0"/>
              </a:p>
            </p:txBody>
          </p:sp>
        </mc:Choice>
        <mc:Fallback xmlns="">
          <p:sp>
            <p:nvSpPr>
              <p:cNvPr id="4" name="Textfeld 3">
                <a:extLst>
                  <a:ext uri="{FF2B5EF4-FFF2-40B4-BE49-F238E27FC236}">
                    <a16:creationId xmlns:a16="http://schemas.microsoft.com/office/drawing/2014/main" id="{6A3511BD-CC78-524B-A354-64B2CD001E13}"/>
                  </a:ext>
                </a:extLst>
              </p:cNvPr>
              <p:cNvSpPr txBox="1">
                <a:spLocks noRot="1" noChangeAspect="1" noMove="1" noResize="1" noEditPoints="1" noAdjustHandles="1" noChangeArrowheads="1" noChangeShapeType="1" noTextEdit="1"/>
              </p:cNvSpPr>
              <p:nvPr/>
            </p:nvSpPr>
            <p:spPr>
              <a:xfrm>
                <a:off x="8403720" y="1438168"/>
                <a:ext cx="3156959" cy="725904"/>
              </a:xfrm>
              <a:prstGeom prst="rect">
                <a:avLst/>
              </a:prstGeom>
              <a:blipFill>
                <a:blip r:embed="rId4"/>
                <a:stretch>
                  <a:fillRect b="-3448"/>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 name="Textfeld 2">
                <a:extLst>
                  <a:ext uri="{FF2B5EF4-FFF2-40B4-BE49-F238E27FC236}">
                    <a16:creationId xmlns:a16="http://schemas.microsoft.com/office/drawing/2014/main" id="{98652573-036C-0141-8322-72EF23356E7B}"/>
                  </a:ext>
                </a:extLst>
              </p:cNvPr>
              <p:cNvSpPr txBox="1"/>
              <p:nvPr/>
            </p:nvSpPr>
            <p:spPr>
              <a:xfrm>
                <a:off x="3067791" y="2192709"/>
                <a:ext cx="5946628" cy="14499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de-DE" i="1" smtClean="0">
                              <a:latin typeface="Cambria Math" panose="02040503050406030204" pitchFamily="18" charset="0"/>
                            </a:rPr>
                          </m:ctrlPr>
                        </m:fPr>
                        <m:num>
                          <m:sSub>
                            <m:sSubPr>
                              <m:ctrlPr>
                                <a:rPr lang="de-DE" i="1">
                                  <a:latin typeface="Cambria Math" panose="02040503050406030204" pitchFamily="18" charset="0"/>
                                </a:rPr>
                              </m:ctrlPr>
                            </m:sSubPr>
                            <m:e>
                              <m:r>
                                <a:rPr lang="de-DE" i="1">
                                  <a:latin typeface="Cambria Math" panose="02040503050406030204" pitchFamily="18" charset="0"/>
                                </a:rPr>
                                <m:t>𝑡</m:t>
                              </m:r>
                            </m:e>
                            <m:sub>
                              <m:r>
                                <a:rPr lang="de-DE" i="1">
                                  <a:latin typeface="Cambria Math" panose="02040503050406030204" pitchFamily="18" charset="0"/>
                                </a:rPr>
                                <m:t>𝑠𝑘𝑦𝑙𝑖𝑚𝑖𝑡𝑒𝑑</m:t>
                              </m:r>
                              <m:r>
                                <a:rPr lang="de-DE" i="1">
                                  <a:latin typeface="Cambria Math" panose="02040503050406030204" pitchFamily="18" charset="0"/>
                                </a:rPr>
                                <m:t>,</m:t>
                              </m:r>
                              <m:r>
                                <a:rPr lang="de-DE" i="1">
                                  <a:latin typeface="Cambria Math" panose="02040503050406030204" pitchFamily="18" charset="0"/>
                                </a:rPr>
                                <m:t>𝐶𝐶𝐷</m:t>
                              </m:r>
                            </m:sub>
                          </m:sSub>
                        </m:num>
                        <m:den>
                          <m:sSub>
                            <m:sSubPr>
                              <m:ctrlPr>
                                <a:rPr lang="de-DE" i="1">
                                  <a:latin typeface="Cambria Math" panose="02040503050406030204" pitchFamily="18" charset="0"/>
                                </a:rPr>
                              </m:ctrlPr>
                            </m:sSubPr>
                            <m:e>
                              <m:r>
                                <a:rPr lang="de-DE" i="1">
                                  <a:latin typeface="Cambria Math" panose="02040503050406030204" pitchFamily="18" charset="0"/>
                                </a:rPr>
                                <m:t>𝑡</m:t>
                              </m:r>
                            </m:e>
                            <m:sub>
                              <m:r>
                                <a:rPr lang="de-DE" i="1">
                                  <a:latin typeface="Cambria Math" panose="02040503050406030204" pitchFamily="18" charset="0"/>
                                </a:rPr>
                                <m:t>𝑠𝑘𝑦𝑙𝑖𝑚𝑖𝑡𝑒𝑑</m:t>
                              </m:r>
                              <m:r>
                                <a:rPr lang="de-DE" i="1">
                                  <a:latin typeface="Cambria Math" panose="02040503050406030204" pitchFamily="18" charset="0"/>
                                </a:rPr>
                                <m:t>,</m:t>
                              </m:r>
                              <m:r>
                                <a:rPr lang="de-DE" i="1">
                                  <a:latin typeface="Cambria Math" panose="02040503050406030204" pitchFamily="18" charset="0"/>
                                </a:rPr>
                                <m:t>𝐶𝑀𝑂𝑆</m:t>
                              </m:r>
                            </m:sub>
                          </m:sSub>
                        </m:den>
                      </m:f>
                      <m:r>
                        <a:rPr lang="de-DE" i="1">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9,76∙</m:t>
                          </m:r>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10</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𝑒</m:t>
                                  </m:r>
                                </m:e>
                                <m:sup>
                                  <m:r>
                                    <a:rPr lang="de-DE" i="1">
                                      <a:latin typeface="Cambria Math" panose="02040503050406030204" pitchFamily="18" charset="0"/>
                                      <a:ea typeface="Cambria Math" panose="02040503050406030204" pitchFamily="18" charset="0"/>
                                    </a:rPr>
                                    <m:t>−</m:t>
                                  </m:r>
                                </m:sup>
                              </m:sSup>
                              <m:r>
                                <a:rPr lang="de-DE" i="1">
                                  <a:latin typeface="Cambria Math" panose="02040503050406030204" pitchFamily="18" charset="0"/>
                                  <a:ea typeface="Cambria Math" panose="02040503050406030204" pitchFamily="18" charset="0"/>
                                </a:rPr>
                                <m:t>∗10</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𝑒</m:t>
                                  </m:r>
                                </m:e>
                                <m:sup>
                                  <m:r>
                                    <a:rPr lang="de-DE" i="1">
                                      <a:latin typeface="Cambria Math" panose="02040503050406030204" pitchFamily="18" charset="0"/>
                                      <a:ea typeface="Cambria Math" panose="02040503050406030204" pitchFamily="18" charset="0"/>
                                    </a:rPr>
                                    <m:t>−</m:t>
                                  </m:r>
                                </m:sup>
                              </m:sSup>
                            </m:num>
                            <m:den>
                              <m:r>
                                <a:rPr lang="de-DE" i="1">
                                  <a:latin typeface="Cambria Math" panose="02040503050406030204" pitchFamily="18" charset="0"/>
                                  <a:ea typeface="Cambria Math" panose="02040503050406030204" pitchFamily="18" charset="0"/>
                                </a:rPr>
                                <m:t>80%∙</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𝑟</m:t>
                                  </m:r>
                                </m:e>
                                <m:sub>
                                  <m:r>
                                    <a:rPr lang="de-DE" i="1">
                                      <a:latin typeface="Cambria Math" panose="02040503050406030204" pitchFamily="18" charset="0"/>
                                      <a:ea typeface="Cambria Math" panose="02040503050406030204" pitchFamily="18" charset="0"/>
                                    </a:rPr>
                                    <m:t>𝑝</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𝑠𝑘𝑦</m:t>
                                  </m:r>
                                </m:sub>
                              </m:sSub>
                            </m:den>
                          </m:f>
                        </m:num>
                        <m:den>
                          <m:r>
                            <a:rPr lang="de-DE" i="1">
                              <a:latin typeface="Cambria Math" panose="02040503050406030204" pitchFamily="18" charset="0"/>
                              <a:ea typeface="Cambria Math" panose="02040503050406030204" pitchFamily="18" charset="0"/>
                            </a:rPr>
                            <m:t>9,76∙</m:t>
                          </m:r>
                          <m:f>
                            <m:fPr>
                              <m:ctrlPr>
                                <a:rPr lang="de-DE" i="1">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2</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𝑒</m:t>
                                  </m:r>
                                </m:e>
                                <m:sup>
                                  <m:r>
                                    <a:rPr lang="de-DE" i="1">
                                      <a:latin typeface="Cambria Math" panose="02040503050406030204" pitchFamily="18" charset="0"/>
                                      <a:ea typeface="Cambria Math" panose="02040503050406030204" pitchFamily="18" charset="0"/>
                                    </a:rPr>
                                    <m:t>−</m:t>
                                  </m:r>
                                </m:sup>
                              </m:sSup>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2</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𝑒</m:t>
                                  </m:r>
                                </m:e>
                                <m:sup>
                                  <m:r>
                                    <a:rPr lang="de-DE" i="1">
                                      <a:latin typeface="Cambria Math" panose="02040503050406030204" pitchFamily="18" charset="0"/>
                                      <a:ea typeface="Cambria Math" panose="02040503050406030204" pitchFamily="18" charset="0"/>
                                    </a:rPr>
                                    <m:t>−</m:t>
                                  </m:r>
                                </m:sup>
                              </m:sSup>
                            </m:num>
                            <m:den>
                              <m:r>
                                <a:rPr lang="de-DE" b="0" i="1" smtClean="0">
                                  <a:latin typeface="Cambria Math" panose="02040503050406030204" pitchFamily="18" charset="0"/>
                                  <a:ea typeface="Cambria Math" panose="02040503050406030204" pitchFamily="18" charset="0"/>
                                </a:rPr>
                                <m:t>8</m:t>
                              </m:r>
                              <m:r>
                                <a:rPr lang="de-DE" i="1">
                                  <a:latin typeface="Cambria Math" panose="02040503050406030204" pitchFamily="18" charset="0"/>
                                  <a:ea typeface="Cambria Math" panose="02040503050406030204" pitchFamily="18" charset="0"/>
                                </a:rPr>
                                <m:t>0%∙</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𝑟</m:t>
                                  </m:r>
                                </m:e>
                                <m:sub>
                                  <m:r>
                                    <a:rPr lang="de-DE" i="1">
                                      <a:latin typeface="Cambria Math" panose="02040503050406030204" pitchFamily="18" charset="0"/>
                                      <a:ea typeface="Cambria Math" panose="02040503050406030204" pitchFamily="18" charset="0"/>
                                    </a:rPr>
                                    <m:t>𝑝</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𝑠𝑘𝑦</m:t>
                                  </m:r>
                                </m:sub>
                              </m:sSub>
                            </m:den>
                          </m:f>
                        </m:den>
                      </m:f>
                      <m:r>
                        <a:rPr lang="de-DE" i="1">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100</m:t>
                              </m:r>
                            </m:num>
                            <m:den>
                              <m:r>
                                <a:rPr lang="de-DE" i="1">
                                  <a:latin typeface="Cambria Math" panose="02040503050406030204" pitchFamily="18" charset="0"/>
                                  <a:ea typeface="Cambria Math" panose="02040503050406030204" pitchFamily="18" charset="0"/>
                                </a:rPr>
                                <m:t>0,8</m:t>
                              </m:r>
                            </m:den>
                          </m:f>
                        </m:num>
                        <m:den>
                          <m:f>
                            <m:fPr>
                              <m:ctrlPr>
                                <a:rPr lang="de-DE" i="1">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4</m:t>
                              </m:r>
                            </m:num>
                            <m:den>
                              <m:r>
                                <a:rPr lang="de-DE" i="1">
                                  <a:latin typeface="Cambria Math" panose="02040503050406030204" pitchFamily="18" charset="0"/>
                                  <a:ea typeface="Cambria Math" panose="02040503050406030204" pitchFamily="18" charset="0"/>
                                </a:rPr>
                                <m:t>0,</m:t>
                              </m:r>
                              <m:r>
                                <a:rPr lang="de-DE" b="0" i="1" smtClean="0">
                                  <a:latin typeface="Cambria Math" panose="02040503050406030204" pitchFamily="18" charset="0"/>
                                  <a:ea typeface="Cambria Math" panose="02040503050406030204" pitchFamily="18" charset="0"/>
                                </a:rPr>
                                <m:t>8</m:t>
                              </m:r>
                            </m:den>
                          </m:f>
                        </m:den>
                      </m:f>
                      <m:r>
                        <a:rPr lang="de-DE" i="1">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125</m:t>
                          </m:r>
                        </m:num>
                        <m:den>
                          <m:r>
                            <a:rPr lang="de-DE" b="0" i="1" smtClean="0">
                              <a:latin typeface="Cambria Math" panose="02040503050406030204" pitchFamily="18" charset="0"/>
                              <a:ea typeface="Cambria Math" panose="02040503050406030204" pitchFamily="18" charset="0"/>
                            </a:rPr>
                            <m:t>5</m:t>
                          </m:r>
                        </m:den>
                      </m:f>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25</m:t>
                      </m:r>
                    </m:oMath>
                  </m:oMathPara>
                </a14:m>
                <a:endParaRPr lang="de-DE" dirty="0"/>
              </a:p>
              <a:p>
                <a:endParaRPr lang="de-DE" dirty="0"/>
              </a:p>
            </p:txBody>
          </p:sp>
        </mc:Choice>
        <mc:Fallback xmlns="">
          <p:sp>
            <p:nvSpPr>
              <p:cNvPr id="3" name="Textfeld 2">
                <a:extLst>
                  <a:ext uri="{FF2B5EF4-FFF2-40B4-BE49-F238E27FC236}">
                    <a16:creationId xmlns:a16="http://schemas.microsoft.com/office/drawing/2014/main" id="{98652573-036C-0141-8322-72EF23356E7B}"/>
                  </a:ext>
                </a:extLst>
              </p:cNvPr>
              <p:cNvSpPr txBox="1">
                <a:spLocks noRot="1" noChangeAspect="1" noMove="1" noResize="1" noEditPoints="1" noAdjustHandles="1" noChangeArrowheads="1" noChangeShapeType="1" noTextEdit="1"/>
              </p:cNvSpPr>
              <p:nvPr/>
            </p:nvSpPr>
            <p:spPr>
              <a:xfrm>
                <a:off x="3067791" y="2192709"/>
                <a:ext cx="5946628" cy="1449949"/>
              </a:xfrm>
              <a:prstGeom prst="rect">
                <a:avLst/>
              </a:prstGeom>
              <a:blipFill>
                <a:blip r:embed="rId5"/>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7" name="Rechteck 16">
                <a:extLst>
                  <a:ext uri="{FF2B5EF4-FFF2-40B4-BE49-F238E27FC236}">
                    <a16:creationId xmlns:a16="http://schemas.microsoft.com/office/drawing/2014/main" id="{FE01F436-8393-9D46-A2A3-87782A35EF51}"/>
                  </a:ext>
                </a:extLst>
              </p:cNvPr>
              <p:cNvSpPr/>
              <p:nvPr/>
            </p:nvSpPr>
            <p:spPr>
              <a:xfrm>
                <a:off x="1773964" y="4836977"/>
                <a:ext cx="6173933" cy="9655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𝑆𝑁𝑅</m:t>
                      </m:r>
                      <m:r>
                        <a:rPr lang="de-DE" b="0" i="1" smtClean="0">
                          <a:latin typeface="Cambria Math" panose="02040503050406030204" pitchFamily="18" charset="0"/>
                        </a:rPr>
                        <m:t>=</m:t>
                      </m:r>
                      <m:f>
                        <m:fPr>
                          <m:ctrlPr>
                            <a:rPr lang="de-DE" i="1">
                              <a:latin typeface="Cambria Math" panose="02040503050406030204" pitchFamily="18" charset="0"/>
                            </a:rPr>
                          </m:ctrlPr>
                        </m:fPr>
                        <m:num>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𝜇</m:t>
                              </m:r>
                            </m:e>
                            <m:sub>
                              <m:r>
                                <a:rPr lang="de-DE" i="1">
                                  <a:latin typeface="Cambria Math" panose="02040503050406030204" pitchFamily="18" charset="0"/>
                                  <a:ea typeface="Cambria Math" panose="02040503050406030204" pitchFamily="18" charset="0"/>
                                </a:rPr>
                                <m:t>𝑡𝑎𝑟𝑔𝑒𝑡</m:t>
                              </m:r>
                            </m:sub>
                          </m:sSub>
                        </m:num>
                        <m:den>
                          <m:sSub>
                            <m:sSubPr>
                              <m:ctrlPr>
                                <a:rPr lang="de-DE" i="1">
                                  <a:latin typeface="Cambria Math" panose="02040503050406030204" pitchFamily="18" charset="0"/>
                                </a:rPr>
                              </m:ctrlPr>
                            </m:sSubPr>
                            <m:e>
                              <m:r>
                                <a:rPr lang="de-DE" i="1">
                                  <a:latin typeface="Cambria Math" panose="02040503050406030204" pitchFamily="18" charset="0"/>
                                  <a:ea typeface="Cambria Math" panose="02040503050406030204" pitchFamily="18" charset="0"/>
                                </a:rPr>
                                <m:t>𝜎</m:t>
                              </m:r>
                            </m:e>
                            <m:sub>
                              <m:r>
                                <a:rPr lang="de-DE" i="1">
                                  <a:latin typeface="Cambria Math" panose="02040503050406030204" pitchFamily="18" charset="0"/>
                                </a:rPr>
                                <m:t>𝑔𝑒𝑠𝑎𝑚𝑡</m:t>
                              </m:r>
                            </m:sub>
                          </m:sSub>
                        </m:den>
                      </m:f>
                      <m:r>
                        <a:rPr lang="de-DE" b="0" i="1" smtClean="0">
                          <a:latin typeface="Cambria Math" panose="02040503050406030204" pitchFamily="18" charset="0"/>
                        </a:rPr>
                        <m:t>=</m:t>
                      </m:r>
                      <m:f>
                        <m:fPr>
                          <m:ctrlPr>
                            <a:rPr lang="de-DE" b="0" i="1" smtClean="0">
                              <a:latin typeface="Cambria Math" panose="02040503050406030204" pitchFamily="18" charset="0"/>
                            </a:rPr>
                          </m:ctrlPr>
                        </m:fPr>
                        <m:num>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𝜇</m:t>
                              </m:r>
                            </m:e>
                            <m:sub>
                              <m:r>
                                <a:rPr lang="de-DE" i="1">
                                  <a:latin typeface="Cambria Math" panose="02040503050406030204" pitchFamily="18" charset="0"/>
                                  <a:ea typeface="Cambria Math" panose="02040503050406030204" pitchFamily="18" charset="0"/>
                                </a:rPr>
                                <m:t>𝑡𝑎𝑟𝑔𝑒𝑡</m:t>
                              </m:r>
                            </m:sub>
                          </m:sSub>
                        </m:num>
                        <m:den>
                          <m:rad>
                            <m:radPr>
                              <m:degHide m:val="on"/>
                              <m:ctrlPr>
                                <a:rPr lang="de-DE" i="1">
                                  <a:latin typeface="Cambria Math" panose="02040503050406030204" pitchFamily="18" charset="0"/>
                                </a:rPr>
                              </m:ctrlPr>
                            </m:radPr>
                            <m:deg/>
                            <m:e>
                              <m:sSubSup>
                                <m:sSubSupPr>
                                  <m:ctrlPr>
                                    <a:rPr lang="de-DE" i="1">
                                      <a:latin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𝜎</m:t>
                                  </m:r>
                                </m:e>
                                <m:sub>
                                  <m:r>
                                    <a:rPr lang="de-DE" i="1">
                                      <a:latin typeface="Cambria Math" panose="02040503050406030204" pitchFamily="18" charset="0"/>
                                    </a:rPr>
                                    <m:t>𝑠𝑘𝑦</m:t>
                                  </m:r>
                                </m:sub>
                                <m:sup>
                                  <m:r>
                                    <a:rPr lang="de-DE" i="1">
                                      <a:latin typeface="Cambria Math" panose="02040503050406030204" pitchFamily="18" charset="0"/>
                                    </a:rPr>
                                    <m:t>2</m:t>
                                  </m:r>
                                </m:sup>
                              </m:sSubSup>
                              <m:r>
                                <a:rPr lang="de-DE" i="1">
                                  <a:latin typeface="Cambria Math" panose="02040503050406030204" pitchFamily="18" charset="0"/>
                                </a:rPr>
                                <m:t>+</m:t>
                              </m:r>
                              <m:sSubSup>
                                <m:sSubSupPr>
                                  <m:ctrlPr>
                                    <a:rPr lang="de-DE" i="1">
                                      <a:latin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𝜎</m:t>
                                  </m:r>
                                </m:e>
                                <m:sub>
                                  <m:r>
                                    <a:rPr lang="de-DE" i="1">
                                      <a:latin typeface="Cambria Math" panose="02040503050406030204" pitchFamily="18" charset="0"/>
                                    </a:rPr>
                                    <m:t>𝑟𝑒𝑎𝑑</m:t>
                                  </m:r>
                                </m:sub>
                                <m:sup>
                                  <m:r>
                                    <a:rPr lang="de-DE" i="1">
                                      <a:latin typeface="Cambria Math" panose="02040503050406030204" pitchFamily="18" charset="0"/>
                                    </a:rPr>
                                    <m:t>2</m:t>
                                  </m:r>
                                </m:sup>
                              </m:sSubSup>
                            </m:e>
                          </m:rad>
                        </m:den>
                      </m:f>
                      <m:r>
                        <a:rPr lang="de-DE" i="1">
                          <a:latin typeface="Cambria Math" panose="02040503050406030204" pitchFamily="18" charset="0"/>
                        </a:rPr>
                        <m:t>=</m:t>
                      </m:r>
                      <m:f>
                        <m:fPr>
                          <m:ctrlPr>
                            <a:rPr lang="de-DE" i="1" smtClean="0">
                              <a:latin typeface="Cambria Math" panose="02040503050406030204" pitchFamily="18" charset="0"/>
                            </a:rPr>
                          </m:ctrlPr>
                        </m:fPr>
                        <m:num>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𝑄</m:t>
                          </m:r>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𝑟</m:t>
                              </m:r>
                            </m:e>
                            <m:sub>
                              <m:r>
                                <a:rPr lang="de-DE" i="1">
                                  <a:latin typeface="Cambria Math" panose="02040503050406030204" pitchFamily="18" charset="0"/>
                                  <a:ea typeface="Cambria Math" panose="02040503050406030204" pitchFamily="18" charset="0"/>
                                </a:rPr>
                                <m:t>𝑝</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𝑡𝑎𝑟𝑔𝑒𝑡</m:t>
                              </m:r>
                            </m:sub>
                          </m:sSub>
                        </m:num>
                        <m:den>
                          <m:rad>
                            <m:radPr>
                              <m:degHide m:val="on"/>
                              <m:ctrlPr>
                                <a:rPr lang="de-DE" i="1">
                                  <a:latin typeface="Cambria Math" panose="02040503050406030204" pitchFamily="18" charset="0"/>
                                </a:rPr>
                              </m:ctrlPr>
                            </m:radPr>
                            <m:deg/>
                            <m:e>
                              <m:r>
                                <a:rPr lang="de-DE" i="1">
                                  <a:latin typeface="Cambria Math" panose="02040503050406030204" pitchFamily="18" charset="0"/>
                                </a:rPr>
                                <m:t>𝑛</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𝑄</m:t>
                              </m:r>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𝑟</m:t>
                                  </m:r>
                                </m:e>
                                <m:sub>
                                  <m:r>
                                    <a:rPr lang="de-DE" i="1">
                                      <a:latin typeface="Cambria Math" panose="02040503050406030204" pitchFamily="18" charset="0"/>
                                      <a:ea typeface="Cambria Math" panose="02040503050406030204" pitchFamily="18" charset="0"/>
                                    </a:rPr>
                                    <m:t>𝑝</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𝑠𝑘𝑦</m:t>
                                  </m:r>
                                </m:sub>
                              </m:sSub>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rPr>
                                <m:t>𝑛</m:t>
                              </m:r>
                              <m:r>
                                <a:rPr lang="de-DE" i="1">
                                  <a:latin typeface="Cambria Math" panose="02040503050406030204" pitchFamily="18" charset="0"/>
                                  <a:ea typeface="Cambria Math" panose="02040503050406030204" pitchFamily="18" charset="0"/>
                                </a:rPr>
                                <m:t>∙</m:t>
                              </m:r>
                              <m:sSubSup>
                                <m:sSubSupPr>
                                  <m:ctrlPr>
                                    <a:rPr lang="de-DE" i="1">
                                      <a:latin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𝜎</m:t>
                                  </m:r>
                                </m:e>
                                <m:sub>
                                  <m:r>
                                    <a:rPr lang="de-DE" i="1">
                                      <a:latin typeface="Cambria Math" panose="02040503050406030204" pitchFamily="18" charset="0"/>
                                    </a:rPr>
                                    <m:t>𝑟</m:t>
                                  </m:r>
                                </m:sub>
                                <m:sup>
                                  <m:r>
                                    <a:rPr lang="de-DE" i="1">
                                      <a:latin typeface="Cambria Math" panose="02040503050406030204" pitchFamily="18" charset="0"/>
                                    </a:rPr>
                                    <m:t>2</m:t>
                                  </m:r>
                                </m:sup>
                              </m:sSubSup>
                            </m:e>
                          </m:rad>
                        </m:den>
                      </m:f>
                    </m:oMath>
                  </m:oMathPara>
                </a14:m>
                <a:endParaRPr lang="de-DE" dirty="0"/>
              </a:p>
            </p:txBody>
          </p:sp>
        </mc:Choice>
        <mc:Fallback xmlns="">
          <p:sp>
            <p:nvSpPr>
              <p:cNvPr id="17" name="Rechteck 16">
                <a:extLst>
                  <a:ext uri="{FF2B5EF4-FFF2-40B4-BE49-F238E27FC236}">
                    <a16:creationId xmlns:a16="http://schemas.microsoft.com/office/drawing/2014/main" id="{FE01F436-8393-9D46-A2A3-87782A35EF51}"/>
                  </a:ext>
                </a:extLst>
              </p:cNvPr>
              <p:cNvSpPr>
                <a:spLocks noRot="1" noChangeAspect="1" noMove="1" noResize="1" noEditPoints="1" noAdjustHandles="1" noChangeArrowheads="1" noChangeShapeType="1" noTextEdit="1"/>
              </p:cNvSpPr>
              <p:nvPr/>
            </p:nvSpPr>
            <p:spPr>
              <a:xfrm>
                <a:off x="1773964" y="4836977"/>
                <a:ext cx="6173933" cy="965521"/>
              </a:xfrm>
              <a:prstGeom prst="rect">
                <a:avLst/>
              </a:prstGeom>
              <a:blipFill>
                <a:blip r:embed="rId6"/>
                <a:stretch>
                  <a:fillRect/>
                </a:stretch>
              </a:blipFill>
            </p:spPr>
            <p:txBody>
              <a:bodyPr/>
              <a:lstStyle/>
              <a:p>
                <a:r>
                  <a:rPr lang="de-DE">
                    <a:noFill/>
                  </a:rPr>
                  <a:t> </a:t>
                </a:r>
              </a:p>
            </p:txBody>
          </p:sp>
        </mc:Fallback>
      </mc:AlternateContent>
      <p:sp>
        <p:nvSpPr>
          <p:cNvPr id="10" name="Fußzeilenplatzhalter 3">
            <a:extLst>
              <a:ext uri="{FF2B5EF4-FFF2-40B4-BE49-F238E27FC236}">
                <a16:creationId xmlns:a16="http://schemas.microsoft.com/office/drawing/2014/main" id="{5951DC87-03C3-7D40-8E16-ABCEE89EA69E}"/>
              </a:ext>
            </a:extLst>
          </p:cNvPr>
          <p:cNvSpPr>
            <a:spLocks noGrp="1"/>
          </p:cNvSpPr>
          <p:nvPr>
            <p:ph type="ftr" sz="quarter" idx="11"/>
          </p:nvPr>
        </p:nvSpPr>
        <p:spPr>
          <a:xfrm>
            <a:off x="4038600" y="6356350"/>
            <a:ext cx="4114800" cy="365125"/>
          </a:xfrm>
        </p:spPr>
        <p:txBody>
          <a:bodyPr/>
          <a:lstStyle/>
          <a:p>
            <a:r>
              <a:rPr lang="en-US" dirty="0"/>
              <a:t>13. CCD Workshop 2021</a:t>
            </a:r>
            <a:endParaRPr lang="de-DE" dirty="0"/>
          </a:p>
        </p:txBody>
      </p:sp>
      <p:sp>
        <p:nvSpPr>
          <p:cNvPr id="11" name="Datumsplatzhalter 5">
            <a:extLst>
              <a:ext uri="{FF2B5EF4-FFF2-40B4-BE49-F238E27FC236}">
                <a16:creationId xmlns:a16="http://schemas.microsoft.com/office/drawing/2014/main" id="{6E72E433-6E08-7142-AD21-E7DA1491E8D7}"/>
              </a:ext>
            </a:extLst>
          </p:cNvPr>
          <p:cNvSpPr>
            <a:spLocks noGrp="1"/>
          </p:cNvSpPr>
          <p:nvPr>
            <p:ph type="dt" sz="half" idx="10"/>
          </p:nvPr>
        </p:nvSpPr>
        <p:spPr>
          <a:xfrm>
            <a:off x="838200" y="6356350"/>
            <a:ext cx="2743200" cy="365125"/>
          </a:xfrm>
        </p:spPr>
        <p:txBody>
          <a:bodyPr/>
          <a:lstStyle/>
          <a:p>
            <a:r>
              <a:rPr lang="de-DE" dirty="0"/>
              <a:t>30.10.2021</a:t>
            </a:r>
          </a:p>
        </p:txBody>
      </p:sp>
    </p:spTree>
    <p:extLst>
      <p:ext uri="{BB962C8B-B14F-4D97-AF65-F5344CB8AC3E}">
        <p14:creationId xmlns:p14="http://schemas.microsoft.com/office/powerpoint/2010/main" val="254146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dissolve">
                                      <p:cBhvr>
                                        <p:cTn id="10" dur="500"/>
                                        <p:tgtEl>
                                          <p:spTgt spid="15">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5">
                                            <p:txEl>
                                              <p:pRg st="2" end="2"/>
                                            </p:txEl>
                                          </p:spTgt>
                                        </p:tgtEl>
                                        <p:attrNameLst>
                                          <p:attrName>style.visibility</p:attrName>
                                        </p:attrNameLst>
                                      </p:cBhvr>
                                      <p:to>
                                        <p:strVal val="visible"/>
                                      </p:to>
                                    </p:set>
                                    <p:animEffect transition="in" filter="dissolve">
                                      <p:cBhvr>
                                        <p:cTn id="13" dur="500"/>
                                        <p:tgtEl>
                                          <p:spTgt spid="15">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5">
                                            <p:txEl>
                                              <p:pRg st="3" end="3"/>
                                            </p:txEl>
                                          </p:spTgt>
                                        </p:tgtEl>
                                        <p:attrNameLst>
                                          <p:attrName>style.visibility</p:attrName>
                                        </p:attrNameLst>
                                      </p:cBhvr>
                                      <p:to>
                                        <p:strVal val="visible"/>
                                      </p:to>
                                    </p:set>
                                    <p:animEffect transition="in" filter="dissolve">
                                      <p:cBhvr>
                                        <p:cTn id="16" dur="500"/>
                                        <p:tgtEl>
                                          <p:spTgt spid="1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5">
                                            <p:txEl>
                                              <p:pRg st="4" end="4"/>
                                            </p:txEl>
                                          </p:spTgt>
                                        </p:tgtEl>
                                        <p:attrNameLst>
                                          <p:attrName>style.visibility</p:attrName>
                                        </p:attrNameLst>
                                      </p:cBhvr>
                                      <p:to>
                                        <p:strVal val="visible"/>
                                      </p:to>
                                    </p:set>
                                    <p:animEffect transition="in" filter="dissolve">
                                      <p:cBhvr>
                                        <p:cTn id="21" dur="500"/>
                                        <p:tgtEl>
                                          <p:spTgt spid="15">
                                            <p:txEl>
                                              <p:pRg st="4" end="4"/>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5">
                                            <p:txEl>
                                              <p:pRg st="5" end="5"/>
                                            </p:txEl>
                                          </p:spTgt>
                                        </p:tgtEl>
                                        <p:attrNameLst>
                                          <p:attrName>style.visibility</p:attrName>
                                        </p:attrNameLst>
                                      </p:cBhvr>
                                      <p:to>
                                        <p:strVal val="visible"/>
                                      </p:to>
                                    </p:set>
                                    <p:animEffect transition="in" filter="dissolve">
                                      <p:cBhvr>
                                        <p:cTn id="24" dur="500"/>
                                        <p:tgtEl>
                                          <p:spTgt spid="15">
                                            <p:txEl>
                                              <p:pRg st="5" end="5"/>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5">
                                            <p:txEl>
                                              <p:pRg st="6" end="6"/>
                                            </p:txEl>
                                          </p:spTgt>
                                        </p:tgtEl>
                                        <p:attrNameLst>
                                          <p:attrName>style.visibility</p:attrName>
                                        </p:attrNameLst>
                                      </p:cBhvr>
                                      <p:to>
                                        <p:strVal val="visible"/>
                                      </p:to>
                                    </p:set>
                                    <p:animEffect transition="in" filter="dissolve">
                                      <p:cBhvr>
                                        <p:cTn id="27" dur="500"/>
                                        <p:tgtEl>
                                          <p:spTgt spid="1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dissolv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dissolv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5">
                                            <p:txEl>
                                              <p:pRg st="8" end="8"/>
                                            </p:txEl>
                                          </p:spTgt>
                                        </p:tgtEl>
                                        <p:attrNameLst>
                                          <p:attrName>style.visibility</p:attrName>
                                        </p:attrNameLst>
                                      </p:cBhvr>
                                      <p:to>
                                        <p:strVal val="visible"/>
                                      </p:to>
                                    </p:set>
                                    <p:animEffect transition="in" filter="dissolve">
                                      <p:cBhvr>
                                        <p:cTn id="42" dur="500"/>
                                        <p:tgtEl>
                                          <p:spTgt spid="15">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5">
                                            <p:txEl>
                                              <p:pRg st="9" end="9"/>
                                            </p:txEl>
                                          </p:spTgt>
                                        </p:tgtEl>
                                        <p:attrNameLst>
                                          <p:attrName>style.visibility</p:attrName>
                                        </p:attrNameLst>
                                      </p:cBhvr>
                                      <p:to>
                                        <p:strVal val="visible"/>
                                      </p:to>
                                    </p:set>
                                    <p:animEffect transition="in" filter="dissolve">
                                      <p:cBhvr>
                                        <p:cTn id="47" dur="500"/>
                                        <p:tgtEl>
                                          <p:spTgt spid="15">
                                            <p:txEl>
                                              <p:pRg st="9" end="9"/>
                                            </p:txEl>
                                          </p:spTgt>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dissolve">
                                      <p:cBhvr>
                                        <p:cTn id="5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P spid="4" grpId="0"/>
      <p:bldP spid="3"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fld id="{FC2801B2-7198-F848-9BE4-1C2983152706}" type="slidenum">
              <a:rPr lang="de-DE" smtClean="0"/>
              <a:t>25</a:t>
            </a:fld>
            <a:endParaRPr lang="de-DE"/>
          </a:p>
        </p:txBody>
      </p:sp>
      <p:sp>
        <p:nvSpPr>
          <p:cNvPr id="8" name="Textfeld 7"/>
          <p:cNvSpPr txBox="1"/>
          <p:nvPr/>
        </p:nvSpPr>
        <p:spPr>
          <a:xfrm>
            <a:off x="1133744" y="1166842"/>
            <a:ext cx="9924512" cy="4524315"/>
          </a:xfrm>
          <a:prstGeom prst="rect">
            <a:avLst/>
          </a:prstGeom>
          <a:noFill/>
        </p:spPr>
        <p:txBody>
          <a:bodyPr wrap="none" rtlCol="0">
            <a:spAutoFit/>
          </a:bodyPr>
          <a:lstStyle/>
          <a:p>
            <a:pPr algn="ctr"/>
            <a:r>
              <a:rPr lang="de-DE" sz="9600" b="1" dirty="0"/>
              <a:t>Aufnahmetechnik,</a:t>
            </a:r>
            <a:br>
              <a:rPr lang="de-DE" sz="9600" b="1" dirty="0"/>
            </a:br>
            <a:r>
              <a:rPr lang="de-DE" sz="9600" b="1" dirty="0" err="1"/>
              <a:t>Calibration</a:t>
            </a:r>
            <a:br>
              <a:rPr lang="de-DE" sz="9600" b="1" dirty="0"/>
            </a:br>
            <a:r>
              <a:rPr lang="de-DE" sz="9600" b="1" dirty="0"/>
              <a:t>und </a:t>
            </a:r>
            <a:r>
              <a:rPr lang="de-DE" sz="9600" b="1" dirty="0" err="1"/>
              <a:t>Pre</a:t>
            </a:r>
            <a:r>
              <a:rPr lang="de-DE" sz="9600" b="1" dirty="0"/>
              <a:t>-Processing</a:t>
            </a:r>
            <a:endParaRPr lang="de-DE" sz="9600" dirty="0"/>
          </a:p>
        </p:txBody>
      </p:sp>
      <p:sp>
        <p:nvSpPr>
          <p:cNvPr id="7" name="Fußzeilenplatzhalter 3">
            <a:extLst>
              <a:ext uri="{FF2B5EF4-FFF2-40B4-BE49-F238E27FC236}">
                <a16:creationId xmlns:a16="http://schemas.microsoft.com/office/drawing/2014/main" id="{7B22D57E-DF6E-B54A-A8E0-2C974166CBC6}"/>
              </a:ext>
            </a:extLst>
          </p:cNvPr>
          <p:cNvSpPr>
            <a:spLocks noGrp="1"/>
          </p:cNvSpPr>
          <p:nvPr>
            <p:ph type="ftr" sz="quarter" idx="11"/>
          </p:nvPr>
        </p:nvSpPr>
        <p:spPr>
          <a:xfrm>
            <a:off x="4038600" y="6356350"/>
            <a:ext cx="4114800" cy="365125"/>
          </a:xfrm>
        </p:spPr>
        <p:txBody>
          <a:bodyPr/>
          <a:lstStyle/>
          <a:p>
            <a:r>
              <a:rPr lang="en-US" dirty="0"/>
              <a:t>13. CCD Workshop 2021</a:t>
            </a:r>
            <a:endParaRPr lang="de-DE" dirty="0"/>
          </a:p>
        </p:txBody>
      </p:sp>
      <p:sp>
        <p:nvSpPr>
          <p:cNvPr id="11" name="Datumsplatzhalter 5">
            <a:extLst>
              <a:ext uri="{FF2B5EF4-FFF2-40B4-BE49-F238E27FC236}">
                <a16:creationId xmlns:a16="http://schemas.microsoft.com/office/drawing/2014/main" id="{D005BEEA-3B97-8C4A-9BF3-C8C7DC8D1C5C}"/>
              </a:ext>
            </a:extLst>
          </p:cNvPr>
          <p:cNvSpPr>
            <a:spLocks noGrp="1"/>
          </p:cNvSpPr>
          <p:nvPr>
            <p:ph type="dt" sz="half" idx="10"/>
          </p:nvPr>
        </p:nvSpPr>
        <p:spPr>
          <a:xfrm>
            <a:off x="838200" y="6356350"/>
            <a:ext cx="2743200" cy="365125"/>
          </a:xfrm>
        </p:spPr>
        <p:txBody>
          <a:bodyPr/>
          <a:lstStyle/>
          <a:p>
            <a:r>
              <a:rPr lang="de-DE" dirty="0"/>
              <a:t>30.10.2021</a:t>
            </a:r>
          </a:p>
        </p:txBody>
      </p:sp>
    </p:spTree>
    <p:extLst>
      <p:ext uri="{BB962C8B-B14F-4D97-AF65-F5344CB8AC3E}">
        <p14:creationId xmlns:p14="http://schemas.microsoft.com/office/powerpoint/2010/main" val="34700499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22F3FD-0B7F-CE41-9386-0FA1DB0767ED}"/>
              </a:ext>
            </a:extLst>
          </p:cNvPr>
          <p:cNvSpPr>
            <a:spLocks noGrp="1"/>
          </p:cNvSpPr>
          <p:nvPr>
            <p:ph type="title"/>
          </p:nvPr>
        </p:nvSpPr>
        <p:spPr/>
        <p:txBody>
          <a:bodyPr/>
          <a:lstStyle/>
          <a:p>
            <a:r>
              <a:rPr lang="de-DE" dirty="0"/>
              <a:t>Welche Frames brauche ich?</a:t>
            </a:r>
          </a:p>
        </p:txBody>
      </p:sp>
      <p:sp>
        <p:nvSpPr>
          <p:cNvPr id="3" name="Inhaltsplatzhalter 2">
            <a:extLst>
              <a:ext uri="{FF2B5EF4-FFF2-40B4-BE49-F238E27FC236}">
                <a16:creationId xmlns:a16="http://schemas.microsoft.com/office/drawing/2014/main" id="{82856AD5-491D-FD45-8B98-62F2E6063565}"/>
              </a:ext>
            </a:extLst>
          </p:cNvPr>
          <p:cNvSpPr>
            <a:spLocks noGrp="1"/>
          </p:cNvSpPr>
          <p:nvPr>
            <p:ph idx="1"/>
          </p:nvPr>
        </p:nvSpPr>
        <p:spPr/>
        <p:txBody>
          <a:bodyPr>
            <a:normAutofit/>
          </a:bodyPr>
          <a:lstStyle/>
          <a:p>
            <a:pPr marL="0" indent="0">
              <a:buNone/>
            </a:pPr>
            <a:r>
              <a:rPr lang="de-DE" b="1" dirty="0"/>
              <a:t>Lehrbuch:</a:t>
            </a:r>
          </a:p>
          <a:p>
            <a:r>
              <a:rPr lang="de-DE" dirty="0" err="1"/>
              <a:t>Lights</a:t>
            </a:r>
            <a:endParaRPr lang="de-DE" dirty="0"/>
          </a:p>
          <a:p>
            <a:r>
              <a:rPr lang="de-DE" dirty="0"/>
              <a:t>Darks bzw. Dark-Frame Library</a:t>
            </a:r>
            <a:br>
              <a:rPr lang="de-DE" dirty="0"/>
            </a:br>
            <a:r>
              <a:rPr lang="de-DE" dirty="0"/>
              <a:t>(Adaption durch Dark Frame </a:t>
            </a:r>
            <a:r>
              <a:rPr lang="de-DE" dirty="0" err="1"/>
              <a:t>Scaling</a:t>
            </a:r>
            <a:r>
              <a:rPr lang="de-DE" dirty="0"/>
              <a:t>)</a:t>
            </a:r>
          </a:p>
          <a:p>
            <a:r>
              <a:rPr lang="de-DE" dirty="0"/>
              <a:t>Flats</a:t>
            </a:r>
          </a:p>
          <a:p>
            <a:r>
              <a:rPr lang="de-DE" dirty="0"/>
              <a:t>Master Bias</a:t>
            </a:r>
          </a:p>
        </p:txBody>
      </p:sp>
      <p:sp>
        <p:nvSpPr>
          <p:cNvPr id="6" name="Foliennummernplatzhalter 5">
            <a:extLst>
              <a:ext uri="{FF2B5EF4-FFF2-40B4-BE49-F238E27FC236}">
                <a16:creationId xmlns:a16="http://schemas.microsoft.com/office/drawing/2014/main" id="{895BA267-2B87-1744-BC17-C70A3D00A865}"/>
              </a:ext>
            </a:extLst>
          </p:cNvPr>
          <p:cNvSpPr>
            <a:spLocks noGrp="1"/>
          </p:cNvSpPr>
          <p:nvPr>
            <p:ph type="sldNum" sz="quarter" idx="12"/>
          </p:nvPr>
        </p:nvSpPr>
        <p:spPr/>
        <p:txBody>
          <a:bodyPr/>
          <a:lstStyle/>
          <a:p>
            <a:fld id="{FC2801B2-7198-F848-9BE4-1C2983152706}" type="slidenum">
              <a:rPr lang="de-DE" smtClean="0"/>
              <a:t>26</a:t>
            </a:fld>
            <a:endParaRPr lang="de-DE"/>
          </a:p>
        </p:txBody>
      </p:sp>
      <p:sp>
        <p:nvSpPr>
          <p:cNvPr id="7" name="Fußzeilenplatzhalter 3">
            <a:extLst>
              <a:ext uri="{FF2B5EF4-FFF2-40B4-BE49-F238E27FC236}">
                <a16:creationId xmlns:a16="http://schemas.microsoft.com/office/drawing/2014/main" id="{E4C752DD-D7BB-B945-9A1E-212798FF9FC8}"/>
              </a:ext>
            </a:extLst>
          </p:cNvPr>
          <p:cNvSpPr>
            <a:spLocks noGrp="1"/>
          </p:cNvSpPr>
          <p:nvPr>
            <p:ph type="ftr" sz="quarter" idx="11"/>
          </p:nvPr>
        </p:nvSpPr>
        <p:spPr>
          <a:xfrm>
            <a:off x="4038600" y="6356350"/>
            <a:ext cx="4114800" cy="365125"/>
          </a:xfrm>
        </p:spPr>
        <p:txBody>
          <a:bodyPr/>
          <a:lstStyle/>
          <a:p>
            <a:r>
              <a:rPr lang="en-US" dirty="0"/>
              <a:t>13. CCD Workshop 2021</a:t>
            </a:r>
            <a:endParaRPr lang="de-DE" dirty="0"/>
          </a:p>
        </p:txBody>
      </p:sp>
      <p:sp>
        <p:nvSpPr>
          <p:cNvPr id="8" name="Datumsplatzhalter 5">
            <a:extLst>
              <a:ext uri="{FF2B5EF4-FFF2-40B4-BE49-F238E27FC236}">
                <a16:creationId xmlns:a16="http://schemas.microsoft.com/office/drawing/2014/main" id="{7F10A296-EE36-9549-851F-0BDD946D5C85}"/>
              </a:ext>
            </a:extLst>
          </p:cNvPr>
          <p:cNvSpPr>
            <a:spLocks noGrp="1"/>
          </p:cNvSpPr>
          <p:nvPr>
            <p:ph type="dt" sz="half" idx="10"/>
          </p:nvPr>
        </p:nvSpPr>
        <p:spPr>
          <a:xfrm>
            <a:off x="838200" y="6356350"/>
            <a:ext cx="2743200" cy="365125"/>
          </a:xfrm>
        </p:spPr>
        <p:txBody>
          <a:bodyPr/>
          <a:lstStyle/>
          <a:p>
            <a:r>
              <a:rPr lang="de-DE" dirty="0"/>
              <a:t>30.10.2021</a:t>
            </a:r>
          </a:p>
        </p:txBody>
      </p:sp>
      <p:pic>
        <p:nvPicPr>
          <p:cNvPr id="10" name="Grafik 9">
            <a:extLst>
              <a:ext uri="{FF2B5EF4-FFF2-40B4-BE49-F238E27FC236}">
                <a16:creationId xmlns:a16="http://schemas.microsoft.com/office/drawing/2014/main" id="{5274B2C3-ECE9-994F-9E99-BA41C00CBE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64570" y="1438168"/>
            <a:ext cx="5153748" cy="3442704"/>
          </a:xfrm>
          <a:prstGeom prst="rect">
            <a:avLst/>
          </a:prstGeom>
        </p:spPr>
      </p:pic>
    </p:spTree>
    <p:extLst>
      <p:ext uri="{BB962C8B-B14F-4D97-AF65-F5344CB8AC3E}">
        <p14:creationId xmlns:p14="http://schemas.microsoft.com/office/powerpoint/2010/main" val="96404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22F3FD-0B7F-CE41-9386-0FA1DB0767ED}"/>
              </a:ext>
            </a:extLst>
          </p:cNvPr>
          <p:cNvSpPr>
            <a:spLocks noGrp="1"/>
          </p:cNvSpPr>
          <p:nvPr>
            <p:ph type="title"/>
          </p:nvPr>
        </p:nvSpPr>
        <p:spPr/>
        <p:txBody>
          <a:bodyPr/>
          <a:lstStyle/>
          <a:p>
            <a:r>
              <a:rPr lang="de-DE" dirty="0"/>
              <a:t>Welche Frames brauche ich?</a:t>
            </a:r>
          </a:p>
        </p:txBody>
      </p:sp>
      <p:sp>
        <p:nvSpPr>
          <p:cNvPr id="3" name="Inhaltsplatzhalter 2">
            <a:extLst>
              <a:ext uri="{FF2B5EF4-FFF2-40B4-BE49-F238E27FC236}">
                <a16:creationId xmlns:a16="http://schemas.microsoft.com/office/drawing/2014/main" id="{82856AD5-491D-FD45-8B98-62F2E6063565}"/>
              </a:ext>
            </a:extLst>
          </p:cNvPr>
          <p:cNvSpPr>
            <a:spLocks noGrp="1"/>
          </p:cNvSpPr>
          <p:nvPr>
            <p:ph idx="1"/>
          </p:nvPr>
        </p:nvSpPr>
        <p:spPr/>
        <p:txBody>
          <a:bodyPr>
            <a:normAutofit/>
          </a:bodyPr>
          <a:lstStyle/>
          <a:p>
            <a:pPr marL="0" indent="0">
              <a:buNone/>
            </a:pPr>
            <a:r>
              <a:rPr lang="de-DE" b="1" dirty="0"/>
              <a:t>CMOS:</a:t>
            </a:r>
          </a:p>
          <a:p>
            <a:r>
              <a:rPr lang="de-DE" dirty="0" err="1"/>
              <a:t>Lights</a:t>
            </a:r>
            <a:endParaRPr lang="de-DE" dirty="0"/>
          </a:p>
          <a:p>
            <a:r>
              <a:rPr lang="de-DE" dirty="0"/>
              <a:t>Darks</a:t>
            </a:r>
          </a:p>
          <a:p>
            <a:r>
              <a:rPr lang="de-DE" dirty="0"/>
              <a:t>Flats</a:t>
            </a:r>
          </a:p>
          <a:p>
            <a:r>
              <a:rPr lang="de-DE" dirty="0"/>
              <a:t>Flat-Darks</a:t>
            </a:r>
          </a:p>
        </p:txBody>
      </p:sp>
      <p:sp>
        <p:nvSpPr>
          <p:cNvPr id="6" name="Foliennummernplatzhalter 5">
            <a:extLst>
              <a:ext uri="{FF2B5EF4-FFF2-40B4-BE49-F238E27FC236}">
                <a16:creationId xmlns:a16="http://schemas.microsoft.com/office/drawing/2014/main" id="{895BA267-2B87-1744-BC17-C70A3D00A865}"/>
              </a:ext>
            </a:extLst>
          </p:cNvPr>
          <p:cNvSpPr>
            <a:spLocks noGrp="1"/>
          </p:cNvSpPr>
          <p:nvPr>
            <p:ph type="sldNum" sz="quarter" idx="12"/>
          </p:nvPr>
        </p:nvSpPr>
        <p:spPr/>
        <p:txBody>
          <a:bodyPr/>
          <a:lstStyle/>
          <a:p>
            <a:fld id="{FC2801B2-7198-F848-9BE4-1C2983152706}" type="slidenum">
              <a:rPr lang="de-DE" smtClean="0"/>
              <a:t>27</a:t>
            </a:fld>
            <a:endParaRPr lang="de-DE"/>
          </a:p>
        </p:txBody>
      </p:sp>
      <p:sp>
        <p:nvSpPr>
          <p:cNvPr id="7" name="Fußzeilenplatzhalter 3">
            <a:extLst>
              <a:ext uri="{FF2B5EF4-FFF2-40B4-BE49-F238E27FC236}">
                <a16:creationId xmlns:a16="http://schemas.microsoft.com/office/drawing/2014/main" id="{A85F8723-97C6-D548-9369-27002084BCA3}"/>
              </a:ext>
            </a:extLst>
          </p:cNvPr>
          <p:cNvSpPr>
            <a:spLocks noGrp="1"/>
          </p:cNvSpPr>
          <p:nvPr>
            <p:ph type="ftr" sz="quarter" idx="11"/>
          </p:nvPr>
        </p:nvSpPr>
        <p:spPr>
          <a:xfrm>
            <a:off x="4038600" y="6356350"/>
            <a:ext cx="4114800" cy="365125"/>
          </a:xfrm>
        </p:spPr>
        <p:txBody>
          <a:bodyPr/>
          <a:lstStyle/>
          <a:p>
            <a:r>
              <a:rPr lang="en-US" dirty="0"/>
              <a:t>13. CCD Workshop 2021</a:t>
            </a:r>
            <a:endParaRPr lang="de-DE" dirty="0"/>
          </a:p>
        </p:txBody>
      </p:sp>
      <p:sp>
        <p:nvSpPr>
          <p:cNvPr id="8" name="Datumsplatzhalter 5">
            <a:extLst>
              <a:ext uri="{FF2B5EF4-FFF2-40B4-BE49-F238E27FC236}">
                <a16:creationId xmlns:a16="http://schemas.microsoft.com/office/drawing/2014/main" id="{95E8F41A-152F-F349-98A6-0B9BE1E931E8}"/>
              </a:ext>
            </a:extLst>
          </p:cNvPr>
          <p:cNvSpPr>
            <a:spLocks noGrp="1"/>
          </p:cNvSpPr>
          <p:nvPr>
            <p:ph type="dt" sz="half" idx="10"/>
          </p:nvPr>
        </p:nvSpPr>
        <p:spPr>
          <a:xfrm>
            <a:off x="838200" y="6356350"/>
            <a:ext cx="2743200" cy="365125"/>
          </a:xfrm>
        </p:spPr>
        <p:txBody>
          <a:bodyPr/>
          <a:lstStyle/>
          <a:p>
            <a:r>
              <a:rPr lang="de-DE" dirty="0"/>
              <a:t>30.10.2021</a:t>
            </a:r>
          </a:p>
        </p:txBody>
      </p:sp>
      <p:pic>
        <p:nvPicPr>
          <p:cNvPr id="10" name="Grafik 9">
            <a:extLst>
              <a:ext uri="{FF2B5EF4-FFF2-40B4-BE49-F238E27FC236}">
                <a16:creationId xmlns:a16="http://schemas.microsoft.com/office/drawing/2014/main" id="{2819D14C-7BFA-874A-AE87-586F1E789438}"/>
              </a:ext>
            </a:extLst>
          </p:cNvPr>
          <p:cNvPicPr>
            <a:picLocks noChangeAspect="1"/>
          </p:cNvPicPr>
          <p:nvPr/>
        </p:nvPicPr>
        <p:blipFill>
          <a:blip r:embed="rId3"/>
          <a:stretch>
            <a:fillRect/>
          </a:stretch>
        </p:blipFill>
        <p:spPr>
          <a:xfrm>
            <a:off x="5448865" y="1438168"/>
            <a:ext cx="6323470" cy="4224078"/>
          </a:xfrm>
          <a:prstGeom prst="rect">
            <a:avLst/>
          </a:prstGeom>
          <a:ln>
            <a:solidFill>
              <a:schemeClr val="bg1"/>
            </a:solidFill>
          </a:ln>
        </p:spPr>
      </p:pic>
      <p:pic>
        <p:nvPicPr>
          <p:cNvPr id="12" name="Grafik 11">
            <a:extLst>
              <a:ext uri="{FF2B5EF4-FFF2-40B4-BE49-F238E27FC236}">
                <a16:creationId xmlns:a16="http://schemas.microsoft.com/office/drawing/2014/main" id="{EFAB9AB9-632D-2D43-9B92-AD93AD908DB0}"/>
              </a:ext>
            </a:extLst>
          </p:cNvPr>
          <p:cNvPicPr>
            <a:picLocks noChangeAspect="1"/>
          </p:cNvPicPr>
          <p:nvPr/>
        </p:nvPicPr>
        <p:blipFill>
          <a:blip r:embed="rId4"/>
          <a:stretch>
            <a:fillRect/>
          </a:stretch>
        </p:blipFill>
        <p:spPr>
          <a:xfrm>
            <a:off x="3404125" y="2009268"/>
            <a:ext cx="6196509" cy="4219822"/>
          </a:xfrm>
          <a:prstGeom prst="rect">
            <a:avLst/>
          </a:prstGeom>
          <a:ln>
            <a:solidFill>
              <a:schemeClr val="bg1"/>
            </a:solidFill>
          </a:ln>
        </p:spPr>
      </p:pic>
      <p:sp>
        <p:nvSpPr>
          <p:cNvPr id="13" name="Textfeld 12">
            <a:extLst>
              <a:ext uri="{FF2B5EF4-FFF2-40B4-BE49-F238E27FC236}">
                <a16:creationId xmlns:a16="http://schemas.microsoft.com/office/drawing/2014/main" id="{E4C316B6-F5E9-6D4B-B9F6-8951C17BBA2F}"/>
              </a:ext>
            </a:extLst>
          </p:cNvPr>
          <p:cNvSpPr txBox="1"/>
          <p:nvPr/>
        </p:nvSpPr>
        <p:spPr>
          <a:xfrm>
            <a:off x="3365210" y="1637542"/>
            <a:ext cx="1346779" cy="369332"/>
          </a:xfrm>
          <a:prstGeom prst="rect">
            <a:avLst/>
          </a:prstGeom>
          <a:noFill/>
        </p:spPr>
        <p:txBody>
          <a:bodyPr wrap="none" rtlCol="0">
            <a:spAutoFit/>
          </a:bodyPr>
          <a:lstStyle/>
          <a:p>
            <a:r>
              <a:rPr lang="de-DE" dirty="0"/>
              <a:t>ZWO ASI294</a:t>
            </a:r>
          </a:p>
        </p:txBody>
      </p:sp>
      <p:sp>
        <p:nvSpPr>
          <p:cNvPr id="14" name="Textfeld 13">
            <a:extLst>
              <a:ext uri="{FF2B5EF4-FFF2-40B4-BE49-F238E27FC236}">
                <a16:creationId xmlns:a16="http://schemas.microsoft.com/office/drawing/2014/main" id="{3E4780E3-EC6D-8C43-AA89-4E7AC54E2DCB}"/>
              </a:ext>
            </a:extLst>
          </p:cNvPr>
          <p:cNvSpPr txBox="1"/>
          <p:nvPr/>
        </p:nvSpPr>
        <p:spPr>
          <a:xfrm>
            <a:off x="10210800" y="5639966"/>
            <a:ext cx="947695" cy="369332"/>
          </a:xfrm>
          <a:prstGeom prst="rect">
            <a:avLst/>
          </a:prstGeom>
          <a:noFill/>
        </p:spPr>
        <p:txBody>
          <a:bodyPr wrap="none" rtlCol="0">
            <a:spAutoFit/>
          </a:bodyPr>
          <a:lstStyle/>
          <a:p>
            <a:r>
              <a:rPr lang="de-DE" dirty="0"/>
              <a:t>QHY268</a:t>
            </a:r>
          </a:p>
        </p:txBody>
      </p:sp>
    </p:spTree>
    <p:extLst>
      <p:ext uri="{BB962C8B-B14F-4D97-AF65-F5344CB8AC3E}">
        <p14:creationId xmlns:p14="http://schemas.microsoft.com/office/powerpoint/2010/main" val="1880135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500"/>
                                        <p:tgtEl>
                                          <p:spTgt spid="13"/>
                                        </p:tgtEl>
                                      </p:cBhvr>
                                    </p:animEffect>
                                  </p:childTnLst>
                                </p:cTn>
                              </p:par>
                              <p:par>
                                <p:cTn id="16" presetID="9"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22F3FD-0B7F-CE41-9386-0FA1DB0767ED}"/>
              </a:ext>
            </a:extLst>
          </p:cNvPr>
          <p:cNvSpPr>
            <a:spLocks noGrp="1"/>
          </p:cNvSpPr>
          <p:nvPr>
            <p:ph type="title"/>
          </p:nvPr>
        </p:nvSpPr>
        <p:spPr/>
        <p:txBody>
          <a:bodyPr/>
          <a:lstStyle/>
          <a:p>
            <a:r>
              <a:rPr lang="de-DE" dirty="0"/>
              <a:t>Workflow im </a:t>
            </a:r>
            <a:r>
              <a:rPr lang="de-DE" dirty="0" err="1"/>
              <a:t>Preprocessing</a:t>
            </a:r>
            <a:endParaRPr lang="de-DE" dirty="0"/>
          </a:p>
        </p:txBody>
      </p:sp>
      <p:sp>
        <p:nvSpPr>
          <p:cNvPr id="6" name="Foliennummernplatzhalter 5">
            <a:extLst>
              <a:ext uri="{FF2B5EF4-FFF2-40B4-BE49-F238E27FC236}">
                <a16:creationId xmlns:a16="http://schemas.microsoft.com/office/drawing/2014/main" id="{895BA267-2B87-1744-BC17-C70A3D00A865}"/>
              </a:ext>
            </a:extLst>
          </p:cNvPr>
          <p:cNvSpPr>
            <a:spLocks noGrp="1"/>
          </p:cNvSpPr>
          <p:nvPr>
            <p:ph type="sldNum" sz="quarter" idx="12"/>
          </p:nvPr>
        </p:nvSpPr>
        <p:spPr/>
        <p:txBody>
          <a:bodyPr/>
          <a:lstStyle/>
          <a:p>
            <a:fld id="{FC2801B2-7198-F848-9BE4-1C2983152706}" type="slidenum">
              <a:rPr lang="de-DE" smtClean="0"/>
              <a:t>28</a:t>
            </a:fld>
            <a:endParaRPr lang="de-DE"/>
          </a:p>
        </p:txBody>
      </p:sp>
      <p:sp>
        <p:nvSpPr>
          <p:cNvPr id="3" name="Rechteck 2">
            <a:extLst>
              <a:ext uri="{FF2B5EF4-FFF2-40B4-BE49-F238E27FC236}">
                <a16:creationId xmlns:a16="http://schemas.microsoft.com/office/drawing/2014/main" id="{DE868E1E-282D-2946-A350-46E413574065}"/>
              </a:ext>
            </a:extLst>
          </p:cNvPr>
          <p:cNvSpPr/>
          <p:nvPr/>
        </p:nvSpPr>
        <p:spPr>
          <a:xfrm>
            <a:off x="936478" y="1951420"/>
            <a:ext cx="1011964" cy="61529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Light</a:t>
            </a:r>
          </a:p>
        </p:txBody>
      </p:sp>
      <p:sp>
        <p:nvSpPr>
          <p:cNvPr id="7" name="Rechteck 6">
            <a:extLst>
              <a:ext uri="{FF2B5EF4-FFF2-40B4-BE49-F238E27FC236}">
                <a16:creationId xmlns:a16="http://schemas.microsoft.com/office/drawing/2014/main" id="{EF0C177F-77EF-7C46-BA31-4FCAE1E0FC2E}"/>
              </a:ext>
            </a:extLst>
          </p:cNvPr>
          <p:cNvSpPr/>
          <p:nvPr/>
        </p:nvSpPr>
        <p:spPr>
          <a:xfrm>
            <a:off x="936478" y="2821667"/>
            <a:ext cx="1011964" cy="61529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Light</a:t>
            </a:r>
          </a:p>
        </p:txBody>
      </p:sp>
      <p:sp>
        <p:nvSpPr>
          <p:cNvPr id="8" name="Rechteck 7">
            <a:extLst>
              <a:ext uri="{FF2B5EF4-FFF2-40B4-BE49-F238E27FC236}">
                <a16:creationId xmlns:a16="http://schemas.microsoft.com/office/drawing/2014/main" id="{B4CE8661-23A4-6C45-901C-70B8885A8CEF}"/>
              </a:ext>
            </a:extLst>
          </p:cNvPr>
          <p:cNvSpPr/>
          <p:nvPr/>
        </p:nvSpPr>
        <p:spPr>
          <a:xfrm>
            <a:off x="936478" y="3693902"/>
            <a:ext cx="1011964" cy="61529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Light</a:t>
            </a:r>
          </a:p>
        </p:txBody>
      </p:sp>
      <p:sp>
        <p:nvSpPr>
          <p:cNvPr id="9" name="Rechteck 8">
            <a:extLst>
              <a:ext uri="{FF2B5EF4-FFF2-40B4-BE49-F238E27FC236}">
                <a16:creationId xmlns:a16="http://schemas.microsoft.com/office/drawing/2014/main" id="{9A26FAA2-FF69-7A4D-8426-BEEF84CACA0E}"/>
              </a:ext>
            </a:extLst>
          </p:cNvPr>
          <p:cNvSpPr/>
          <p:nvPr/>
        </p:nvSpPr>
        <p:spPr>
          <a:xfrm>
            <a:off x="936478" y="5050954"/>
            <a:ext cx="1011964" cy="61529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Light</a:t>
            </a:r>
          </a:p>
        </p:txBody>
      </p:sp>
      <p:sp>
        <p:nvSpPr>
          <p:cNvPr id="10" name="Textfeld 9">
            <a:extLst>
              <a:ext uri="{FF2B5EF4-FFF2-40B4-BE49-F238E27FC236}">
                <a16:creationId xmlns:a16="http://schemas.microsoft.com/office/drawing/2014/main" id="{DE3FD442-E970-3D47-9121-CE6FD5C4FBB0}"/>
              </a:ext>
            </a:extLst>
          </p:cNvPr>
          <p:cNvSpPr txBox="1"/>
          <p:nvPr/>
        </p:nvSpPr>
        <p:spPr>
          <a:xfrm>
            <a:off x="1211627" y="4544973"/>
            <a:ext cx="461665" cy="251031"/>
          </a:xfrm>
          <a:prstGeom prst="rect">
            <a:avLst/>
          </a:prstGeom>
          <a:noFill/>
          <a:ln>
            <a:noFill/>
          </a:ln>
        </p:spPr>
        <p:txBody>
          <a:bodyPr vert="vert" wrap="none" rtlCol="0">
            <a:spAutoFit/>
          </a:bodyPr>
          <a:lstStyle/>
          <a:p>
            <a:r>
              <a:rPr lang="de-DE" dirty="0"/>
              <a:t>…</a:t>
            </a:r>
          </a:p>
        </p:txBody>
      </p:sp>
      <p:sp>
        <p:nvSpPr>
          <p:cNvPr id="11" name="Pfeil nach rechts 10">
            <a:extLst>
              <a:ext uri="{FF2B5EF4-FFF2-40B4-BE49-F238E27FC236}">
                <a16:creationId xmlns:a16="http://schemas.microsoft.com/office/drawing/2014/main" id="{BDC63061-3A7F-214D-893E-8729D96B74B2}"/>
              </a:ext>
            </a:extLst>
          </p:cNvPr>
          <p:cNvSpPr/>
          <p:nvPr/>
        </p:nvSpPr>
        <p:spPr>
          <a:xfrm>
            <a:off x="2187724" y="2028331"/>
            <a:ext cx="717846" cy="461474"/>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t>minus</a:t>
            </a:r>
          </a:p>
        </p:txBody>
      </p:sp>
      <p:sp>
        <p:nvSpPr>
          <p:cNvPr id="15" name="Pfeil nach rechts 14">
            <a:extLst>
              <a:ext uri="{FF2B5EF4-FFF2-40B4-BE49-F238E27FC236}">
                <a16:creationId xmlns:a16="http://schemas.microsoft.com/office/drawing/2014/main" id="{37F1C7CC-646C-3143-BC11-86DDA1971B0E}"/>
              </a:ext>
            </a:extLst>
          </p:cNvPr>
          <p:cNvSpPr/>
          <p:nvPr/>
        </p:nvSpPr>
        <p:spPr>
          <a:xfrm>
            <a:off x="2184163" y="2898578"/>
            <a:ext cx="717846" cy="461474"/>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t>minus</a:t>
            </a:r>
          </a:p>
        </p:txBody>
      </p:sp>
      <p:sp>
        <p:nvSpPr>
          <p:cNvPr id="16" name="Pfeil nach rechts 15">
            <a:extLst>
              <a:ext uri="{FF2B5EF4-FFF2-40B4-BE49-F238E27FC236}">
                <a16:creationId xmlns:a16="http://schemas.microsoft.com/office/drawing/2014/main" id="{1DF4A64D-C755-7E4B-9AB9-3D7C5B1C6C72}"/>
              </a:ext>
            </a:extLst>
          </p:cNvPr>
          <p:cNvSpPr/>
          <p:nvPr/>
        </p:nvSpPr>
        <p:spPr>
          <a:xfrm>
            <a:off x="2184163" y="3768825"/>
            <a:ext cx="717846" cy="461474"/>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t>minus</a:t>
            </a:r>
          </a:p>
        </p:txBody>
      </p:sp>
      <p:sp>
        <p:nvSpPr>
          <p:cNvPr id="17" name="Pfeil nach rechts 16">
            <a:extLst>
              <a:ext uri="{FF2B5EF4-FFF2-40B4-BE49-F238E27FC236}">
                <a16:creationId xmlns:a16="http://schemas.microsoft.com/office/drawing/2014/main" id="{FC30FCFD-F793-954E-B137-1F437D06AE08}"/>
              </a:ext>
            </a:extLst>
          </p:cNvPr>
          <p:cNvSpPr/>
          <p:nvPr/>
        </p:nvSpPr>
        <p:spPr>
          <a:xfrm>
            <a:off x="2184163" y="5127865"/>
            <a:ext cx="717846" cy="461474"/>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t>minus</a:t>
            </a:r>
          </a:p>
        </p:txBody>
      </p:sp>
      <p:sp>
        <p:nvSpPr>
          <p:cNvPr id="18" name="Rechteck 17">
            <a:extLst>
              <a:ext uri="{FF2B5EF4-FFF2-40B4-BE49-F238E27FC236}">
                <a16:creationId xmlns:a16="http://schemas.microsoft.com/office/drawing/2014/main" id="{0166DFF8-F591-F04A-BE9C-2E564B8FE0B3}"/>
              </a:ext>
            </a:extLst>
          </p:cNvPr>
          <p:cNvSpPr/>
          <p:nvPr/>
        </p:nvSpPr>
        <p:spPr>
          <a:xfrm>
            <a:off x="3083964" y="1951420"/>
            <a:ext cx="1011964" cy="615297"/>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Master</a:t>
            </a:r>
            <a:br>
              <a:rPr lang="de-DE" dirty="0"/>
            </a:br>
            <a:r>
              <a:rPr lang="de-DE" dirty="0"/>
              <a:t>Dark</a:t>
            </a:r>
          </a:p>
        </p:txBody>
      </p:sp>
      <p:sp>
        <p:nvSpPr>
          <p:cNvPr id="19" name="Rechteck 18">
            <a:extLst>
              <a:ext uri="{FF2B5EF4-FFF2-40B4-BE49-F238E27FC236}">
                <a16:creationId xmlns:a16="http://schemas.microsoft.com/office/drawing/2014/main" id="{63D12509-5F05-3B47-826A-2250E99E5E6D}"/>
              </a:ext>
            </a:extLst>
          </p:cNvPr>
          <p:cNvSpPr/>
          <p:nvPr/>
        </p:nvSpPr>
        <p:spPr>
          <a:xfrm>
            <a:off x="3083964" y="2821667"/>
            <a:ext cx="1011964" cy="615297"/>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Master Dark</a:t>
            </a:r>
          </a:p>
        </p:txBody>
      </p:sp>
      <p:sp>
        <p:nvSpPr>
          <p:cNvPr id="20" name="Rechteck 19">
            <a:extLst>
              <a:ext uri="{FF2B5EF4-FFF2-40B4-BE49-F238E27FC236}">
                <a16:creationId xmlns:a16="http://schemas.microsoft.com/office/drawing/2014/main" id="{9167D5CC-5562-DF4B-BBCD-6EA74B560991}"/>
              </a:ext>
            </a:extLst>
          </p:cNvPr>
          <p:cNvSpPr/>
          <p:nvPr/>
        </p:nvSpPr>
        <p:spPr>
          <a:xfrm>
            <a:off x="3083964" y="3693902"/>
            <a:ext cx="1011964" cy="615297"/>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Master Dark</a:t>
            </a:r>
          </a:p>
        </p:txBody>
      </p:sp>
      <p:sp>
        <p:nvSpPr>
          <p:cNvPr id="21" name="Rechteck 20">
            <a:extLst>
              <a:ext uri="{FF2B5EF4-FFF2-40B4-BE49-F238E27FC236}">
                <a16:creationId xmlns:a16="http://schemas.microsoft.com/office/drawing/2014/main" id="{00478870-E393-4A40-976F-FCB56CC06F95}"/>
              </a:ext>
            </a:extLst>
          </p:cNvPr>
          <p:cNvSpPr/>
          <p:nvPr/>
        </p:nvSpPr>
        <p:spPr>
          <a:xfrm>
            <a:off x="3083964" y="5050954"/>
            <a:ext cx="1011964" cy="615297"/>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Master Dark</a:t>
            </a:r>
          </a:p>
        </p:txBody>
      </p:sp>
      <p:sp>
        <p:nvSpPr>
          <p:cNvPr id="22" name="Textfeld 21">
            <a:extLst>
              <a:ext uri="{FF2B5EF4-FFF2-40B4-BE49-F238E27FC236}">
                <a16:creationId xmlns:a16="http://schemas.microsoft.com/office/drawing/2014/main" id="{FEF8D39D-89FB-FF41-9160-F53A9C09B2A2}"/>
              </a:ext>
            </a:extLst>
          </p:cNvPr>
          <p:cNvSpPr txBox="1"/>
          <p:nvPr/>
        </p:nvSpPr>
        <p:spPr>
          <a:xfrm>
            <a:off x="3359113" y="4544973"/>
            <a:ext cx="461665" cy="251031"/>
          </a:xfrm>
          <a:prstGeom prst="rect">
            <a:avLst/>
          </a:prstGeom>
          <a:noFill/>
          <a:ln>
            <a:noFill/>
          </a:ln>
        </p:spPr>
        <p:txBody>
          <a:bodyPr vert="vert" wrap="none" rtlCol="0">
            <a:spAutoFit/>
          </a:bodyPr>
          <a:lstStyle/>
          <a:p>
            <a:r>
              <a:rPr lang="de-DE" dirty="0"/>
              <a:t>…</a:t>
            </a:r>
          </a:p>
        </p:txBody>
      </p:sp>
      <p:sp>
        <p:nvSpPr>
          <p:cNvPr id="24" name="Pfeil nach rechts 23">
            <a:extLst>
              <a:ext uri="{FF2B5EF4-FFF2-40B4-BE49-F238E27FC236}">
                <a16:creationId xmlns:a16="http://schemas.microsoft.com/office/drawing/2014/main" id="{41C1CC99-1796-7141-AE92-B68759317F80}"/>
              </a:ext>
            </a:extLst>
          </p:cNvPr>
          <p:cNvSpPr/>
          <p:nvPr/>
        </p:nvSpPr>
        <p:spPr>
          <a:xfrm>
            <a:off x="4274322" y="2028331"/>
            <a:ext cx="717846" cy="461474"/>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t>geteilt</a:t>
            </a:r>
          </a:p>
        </p:txBody>
      </p:sp>
      <p:sp>
        <p:nvSpPr>
          <p:cNvPr id="25" name="Pfeil nach rechts 24">
            <a:extLst>
              <a:ext uri="{FF2B5EF4-FFF2-40B4-BE49-F238E27FC236}">
                <a16:creationId xmlns:a16="http://schemas.microsoft.com/office/drawing/2014/main" id="{A4E1DEB7-8984-4041-A5EC-666857CAF934}"/>
              </a:ext>
            </a:extLst>
          </p:cNvPr>
          <p:cNvSpPr/>
          <p:nvPr/>
        </p:nvSpPr>
        <p:spPr>
          <a:xfrm>
            <a:off x="4270761" y="2898578"/>
            <a:ext cx="717846" cy="461474"/>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t>geteilt</a:t>
            </a:r>
          </a:p>
        </p:txBody>
      </p:sp>
      <p:sp>
        <p:nvSpPr>
          <p:cNvPr id="26" name="Pfeil nach rechts 25">
            <a:extLst>
              <a:ext uri="{FF2B5EF4-FFF2-40B4-BE49-F238E27FC236}">
                <a16:creationId xmlns:a16="http://schemas.microsoft.com/office/drawing/2014/main" id="{9F363F18-85DD-A74F-9F16-46041082DB15}"/>
              </a:ext>
            </a:extLst>
          </p:cNvPr>
          <p:cNvSpPr/>
          <p:nvPr/>
        </p:nvSpPr>
        <p:spPr>
          <a:xfrm>
            <a:off x="4270761" y="3768825"/>
            <a:ext cx="717846" cy="461474"/>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t>geteilt</a:t>
            </a:r>
          </a:p>
        </p:txBody>
      </p:sp>
      <p:sp>
        <p:nvSpPr>
          <p:cNvPr id="27" name="Pfeil nach rechts 26">
            <a:extLst>
              <a:ext uri="{FF2B5EF4-FFF2-40B4-BE49-F238E27FC236}">
                <a16:creationId xmlns:a16="http://schemas.microsoft.com/office/drawing/2014/main" id="{9AC364B0-0AF3-FC40-96C0-80FB4ECD4C84}"/>
              </a:ext>
            </a:extLst>
          </p:cNvPr>
          <p:cNvSpPr/>
          <p:nvPr/>
        </p:nvSpPr>
        <p:spPr>
          <a:xfrm>
            <a:off x="4270761" y="5127865"/>
            <a:ext cx="717846" cy="461474"/>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t>geteilt</a:t>
            </a:r>
          </a:p>
        </p:txBody>
      </p:sp>
      <p:sp>
        <p:nvSpPr>
          <p:cNvPr id="28" name="Rechteck 27">
            <a:extLst>
              <a:ext uri="{FF2B5EF4-FFF2-40B4-BE49-F238E27FC236}">
                <a16:creationId xmlns:a16="http://schemas.microsoft.com/office/drawing/2014/main" id="{3B12C242-D3AB-EC4B-9929-9451794666BC}"/>
              </a:ext>
            </a:extLst>
          </p:cNvPr>
          <p:cNvSpPr/>
          <p:nvPr/>
        </p:nvSpPr>
        <p:spPr>
          <a:xfrm>
            <a:off x="5170562" y="1951420"/>
            <a:ext cx="1011964" cy="6152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Master</a:t>
            </a:r>
            <a:br>
              <a:rPr lang="de-DE" dirty="0">
                <a:solidFill>
                  <a:schemeClr val="tx1"/>
                </a:solidFill>
              </a:rPr>
            </a:br>
            <a:r>
              <a:rPr lang="de-DE" dirty="0">
                <a:solidFill>
                  <a:schemeClr val="tx1"/>
                </a:solidFill>
              </a:rPr>
              <a:t>Flat</a:t>
            </a:r>
          </a:p>
        </p:txBody>
      </p:sp>
      <p:sp>
        <p:nvSpPr>
          <p:cNvPr id="29" name="Rechteck 28">
            <a:extLst>
              <a:ext uri="{FF2B5EF4-FFF2-40B4-BE49-F238E27FC236}">
                <a16:creationId xmlns:a16="http://schemas.microsoft.com/office/drawing/2014/main" id="{EAB442E8-B2CC-9D48-A9D1-B460F332356D}"/>
              </a:ext>
            </a:extLst>
          </p:cNvPr>
          <p:cNvSpPr/>
          <p:nvPr/>
        </p:nvSpPr>
        <p:spPr>
          <a:xfrm>
            <a:off x="5170562" y="2821667"/>
            <a:ext cx="1011964" cy="6152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Master Flat</a:t>
            </a:r>
          </a:p>
        </p:txBody>
      </p:sp>
      <p:sp>
        <p:nvSpPr>
          <p:cNvPr id="30" name="Rechteck 29">
            <a:extLst>
              <a:ext uri="{FF2B5EF4-FFF2-40B4-BE49-F238E27FC236}">
                <a16:creationId xmlns:a16="http://schemas.microsoft.com/office/drawing/2014/main" id="{63DCB06C-745D-9A49-9B36-30211727C228}"/>
              </a:ext>
            </a:extLst>
          </p:cNvPr>
          <p:cNvSpPr/>
          <p:nvPr/>
        </p:nvSpPr>
        <p:spPr>
          <a:xfrm>
            <a:off x="5170562" y="3693902"/>
            <a:ext cx="1011964" cy="6152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Master Flat</a:t>
            </a:r>
          </a:p>
        </p:txBody>
      </p:sp>
      <p:sp>
        <p:nvSpPr>
          <p:cNvPr id="31" name="Rechteck 30">
            <a:extLst>
              <a:ext uri="{FF2B5EF4-FFF2-40B4-BE49-F238E27FC236}">
                <a16:creationId xmlns:a16="http://schemas.microsoft.com/office/drawing/2014/main" id="{785EE5D9-EA90-294F-A945-AAF613A4265C}"/>
              </a:ext>
            </a:extLst>
          </p:cNvPr>
          <p:cNvSpPr/>
          <p:nvPr/>
        </p:nvSpPr>
        <p:spPr>
          <a:xfrm>
            <a:off x="5170562" y="5050954"/>
            <a:ext cx="1011964" cy="6152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Master Flat</a:t>
            </a:r>
          </a:p>
        </p:txBody>
      </p:sp>
      <p:sp>
        <p:nvSpPr>
          <p:cNvPr id="32" name="Textfeld 31">
            <a:extLst>
              <a:ext uri="{FF2B5EF4-FFF2-40B4-BE49-F238E27FC236}">
                <a16:creationId xmlns:a16="http://schemas.microsoft.com/office/drawing/2014/main" id="{2F91AF65-ED8A-1545-B101-53107851635F}"/>
              </a:ext>
            </a:extLst>
          </p:cNvPr>
          <p:cNvSpPr txBox="1"/>
          <p:nvPr/>
        </p:nvSpPr>
        <p:spPr>
          <a:xfrm>
            <a:off x="5445711" y="4544973"/>
            <a:ext cx="461665" cy="251031"/>
          </a:xfrm>
          <a:prstGeom prst="rect">
            <a:avLst/>
          </a:prstGeom>
          <a:noFill/>
          <a:ln>
            <a:noFill/>
          </a:ln>
        </p:spPr>
        <p:txBody>
          <a:bodyPr vert="vert" wrap="none" rtlCol="0">
            <a:spAutoFit/>
          </a:bodyPr>
          <a:lstStyle/>
          <a:p>
            <a:r>
              <a:rPr lang="de-DE" dirty="0"/>
              <a:t>…</a:t>
            </a:r>
          </a:p>
        </p:txBody>
      </p:sp>
      <p:sp>
        <p:nvSpPr>
          <p:cNvPr id="33" name="Pfeil nach rechts 32">
            <a:extLst>
              <a:ext uri="{FF2B5EF4-FFF2-40B4-BE49-F238E27FC236}">
                <a16:creationId xmlns:a16="http://schemas.microsoft.com/office/drawing/2014/main" id="{BFA7C97C-1915-2B40-A59F-0BE4730CE022}"/>
              </a:ext>
            </a:extLst>
          </p:cNvPr>
          <p:cNvSpPr/>
          <p:nvPr/>
        </p:nvSpPr>
        <p:spPr>
          <a:xfrm>
            <a:off x="6503802" y="2028331"/>
            <a:ext cx="717846" cy="461474"/>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t>ergibt</a:t>
            </a:r>
          </a:p>
        </p:txBody>
      </p:sp>
      <p:sp>
        <p:nvSpPr>
          <p:cNvPr id="34" name="Pfeil nach rechts 33">
            <a:extLst>
              <a:ext uri="{FF2B5EF4-FFF2-40B4-BE49-F238E27FC236}">
                <a16:creationId xmlns:a16="http://schemas.microsoft.com/office/drawing/2014/main" id="{7D84681E-3167-E045-97AF-9C7A0C41D531}"/>
              </a:ext>
            </a:extLst>
          </p:cNvPr>
          <p:cNvSpPr/>
          <p:nvPr/>
        </p:nvSpPr>
        <p:spPr>
          <a:xfrm>
            <a:off x="6500241" y="2898578"/>
            <a:ext cx="717846" cy="461474"/>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t>ergibt</a:t>
            </a:r>
          </a:p>
        </p:txBody>
      </p:sp>
      <p:sp>
        <p:nvSpPr>
          <p:cNvPr id="35" name="Pfeil nach rechts 34">
            <a:extLst>
              <a:ext uri="{FF2B5EF4-FFF2-40B4-BE49-F238E27FC236}">
                <a16:creationId xmlns:a16="http://schemas.microsoft.com/office/drawing/2014/main" id="{19CF1FE5-AB1D-7F41-B61E-47BEA995D88B}"/>
              </a:ext>
            </a:extLst>
          </p:cNvPr>
          <p:cNvSpPr/>
          <p:nvPr/>
        </p:nvSpPr>
        <p:spPr>
          <a:xfrm>
            <a:off x="6500241" y="3768825"/>
            <a:ext cx="717846" cy="461474"/>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t>ergibt</a:t>
            </a:r>
          </a:p>
        </p:txBody>
      </p:sp>
      <p:sp>
        <p:nvSpPr>
          <p:cNvPr id="36" name="Pfeil nach rechts 35">
            <a:extLst>
              <a:ext uri="{FF2B5EF4-FFF2-40B4-BE49-F238E27FC236}">
                <a16:creationId xmlns:a16="http://schemas.microsoft.com/office/drawing/2014/main" id="{9DDBA205-FE8D-3347-9531-61AC5E30E9AB}"/>
              </a:ext>
            </a:extLst>
          </p:cNvPr>
          <p:cNvSpPr/>
          <p:nvPr/>
        </p:nvSpPr>
        <p:spPr>
          <a:xfrm>
            <a:off x="6500241" y="5127865"/>
            <a:ext cx="717846" cy="461474"/>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t>ergibt</a:t>
            </a:r>
          </a:p>
        </p:txBody>
      </p:sp>
      <p:sp>
        <p:nvSpPr>
          <p:cNvPr id="38" name="Rechteck 37">
            <a:extLst>
              <a:ext uri="{FF2B5EF4-FFF2-40B4-BE49-F238E27FC236}">
                <a16:creationId xmlns:a16="http://schemas.microsoft.com/office/drawing/2014/main" id="{C297C075-3FEA-1343-B19D-8A946BC5A543}"/>
              </a:ext>
            </a:extLst>
          </p:cNvPr>
          <p:cNvSpPr/>
          <p:nvPr/>
        </p:nvSpPr>
        <p:spPr>
          <a:xfrm>
            <a:off x="7414452" y="1951419"/>
            <a:ext cx="1011964" cy="61529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Kalibr</a:t>
            </a:r>
            <a:r>
              <a:rPr lang="de-DE" dirty="0"/>
              <a:t>. Light</a:t>
            </a:r>
          </a:p>
        </p:txBody>
      </p:sp>
      <p:sp>
        <p:nvSpPr>
          <p:cNvPr id="39" name="Rechteck 38">
            <a:extLst>
              <a:ext uri="{FF2B5EF4-FFF2-40B4-BE49-F238E27FC236}">
                <a16:creationId xmlns:a16="http://schemas.microsoft.com/office/drawing/2014/main" id="{43F818E0-AAD5-C84D-8D64-F3DCA4354B1E}"/>
              </a:ext>
            </a:extLst>
          </p:cNvPr>
          <p:cNvSpPr/>
          <p:nvPr/>
        </p:nvSpPr>
        <p:spPr>
          <a:xfrm>
            <a:off x="7414452" y="2821666"/>
            <a:ext cx="1011964" cy="61529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Kalibr</a:t>
            </a:r>
            <a:r>
              <a:rPr lang="de-DE" dirty="0"/>
              <a:t>. Light</a:t>
            </a:r>
          </a:p>
        </p:txBody>
      </p:sp>
      <p:sp>
        <p:nvSpPr>
          <p:cNvPr id="40" name="Rechteck 39">
            <a:extLst>
              <a:ext uri="{FF2B5EF4-FFF2-40B4-BE49-F238E27FC236}">
                <a16:creationId xmlns:a16="http://schemas.microsoft.com/office/drawing/2014/main" id="{736320AD-934F-9447-B3F5-9F1884CDF23A}"/>
              </a:ext>
            </a:extLst>
          </p:cNvPr>
          <p:cNvSpPr/>
          <p:nvPr/>
        </p:nvSpPr>
        <p:spPr>
          <a:xfrm>
            <a:off x="7414452" y="3693901"/>
            <a:ext cx="1011964" cy="61529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Kalibr</a:t>
            </a:r>
            <a:r>
              <a:rPr lang="de-DE" dirty="0"/>
              <a:t>. Light</a:t>
            </a:r>
          </a:p>
        </p:txBody>
      </p:sp>
      <p:sp>
        <p:nvSpPr>
          <p:cNvPr id="41" name="Rechteck 40">
            <a:extLst>
              <a:ext uri="{FF2B5EF4-FFF2-40B4-BE49-F238E27FC236}">
                <a16:creationId xmlns:a16="http://schemas.microsoft.com/office/drawing/2014/main" id="{AB8A8ED2-F998-5542-BDC3-3123B1A39CBC}"/>
              </a:ext>
            </a:extLst>
          </p:cNvPr>
          <p:cNvSpPr/>
          <p:nvPr/>
        </p:nvSpPr>
        <p:spPr>
          <a:xfrm>
            <a:off x="7414452" y="5050953"/>
            <a:ext cx="1011964" cy="61529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Kalibr</a:t>
            </a:r>
            <a:r>
              <a:rPr lang="de-DE" dirty="0"/>
              <a:t>. Light</a:t>
            </a:r>
          </a:p>
        </p:txBody>
      </p:sp>
      <p:sp>
        <p:nvSpPr>
          <p:cNvPr id="42" name="Textfeld 41">
            <a:extLst>
              <a:ext uri="{FF2B5EF4-FFF2-40B4-BE49-F238E27FC236}">
                <a16:creationId xmlns:a16="http://schemas.microsoft.com/office/drawing/2014/main" id="{59D6C414-F81E-C045-AFD4-54CE49DF4F58}"/>
              </a:ext>
            </a:extLst>
          </p:cNvPr>
          <p:cNvSpPr txBox="1"/>
          <p:nvPr/>
        </p:nvSpPr>
        <p:spPr>
          <a:xfrm>
            <a:off x="7689601" y="4544972"/>
            <a:ext cx="461665" cy="251031"/>
          </a:xfrm>
          <a:prstGeom prst="rect">
            <a:avLst/>
          </a:prstGeom>
          <a:noFill/>
          <a:ln>
            <a:noFill/>
          </a:ln>
        </p:spPr>
        <p:txBody>
          <a:bodyPr vert="vert" wrap="none" rtlCol="0">
            <a:spAutoFit/>
          </a:bodyPr>
          <a:lstStyle/>
          <a:p>
            <a:r>
              <a:rPr lang="de-DE" dirty="0"/>
              <a:t>…</a:t>
            </a:r>
          </a:p>
        </p:txBody>
      </p:sp>
      <p:sp>
        <p:nvSpPr>
          <p:cNvPr id="43" name="Geschweifte Klammer rechts 42">
            <a:extLst>
              <a:ext uri="{FF2B5EF4-FFF2-40B4-BE49-F238E27FC236}">
                <a16:creationId xmlns:a16="http://schemas.microsoft.com/office/drawing/2014/main" id="{68728A57-0AE4-BA4F-B858-B397DF77E282}"/>
              </a:ext>
            </a:extLst>
          </p:cNvPr>
          <p:cNvSpPr/>
          <p:nvPr/>
        </p:nvSpPr>
        <p:spPr>
          <a:xfrm>
            <a:off x="8619146" y="1857416"/>
            <a:ext cx="610312" cy="389688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44" name="Rechteck 43">
            <a:extLst>
              <a:ext uri="{FF2B5EF4-FFF2-40B4-BE49-F238E27FC236}">
                <a16:creationId xmlns:a16="http://schemas.microsoft.com/office/drawing/2014/main" id="{AEDDC38B-4D18-8446-B2A6-B884D5488F39}"/>
              </a:ext>
            </a:extLst>
          </p:cNvPr>
          <p:cNvSpPr/>
          <p:nvPr/>
        </p:nvSpPr>
        <p:spPr>
          <a:xfrm>
            <a:off x="10856364" y="3461176"/>
            <a:ext cx="1011964" cy="61529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Master Light</a:t>
            </a:r>
          </a:p>
        </p:txBody>
      </p:sp>
      <p:sp>
        <p:nvSpPr>
          <p:cNvPr id="45" name="Textfeld 44">
            <a:extLst>
              <a:ext uri="{FF2B5EF4-FFF2-40B4-BE49-F238E27FC236}">
                <a16:creationId xmlns:a16="http://schemas.microsoft.com/office/drawing/2014/main" id="{0D75CD67-4975-0540-952C-FB93A5B731C2}"/>
              </a:ext>
            </a:extLst>
          </p:cNvPr>
          <p:cNvSpPr txBox="1"/>
          <p:nvPr/>
        </p:nvSpPr>
        <p:spPr>
          <a:xfrm>
            <a:off x="9286788" y="3986032"/>
            <a:ext cx="1379288" cy="646331"/>
          </a:xfrm>
          <a:prstGeom prst="rect">
            <a:avLst/>
          </a:prstGeom>
          <a:noFill/>
          <a:ln>
            <a:noFill/>
          </a:ln>
        </p:spPr>
        <p:txBody>
          <a:bodyPr wrap="none" rtlCol="0">
            <a:spAutoFit/>
          </a:bodyPr>
          <a:lstStyle/>
          <a:p>
            <a:r>
              <a:rPr lang="de-DE" dirty="0" err="1"/>
              <a:t>Alignment</a:t>
            </a:r>
            <a:br>
              <a:rPr lang="de-DE" dirty="0"/>
            </a:br>
            <a:r>
              <a:rPr lang="de-DE" dirty="0"/>
              <a:t>und </a:t>
            </a:r>
            <a:r>
              <a:rPr lang="de-DE" dirty="0" err="1"/>
              <a:t>Stacking</a:t>
            </a:r>
            <a:endParaRPr lang="de-DE" dirty="0"/>
          </a:p>
        </p:txBody>
      </p:sp>
      <p:sp>
        <p:nvSpPr>
          <p:cNvPr id="46" name="Pfeil nach rechts 45">
            <a:extLst>
              <a:ext uri="{FF2B5EF4-FFF2-40B4-BE49-F238E27FC236}">
                <a16:creationId xmlns:a16="http://schemas.microsoft.com/office/drawing/2014/main" id="{23FEE97E-B6E6-D445-806C-F96D12F8129C}"/>
              </a:ext>
            </a:extLst>
          </p:cNvPr>
          <p:cNvSpPr/>
          <p:nvPr/>
        </p:nvSpPr>
        <p:spPr>
          <a:xfrm>
            <a:off x="9307082" y="3575120"/>
            <a:ext cx="1459549" cy="461474"/>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sp>
        <p:nvSpPr>
          <p:cNvPr id="47" name="Textfeld 46">
            <a:extLst>
              <a:ext uri="{FF2B5EF4-FFF2-40B4-BE49-F238E27FC236}">
                <a16:creationId xmlns:a16="http://schemas.microsoft.com/office/drawing/2014/main" id="{17387A7F-1792-2249-AF63-53E103E9796F}"/>
              </a:ext>
            </a:extLst>
          </p:cNvPr>
          <p:cNvSpPr txBox="1"/>
          <p:nvPr/>
        </p:nvSpPr>
        <p:spPr>
          <a:xfrm>
            <a:off x="838200" y="1415747"/>
            <a:ext cx="1227452" cy="369332"/>
          </a:xfrm>
          <a:prstGeom prst="rect">
            <a:avLst/>
          </a:prstGeom>
          <a:noFill/>
        </p:spPr>
        <p:txBody>
          <a:bodyPr wrap="none" rtlCol="0">
            <a:spAutoFit/>
          </a:bodyPr>
          <a:lstStyle/>
          <a:p>
            <a:r>
              <a:rPr lang="de-DE" b="1" dirty="0" err="1"/>
              <a:t>Calibration</a:t>
            </a:r>
            <a:endParaRPr lang="de-DE" b="1" dirty="0"/>
          </a:p>
        </p:txBody>
      </p:sp>
      <p:sp>
        <p:nvSpPr>
          <p:cNvPr id="48" name="Fußzeilenplatzhalter 3">
            <a:extLst>
              <a:ext uri="{FF2B5EF4-FFF2-40B4-BE49-F238E27FC236}">
                <a16:creationId xmlns:a16="http://schemas.microsoft.com/office/drawing/2014/main" id="{78A42901-BB0A-184B-8CD9-B04D7D2594E6}"/>
              </a:ext>
            </a:extLst>
          </p:cNvPr>
          <p:cNvSpPr>
            <a:spLocks noGrp="1"/>
          </p:cNvSpPr>
          <p:nvPr>
            <p:ph type="ftr" sz="quarter" idx="11"/>
          </p:nvPr>
        </p:nvSpPr>
        <p:spPr>
          <a:xfrm>
            <a:off x="4038600" y="6356350"/>
            <a:ext cx="4114800" cy="365125"/>
          </a:xfrm>
        </p:spPr>
        <p:txBody>
          <a:bodyPr/>
          <a:lstStyle/>
          <a:p>
            <a:r>
              <a:rPr lang="en-US" dirty="0"/>
              <a:t>13. CCD Workshop 2021</a:t>
            </a:r>
            <a:endParaRPr lang="de-DE" dirty="0"/>
          </a:p>
        </p:txBody>
      </p:sp>
      <p:sp>
        <p:nvSpPr>
          <p:cNvPr id="49" name="Datumsplatzhalter 5">
            <a:extLst>
              <a:ext uri="{FF2B5EF4-FFF2-40B4-BE49-F238E27FC236}">
                <a16:creationId xmlns:a16="http://schemas.microsoft.com/office/drawing/2014/main" id="{73526FBA-1D6F-8141-8715-9F2E79CDF565}"/>
              </a:ext>
            </a:extLst>
          </p:cNvPr>
          <p:cNvSpPr>
            <a:spLocks noGrp="1"/>
          </p:cNvSpPr>
          <p:nvPr>
            <p:ph type="dt" sz="half" idx="10"/>
          </p:nvPr>
        </p:nvSpPr>
        <p:spPr>
          <a:xfrm>
            <a:off x="838200" y="6356350"/>
            <a:ext cx="2743200" cy="365125"/>
          </a:xfrm>
        </p:spPr>
        <p:txBody>
          <a:bodyPr/>
          <a:lstStyle/>
          <a:p>
            <a:r>
              <a:rPr lang="de-DE" dirty="0"/>
              <a:t>30.10.2021</a:t>
            </a:r>
          </a:p>
        </p:txBody>
      </p:sp>
    </p:spTree>
    <p:extLst>
      <p:ext uri="{BB962C8B-B14F-4D97-AF65-F5344CB8AC3E}">
        <p14:creationId xmlns:p14="http://schemas.microsoft.com/office/powerpoint/2010/main" val="3233640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dissolve">
                                      <p:cBhvr>
                                        <p:cTn id="24" dur="500"/>
                                        <p:tgtEl>
                                          <p:spTgt spid="11"/>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ssolve">
                                      <p:cBhvr>
                                        <p:cTn id="27" dur="500"/>
                                        <p:tgtEl>
                                          <p:spTgt spid="15"/>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dissolve">
                                      <p:cBhvr>
                                        <p:cTn id="30" dur="500"/>
                                        <p:tgtEl>
                                          <p:spTgt spid="16"/>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dissolve">
                                      <p:cBhvr>
                                        <p:cTn id="33" dur="500"/>
                                        <p:tgtEl>
                                          <p:spTgt spid="17"/>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dissolve">
                                      <p:cBhvr>
                                        <p:cTn id="36" dur="500"/>
                                        <p:tgtEl>
                                          <p:spTgt spid="18"/>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dissolve">
                                      <p:cBhvr>
                                        <p:cTn id="39" dur="500"/>
                                        <p:tgtEl>
                                          <p:spTgt spid="19"/>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dissolve">
                                      <p:cBhvr>
                                        <p:cTn id="42" dur="500"/>
                                        <p:tgtEl>
                                          <p:spTgt spid="20"/>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dissolve">
                                      <p:cBhvr>
                                        <p:cTn id="45" dur="500"/>
                                        <p:tgtEl>
                                          <p:spTgt spid="21"/>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dissolve">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dissolve">
                                      <p:cBhvr>
                                        <p:cTn id="53" dur="500"/>
                                        <p:tgtEl>
                                          <p:spTgt spid="24"/>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dissolve">
                                      <p:cBhvr>
                                        <p:cTn id="56" dur="500"/>
                                        <p:tgtEl>
                                          <p:spTgt spid="25"/>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dissolve">
                                      <p:cBhvr>
                                        <p:cTn id="59" dur="500"/>
                                        <p:tgtEl>
                                          <p:spTgt spid="26"/>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dissolve">
                                      <p:cBhvr>
                                        <p:cTn id="62" dur="500"/>
                                        <p:tgtEl>
                                          <p:spTgt spid="27"/>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dissolve">
                                      <p:cBhvr>
                                        <p:cTn id="65" dur="500"/>
                                        <p:tgtEl>
                                          <p:spTgt spid="28"/>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dissolve">
                                      <p:cBhvr>
                                        <p:cTn id="68" dur="500"/>
                                        <p:tgtEl>
                                          <p:spTgt spid="29"/>
                                        </p:tgtEl>
                                      </p:cBhvr>
                                    </p:animEffect>
                                  </p:childTnLst>
                                </p:cTn>
                              </p:par>
                              <p:par>
                                <p:cTn id="69" presetID="9" presetClass="entr" presetSubtype="0" fill="hold" grpId="0" nodeType="with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dissolve">
                                      <p:cBhvr>
                                        <p:cTn id="71" dur="500"/>
                                        <p:tgtEl>
                                          <p:spTgt spid="30"/>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dissolve">
                                      <p:cBhvr>
                                        <p:cTn id="74" dur="500"/>
                                        <p:tgtEl>
                                          <p:spTgt spid="31"/>
                                        </p:tgtEl>
                                      </p:cBhvr>
                                    </p:animEffect>
                                  </p:childTnLst>
                                </p:cTn>
                              </p:par>
                              <p:par>
                                <p:cTn id="75" presetID="9" presetClass="entr" presetSubtype="0" fill="hold" grpId="0" nodeType="with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dissolve">
                                      <p:cBhvr>
                                        <p:cTn id="77" dur="500"/>
                                        <p:tgtEl>
                                          <p:spTgt spid="32"/>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grpId="0" nodeType="click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dissolve">
                                      <p:cBhvr>
                                        <p:cTn id="82" dur="500"/>
                                        <p:tgtEl>
                                          <p:spTgt spid="33"/>
                                        </p:tgtEl>
                                      </p:cBhvr>
                                    </p:animEffect>
                                  </p:childTnLst>
                                </p:cTn>
                              </p:par>
                              <p:par>
                                <p:cTn id="83" presetID="9" presetClass="entr" presetSubtype="0" fill="hold" grpId="0" nodeType="with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dissolve">
                                      <p:cBhvr>
                                        <p:cTn id="85" dur="500"/>
                                        <p:tgtEl>
                                          <p:spTgt spid="34"/>
                                        </p:tgtEl>
                                      </p:cBhvr>
                                    </p:animEffect>
                                  </p:childTnLst>
                                </p:cTn>
                              </p:par>
                              <p:par>
                                <p:cTn id="86" presetID="9" presetClass="entr" presetSubtype="0" fill="hold" grpId="0"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dissolve">
                                      <p:cBhvr>
                                        <p:cTn id="88" dur="500"/>
                                        <p:tgtEl>
                                          <p:spTgt spid="35"/>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36"/>
                                        </p:tgtEl>
                                        <p:attrNameLst>
                                          <p:attrName>style.visibility</p:attrName>
                                        </p:attrNameLst>
                                      </p:cBhvr>
                                      <p:to>
                                        <p:strVal val="visible"/>
                                      </p:to>
                                    </p:set>
                                    <p:animEffect transition="in" filter="dissolve">
                                      <p:cBhvr>
                                        <p:cTn id="91" dur="500"/>
                                        <p:tgtEl>
                                          <p:spTgt spid="36"/>
                                        </p:tgtEl>
                                      </p:cBhvr>
                                    </p:animEffect>
                                  </p:childTnLst>
                                </p:cTn>
                              </p:par>
                              <p:par>
                                <p:cTn id="92" presetID="9" presetClass="entr" presetSubtype="0" fill="hold" grpId="0" nodeType="withEffect">
                                  <p:stCondLst>
                                    <p:cond delay="0"/>
                                  </p:stCondLst>
                                  <p:childTnLst>
                                    <p:set>
                                      <p:cBhvr>
                                        <p:cTn id="93" dur="1" fill="hold">
                                          <p:stCondLst>
                                            <p:cond delay="0"/>
                                          </p:stCondLst>
                                        </p:cTn>
                                        <p:tgtEl>
                                          <p:spTgt spid="38"/>
                                        </p:tgtEl>
                                        <p:attrNameLst>
                                          <p:attrName>style.visibility</p:attrName>
                                        </p:attrNameLst>
                                      </p:cBhvr>
                                      <p:to>
                                        <p:strVal val="visible"/>
                                      </p:to>
                                    </p:set>
                                    <p:animEffect transition="in" filter="dissolve">
                                      <p:cBhvr>
                                        <p:cTn id="94" dur="500"/>
                                        <p:tgtEl>
                                          <p:spTgt spid="38"/>
                                        </p:tgtEl>
                                      </p:cBhvr>
                                    </p:animEffect>
                                  </p:childTnLst>
                                </p:cTn>
                              </p:par>
                              <p:par>
                                <p:cTn id="95" presetID="9" presetClass="entr" presetSubtype="0" fill="hold" grpId="0" nodeType="withEffect">
                                  <p:stCondLst>
                                    <p:cond delay="0"/>
                                  </p:stCondLst>
                                  <p:childTnLst>
                                    <p:set>
                                      <p:cBhvr>
                                        <p:cTn id="96" dur="1" fill="hold">
                                          <p:stCondLst>
                                            <p:cond delay="0"/>
                                          </p:stCondLst>
                                        </p:cTn>
                                        <p:tgtEl>
                                          <p:spTgt spid="39"/>
                                        </p:tgtEl>
                                        <p:attrNameLst>
                                          <p:attrName>style.visibility</p:attrName>
                                        </p:attrNameLst>
                                      </p:cBhvr>
                                      <p:to>
                                        <p:strVal val="visible"/>
                                      </p:to>
                                    </p:set>
                                    <p:animEffect transition="in" filter="dissolve">
                                      <p:cBhvr>
                                        <p:cTn id="97" dur="500"/>
                                        <p:tgtEl>
                                          <p:spTgt spid="39"/>
                                        </p:tgtEl>
                                      </p:cBhvr>
                                    </p:animEffect>
                                  </p:childTnLst>
                                </p:cTn>
                              </p:par>
                              <p:par>
                                <p:cTn id="98" presetID="9" presetClass="entr" presetSubtype="0" fill="hold" grpId="0" nodeType="withEffect">
                                  <p:stCondLst>
                                    <p:cond delay="0"/>
                                  </p:stCondLst>
                                  <p:childTnLst>
                                    <p:set>
                                      <p:cBhvr>
                                        <p:cTn id="99" dur="1" fill="hold">
                                          <p:stCondLst>
                                            <p:cond delay="0"/>
                                          </p:stCondLst>
                                        </p:cTn>
                                        <p:tgtEl>
                                          <p:spTgt spid="40"/>
                                        </p:tgtEl>
                                        <p:attrNameLst>
                                          <p:attrName>style.visibility</p:attrName>
                                        </p:attrNameLst>
                                      </p:cBhvr>
                                      <p:to>
                                        <p:strVal val="visible"/>
                                      </p:to>
                                    </p:set>
                                    <p:animEffect transition="in" filter="dissolve">
                                      <p:cBhvr>
                                        <p:cTn id="100" dur="500"/>
                                        <p:tgtEl>
                                          <p:spTgt spid="40"/>
                                        </p:tgtEl>
                                      </p:cBhvr>
                                    </p:animEffect>
                                  </p:childTnLst>
                                </p:cTn>
                              </p:par>
                              <p:par>
                                <p:cTn id="101" presetID="9" presetClass="entr" presetSubtype="0" fill="hold" grpId="0" nodeType="withEffect">
                                  <p:stCondLst>
                                    <p:cond delay="0"/>
                                  </p:stCondLst>
                                  <p:childTnLst>
                                    <p:set>
                                      <p:cBhvr>
                                        <p:cTn id="102" dur="1" fill="hold">
                                          <p:stCondLst>
                                            <p:cond delay="0"/>
                                          </p:stCondLst>
                                        </p:cTn>
                                        <p:tgtEl>
                                          <p:spTgt spid="41"/>
                                        </p:tgtEl>
                                        <p:attrNameLst>
                                          <p:attrName>style.visibility</p:attrName>
                                        </p:attrNameLst>
                                      </p:cBhvr>
                                      <p:to>
                                        <p:strVal val="visible"/>
                                      </p:to>
                                    </p:set>
                                    <p:animEffect transition="in" filter="dissolve">
                                      <p:cBhvr>
                                        <p:cTn id="103" dur="500"/>
                                        <p:tgtEl>
                                          <p:spTgt spid="41"/>
                                        </p:tgtEl>
                                      </p:cBhvr>
                                    </p:animEffect>
                                  </p:childTnLst>
                                </p:cTn>
                              </p:par>
                              <p:par>
                                <p:cTn id="104" presetID="9" presetClass="entr" presetSubtype="0" fill="hold" grpId="0" nodeType="withEffect">
                                  <p:stCondLst>
                                    <p:cond delay="0"/>
                                  </p:stCondLst>
                                  <p:childTnLst>
                                    <p:set>
                                      <p:cBhvr>
                                        <p:cTn id="105" dur="1" fill="hold">
                                          <p:stCondLst>
                                            <p:cond delay="0"/>
                                          </p:stCondLst>
                                        </p:cTn>
                                        <p:tgtEl>
                                          <p:spTgt spid="42"/>
                                        </p:tgtEl>
                                        <p:attrNameLst>
                                          <p:attrName>style.visibility</p:attrName>
                                        </p:attrNameLst>
                                      </p:cBhvr>
                                      <p:to>
                                        <p:strVal val="visible"/>
                                      </p:to>
                                    </p:set>
                                    <p:animEffect transition="in" filter="dissolve">
                                      <p:cBhvr>
                                        <p:cTn id="106" dur="500"/>
                                        <p:tgtEl>
                                          <p:spTgt spid="42"/>
                                        </p:tgtEl>
                                      </p:cBhvr>
                                    </p:animEffect>
                                  </p:childTnLst>
                                </p:cTn>
                              </p:par>
                            </p:childTnLst>
                          </p:cTn>
                        </p:par>
                      </p:childTnLst>
                    </p:cTn>
                  </p:par>
                  <p:par>
                    <p:cTn id="107" fill="hold">
                      <p:stCondLst>
                        <p:cond delay="indefinite"/>
                      </p:stCondLst>
                      <p:childTnLst>
                        <p:par>
                          <p:cTn id="108" fill="hold">
                            <p:stCondLst>
                              <p:cond delay="0"/>
                            </p:stCondLst>
                            <p:childTnLst>
                              <p:par>
                                <p:cTn id="109" presetID="9" presetClass="entr" presetSubtype="0" fill="hold" grpId="0" nodeType="clickEffect">
                                  <p:stCondLst>
                                    <p:cond delay="0"/>
                                  </p:stCondLst>
                                  <p:childTnLst>
                                    <p:set>
                                      <p:cBhvr>
                                        <p:cTn id="110" dur="1" fill="hold">
                                          <p:stCondLst>
                                            <p:cond delay="0"/>
                                          </p:stCondLst>
                                        </p:cTn>
                                        <p:tgtEl>
                                          <p:spTgt spid="43"/>
                                        </p:tgtEl>
                                        <p:attrNameLst>
                                          <p:attrName>style.visibility</p:attrName>
                                        </p:attrNameLst>
                                      </p:cBhvr>
                                      <p:to>
                                        <p:strVal val="visible"/>
                                      </p:to>
                                    </p:set>
                                    <p:animEffect transition="in" filter="dissolve">
                                      <p:cBhvr>
                                        <p:cTn id="111" dur="500"/>
                                        <p:tgtEl>
                                          <p:spTgt spid="43"/>
                                        </p:tgtEl>
                                      </p:cBhvr>
                                    </p:animEffect>
                                  </p:childTnLst>
                                </p:cTn>
                              </p:par>
                              <p:par>
                                <p:cTn id="112" presetID="9" presetClass="entr" presetSubtype="0" fill="hold" grpId="0" nodeType="withEffect">
                                  <p:stCondLst>
                                    <p:cond delay="0"/>
                                  </p:stCondLst>
                                  <p:childTnLst>
                                    <p:set>
                                      <p:cBhvr>
                                        <p:cTn id="113" dur="1" fill="hold">
                                          <p:stCondLst>
                                            <p:cond delay="0"/>
                                          </p:stCondLst>
                                        </p:cTn>
                                        <p:tgtEl>
                                          <p:spTgt spid="44"/>
                                        </p:tgtEl>
                                        <p:attrNameLst>
                                          <p:attrName>style.visibility</p:attrName>
                                        </p:attrNameLst>
                                      </p:cBhvr>
                                      <p:to>
                                        <p:strVal val="visible"/>
                                      </p:to>
                                    </p:set>
                                    <p:animEffect transition="in" filter="dissolve">
                                      <p:cBhvr>
                                        <p:cTn id="114" dur="500"/>
                                        <p:tgtEl>
                                          <p:spTgt spid="44"/>
                                        </p:tgtEl>
                                      </p:cBhvr>
                                    </p:animEffect>
                                  </p:childTnLst>
                                </p:cTn>
                              </p:par>
                              <p:par>
                                <p:cTn id="115" presetID="9" presetClass="entr" presetSubtype="0" fill="hold" grpId="0" nodeType="withEffect">
                                  <p:stCondLst>
                                    <p:cond delay="0"/>
                                  </p:stCondLst>
                                  <p:childTnLst>
                                    <p:set>
                                      <p:cBhvr>
                                        <p:cTn id="116" dur="1" fill="hold">
                                          <p:stCondLst>
                                            <p:cond delay="0"/>
                                          </p:stCondLst>
                                        </p:cTn>
                                        <p:tgtEl>
                                          <p:spTgt spid="45"/>
                                        </p:tgtEl>
                                        <p:attrNameLst>
                                          <p:attrName>style.visibility</p:attrName>
                                        </p:attrNameLst>
                                      </p:cBhvr>
                                      <p:to>
                                        <p:strVal val="visible"/>
                                      </p:to>
                                    </p:set>
                                    <p:animEffect transition="in" filter="dissolve">
                                      <p:cBhvr>
                                        <p:cTn id="117" dur="500"/>
                                        <p:tgtEl>
                                          <p:spTgt spid="45"/>
                                        </p:tgtEl>
                                      </p:cBhvr>
                                    </p:animEffect>
                                  </p:childTnLst>
                                </p:cTn>
                              </p:par>
                              <p:par>
                                <p:cTn id="118" presetID="9" presetClass="entr" presetSubtype="0" fill="hold" grpId="0" nodeType="withEffect">
                                  <p:stCondLst>
                                    <p:cond delay="0"/>
                                  </p:stCondLst>
                                  <p:childTnLst>
                                    <p:set>
                                      <p:cBhvr>
                                        <p:cTn id="119" dur="1" fill="hold">
                                          <p:stCondLst>
                                            <p:cond delay="0"/>
                                          </p:stCondLst>
                                        </p:cTn>
                                        <p:tgtEl>
                                          <p:spTgt spid="46"/>
                                        </p:tgtEl>
                                        <p:attrNameLst>
                                          <p:attrName>style.visibility</p:attrName>
                                        </p:attrNameLst>
                                      </p:cBhvr>
                                      <p:to>
                                        <p:strVal val="visible"/>
                                      </p:to>
                                    </p:set>
                                    <p:animEffect transition="in" filter="dissolve">
                                      <p:cBhvr>
                                        <p:cTn id="12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p:bldP spid="11" grpId="0" animBg="1"/>
      <p:bldP spid="15" grpId="0" animBg="1"/>
      <p:bldP spid="16" grpId="0" animBg="1"/>
      <p:bldP spid="17" grpId="0" animBg="1"/>
      <p:bldP spid="18" grpId="0" animBg="1"/>
      <p:bldP spid="19" grpId="0" animBg="1"/>
      <p:bldP spid="20" grpId="0" animBg="1"/>
      <p:bldP spid="21" grpId="0" animBg="1"/>
      <p:bldP spid="22" grpId="0"/>
      <p:bldP spid="24" grpId="0" animBg="1"/>
      <p:bldP spid="25" grpId="0" animBg="1"/>
      <p:bldP spid="26" grpId="0" animBg="1"/>
      <p:bldP spid="27" grpId="0" animBg="1"/>
      <p:bldP spid="28" grpId="0" animBg="1"/>
      <p:bldP spid="29" grpId="0" animBg="1"/>
      <p:bldP spid="30" grpId="0" animBg="1"/>
      <p:bldP spid="31" grpId="0" animBg="1"/>
      <p:bldP spid="32" grpId="0"/>
      <p:bldP spid="33" grpId="0" animBg="1"/>
      <p:bldP spid="34" grpId="0" animBg="1"/>
      <p:bldP spid="35" grpId="0" animBg="1"/>
      <p:bldP spid="36" grpId="0" animBg="1"/>
      <p:bldP spid="38" grpId="0" animBg="1"/>
      <p:bldP spid="39" grpId="0" animBg="1"/>
      <p:bldP spid="40" grpId="0" animBg="1"/>
      <p:bldP spid="41" grpId="0" animBg="1"/>
      <p:bldP spid="42" grpId="0"/>
      <p:bldP spid="43" grpId="0" animBg="1"/>
      <p:bldP spid="44" grpId="0" animBg="1"/>
      <p:bldP spid="45" grpId="0"/>
      <p:bldP spid="4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22F3FD-0B7F-CE41-9386-0FA1DB0767ED}"/>
              </a:ext>
            </a:extLst>
          </p:cNvPr>
          <p:cNvSpPr>
            <a:spLocks noGrp="1"/>
          </p:cNvSpPr>
          <p:nvPr>
            <p:ph type="title"/>
          </p:nvPr>
        </p:nvSpPr>
        <p:spPr/>
        <p:txBody>
          <a:bodyPr/>
          <a:lstStyle/>
          <a:p>
            <a:r>
              <a:rPr lang="de-DE" dirty="0"/>
              <a:t>Notwendige </a:t>
            </a:r>
            <a:r>
              <a:rPr lang="de-DE" dirty="0" err="1"/>
              <a:t>Calibration</a:t>
            </a:r>
            <a:r>
              <a:rPr lang="de-DE" dirty="0"/>
              <a:t> Frames</a:t>
            </a:r>
          </a:p>
        </p:txBody>
      </p:sp>
      <p:sp>
        <p:nvSpPr>
          <p:cNvPr id="6" name="Foliennummernplatzhalter 5">
            <a:extLst>
              <a:ext uri="{FF2B5EF4-FFF2-40B4-BE49-F238E27FC236}">
                <a16:creationId xmlns:a16="http://schemas.microsoft.com/office/drawing/2014/main" id="{895BA267-2B87-1744-BC17-C70A3D00A865}"/>
              </a:ext>
            </a:extLst>
          </p:cNvPr>
          <p:cNvSpPr>
            <a:spLocks noGrp="1"/>
          </p:cNvSpPr>
          <p:nvPr>
            <p:ph type="sldNum" sz="quarter" idx="12"/>
          </p:nvPr>
        </p:nvSpPr>
        <p:spPr/>
        <p:txBody>
          <a:bodyPr/>
          <a:lstStyle/>
          <a:p>
            <a:fld id="{FC2801B2-7198-F848-9BE4-1C2983152706}" type="slidenum">
              <a:rPr lang="de-DE" smtClean="0"/>
              <a:t>29</a:t>
            </a:fld>
            <a:endParaRPr lang="de-DE"/>
          </a:p>
        </p:txBody>
      </p:sp>
      <p:sp>
        <p:nvSpPr>
          <p:cNvPr id="18" name="Rechteck 17">
            <a:extLst>
              <a:ext uri="{FF2B5EF4-FFF2-40B4-BE49-F238E27FC236}">
                <a16:creationId xmlns:a16="http://schemas.microsoft.com/office/drawing/2014/main" id="{0166DFF8-F591-F04A-BE9C-2E564B8FE0B3}"/>
              </a:ext>
            </a:extLst>
          </p:cNvPr>
          <p:cNvSpPr/>
          <p:nvPr/>
        </p:nvSpPr>
        <p:spPr>
          <a:xfrm>
            <a:off x="945024" y="1201404"/>
            <a:ext cx="1011964" cy="61529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Dark</a:t>
            </a:r>
          </a:p>
        </p:txBody>
      </p:sp>
      <p:sp>
        <p:nvSpPr>
          <p:cNvPr id="33" name="Pfeil nach rechts 32">
            <a:extLst>
              <a:ext uri="{FF2B5EF4-FFF2-40B4-BE49-F238E27FC236}">
                <a16:creationId xmlns:a16="http://schemas.microsoft.com/office/drawing/2014/main" id="{BFA7C97C-1915-2B40-A59F-0BE4730CE022}"/>
              </a:ext>
            </a:extLst>
          </p:cNvPr>
          <p:cNvSpPr/>
          <p:nvPr/>
        </p:nvSpPr>
        <p:spPr>
          <a:xfrm>
            <a:off x="2454517" y="1383039"/>
            <a:ext cx="913141" cy="461474"/>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err="1">
                <a:solidFill>
                  <a:schemeClr val="tx1"/>
                </a:solidFill>
              </a:rPr>
              <a:t>Stacking</a:t>
            </a:r>
            <a:endParaRPr lang="de-DE" sz="1200" dirty="0">
              <a:solidFill>
                <a:schemeClr val="tx1"/>
              </a:solidFill>
            </a:endParaRPr>
          </a:p>
        </p:txBody>
      </p:sp>
      <p:sp>
        <p:nvSpPr>
          <p:cNvPr id="48" name="Rechteck 47">
            <a:extLst>
              <a:ext uri="{FF2B5EF4-FFF2-40B4-BE49-F238E27FC236}">
                <a16:creationId xmlns:a16="http://schemas.microsoft.com/office/drawing/2014/main" id="{B0B6B772-CB67-B84E-A99F-FF34F25A99E0}"/>
              </a:ext>
            </a:extLst>
          </p:cNvPr>
          <p:cNvSpPr/>
          <p:nvPr/>
        </p:nvSpPr>
        <p:spPr>
          <a:xfrm>
            <a:off x="1097424" y="1353804"/>
            <a:ext cx="1011964" cy="61529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Dark</a:t>
            </a:r>
          </a:p>
        </p:txBody>
      </p:sp>
      <p:sp>
        <p:nvSpPr>
          <p:cNvPr id="49" name="Rechteck 48">
            <a:extLst>
              <a:ext uri="{FF2B5EF4-FFF2-40B4-BE49-F238E27FC236}">
                <a16:creationId xmlns:a16="http://schemas.microsoft.com/office/drawing/2014/main" id="{121D0AA1-740B-8E42-93FA-6BA43E8DE780}"/>
              </a:ext>
            </a:extLst>
          </p:cNvPr>
          <p:cNvSpPr/>
          <p:nvPr/>
        </p:nvSpPr>
        <p:spPr>
          <a:xfrm>
            <a:off x="1249824" y="1506204"/>
            <a:ext cx="1011964" cy="61529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Dark</a:t>
            </a:r>
          </a:p>
        </p:txBody>
      </p:sp>
      <p:sp>
        <p:nvSpPr>
          <p:cNvPr id="51" name="Rechteck 50">
            <a:extLst>
              <a:ext uri="{FF2B5EF4-FFF2-40B4-BE49-F238E27FC236}">
                <a16:creationId xmlns:a16="http://schemas.microsoft.com/office/drawing/2014/main" id="{0B844A5F-0D97-074E-81EA-67CADF81C066}"/>
              </a:ext>
            </a:extLst>
          </p:cNvPr>
          <p:cNvSpPr/>
          <p:nvPr/>
        </p:nvSpPr>
        <p:spPr>
          <a:xfrm>
            <a:off x="3454816" y="1332051"/>
            <a:ext cx="1011964" cy="615297"/>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Master Dark</a:t>
            </a:r>
          </a:p>
        </p:txBody>
      </p:sp>
      <p:sp>
        <p:nvSpPr>
          <p:cNvPr id="52" name="Rechteck 51">
            <a:extLst>
              <a:ext uri="{FF2B5EF4-FFF2-40B4-BE49-F238E27FC236}">
                <a16:creationId xmlns:a16="http://schemas.microsoft.com/office/drawing/2014/main" id="{D569C9EA-6A83-E64A-A8B0-2CCF3525B594}"/>
              </a:ext>
            </a:extLst>
          </p:cNvPr>
          <p:cNvSpPr/>
          <p:nvPr/>
        </p:nvSpPr>
        <p:spPr>
          <a:xfrm>
            <a:off x="945024" y="2382574"/>
            <a:ext cx="1011964" cy="615297"/>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Dark</a:t>
            </a:r>
          </a:p>
        </p:txBody>
      </p:sp>
      <p:sp>
        <p:nvSpPr>
          <p:cNvPr id="53" name="Pfeil nach rechts 52">
            <a:extLst>
              <a:ext uri="{FF2B5EF4-FFF2-40B4-BE49-F238E27FC236}">
                <a16:creationId xmlns:a16="http://schemas.microsoft.com/office/drawing/2014/main" id="{5937BAC5-44F2-9644-AA24-3DB6C917D2BB}"/>
              </a:ext>
            </a:extLst>
          </p:cNvPr>
          <p:cNvSpPr/>
          <p:nvPr/>
        </p:nvSpPr>
        <p:spPr>
          <a:xfrm>
            <a:off x="2454517" y="2564209"/>
            <a:ext cx="913141" cy="461474"/>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err="1">
                <a:solidFill>
                  <a:schemeClr val="tx1"/>
                </a:solidFill>
              </a:rPr>
              <a:t>Stacking</a:t>
            </a:r>
            <a:endParaRPr lang="de-DE" sz="1200" dirty="0">
              <a:solidFill>
                <a:schemeClr val="tx1"/>
              </a:solidFill>
            </a:endParaRPr>
          </a:p>
        </p:txBody>
      </p:sp>
      <p:sp>
        <p:nvSpPr>
          <p:cNvPr id="54" name="Rechteck 53">
            <a:extLst>
              <a:ext uri="{FF2B5EF4-FFF2-40B4-BE49-F238E27FC236}">
                <a16:creationId xmlns:a16="http://schemas.microsoft.com/office/drawing/2014/main" id="{989A57D0-9DE3-4F43-8878-A72B2DA768FC}"/>
              </a:ext>
            </a:extLst>
          </p:cNvPr>
          <p:cNvSpPr/>
          <p:nvPr/>
        </p:nvSpPr>
        <p:spPr>
          <a:xfrm>
            <a:off x="1097424" y="2534974"/>
            <a:ext cx="1011964" cy="615297"/>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Dark</a:t>
            </a:r>
          </a:p>
        </p:txBody>
      </p:sp>
      <p:sp>
        <p:nvSpPr>
          <p:cNvPr id="55" name="Rechteck 54">
            <a:extLst>
              <a:ext uri="{FF2B5EF4-FFF2-40B4-BE49-F238E27FC236}">
                <a16:creationId xmlns:a16="http://schemas.microsoft.com/office/drawing/2014/main" id="{537C40E4-8B07-C04B-A1EE-D0EF55FFC261}"/>
              </a:ext>
            </a:extLst>
          </p:cNvPr>
          <p:cNvSpPr/>
          <p:nvPr/>
        </p:nvSpPr>
        <p:spPr>
          <a:xfrm>
            <a:off x="1249824" y="2687374"/>
            <a:ext cx="1011964" cy="615297"/>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Flat Dark</a:t>
            </a:r>
          </a:p>
        </p:txBody>
      </p:sp>
      <p:sp>
        <p:nvSpPr>
          <p:cNvPr id="56" name="Rechteck 55">
            <a:extLst>
              <a:ext uri="{FF2B5EF4-FFF2-40B4-BE49-F238E27FC236}">
                <a16:creationId xmlns:a16="http://schemas.microsoft.com/office/drawing/2014/main" id="{54DB2B69-B7A7-6D44-B384-E33D4ED26FDE}"/>
              </a:ext>
            </a:extLst>
          </p:cNvPr>
          <p:cNvSpPr/>
          <p:nvPr/>
        </p:nvSpPr>
        <p:spPr>
          <a:xfrm>
            <a:off x="3454816" y="2513221"/>
            <a:ext cx="1011964" cy="61529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Master Flat Dark</a:t>
            </a:r>
          </a:p>
        </p:txBody>
      </p:sp>
      <p:sp>
        <p:nvSpPr>
          <p:cNvPr id="57" name="Rechteck 56">
            <a:extLst>
              <a:ext uri="{FF2B5EF4-FFF2-40B4-BE49-F238E27FC236}">
                <a16:creationId xmlns:a16="http://schemas.microsoft.com/office/drawing/2014/main" id="{7778C3BF-7EB7-3B47-B774-5A2EF03E12ED}"/>
              </a:ext>
            </a:extLst>
          </p:cNvPr>
          <p:cNvSpPr/>
          <p:nvPr/>
        </p:nvSpPr>
        <p:spPr>
          <a:xfrm>
            <a:off x="945024" y="3589694"/>
            <a:ext cx="1011964" cy="615297"/>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Dark</a:t>
            </a:r>
          </a:p>
        </p:txBody>
      </p:sp>
      <p:sp>
        <p:nvSpPr>
          <p:cNvPr id="58" name="Pfeil nach rechts 57">
            <a:extLst>
              <a:ext uri="{FF2B5EF4-FFF2-40B4-BE49-F238E27FC236}">
                <a16:creationId xmlns:a16="http://schemas.microsoft.com/office/drawing/2014/main" id="{0114A518-5359-D54F-86D3-F57ED9A7FFDD}"/>
              </a:ext>
            </a:extLst>
          </p:cNvPr>
          <p:cNvSpPr/>
          <p:nvPr/>
        </p:nvSpPr>
        <p:spPr>
          <a:xfrm>
            <a:off x="2454517" y="3778597"/>
            <a:ext cx="913141" cy="461474"/>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t>minus</a:t>
            </a:r>
          </a:p>
        </p:txBody>
      </p:sp>
      <p:sp>
        <p:nvSpPr>
          <p:cNvPr id="59" name="Rechteck 58">
            <a:extLst>
              <a:ext uri="{FF2B5EF4-FFF2-40B4-BE49-F238E27FC236}">
                <a16:creationId xmlns:a16="http://schemas.microsoft.com/office/drawing/2014/main" id="{3FF4B8E7-7A4B-954B-B364-86EA794F788E}"/>
              </a:ext>
            </a:extLst>
          </p:cNvPr>
          <p:cNvSpPr/>
          <p:nvPr/>
        </p:nvSpPr>
        <p:spPr>
          <a:xfrm>
            <a:off x="1097424" y="3742094"/>
            <a:ext cx="1011964" cy="615297"/>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Dark</a:t>
            </a:r>
          </a:p>
        </p:txBody>
      </p:sp>
      <p:sp>
        <p:nvSpPr>
          <p:cNvPr id="60" name="Rechteck 59">
            <a:extLst>
              <a:ext uri="{FF2B5EF4-FFF2-40B4-BE49-F238E27FC236}">
                <a16:creationId xmlns:a16="http://schemas.microsoft.com/office/drawing/2014/main" id="{DFA33241-67B1-F74B-9E28-7783D6C82708}"/>
              </a:ext>
            </a:extLst>
          </p:cNvPr>
          <p:cNvSpPr/>
          <p:nvPr/>
        </p:nvSpPr>
        <p:spPr>
          <a:xfrm>
            <a:off x="1249824" y="3894494"/>
            <a:ext cx="1011964" cy="615297"/>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Flat</a:t>
            </a:r>
          </a:p>
        </p:txBody>
      </p:sp>
      <p:sp>
        <p:nvSpPr>
          <p:cNvPr id="62" name="Rechteck 61">
            <a:extLst>
              <a:ext uri="{FF2B5EF4-FFF2-40B4-BE49-F238E27FC236}">
                <a16:creationId xmlns:a16="http://schemas.microsoft.com/office/drawing/2014/main" id="{BCAE0A90-B550-C84D-9318-BABA7308B43D}"/>
              </a:ext>
            </a:extLst>
          </p:cNvPr>
          <p:cNvSpPr/>
          <p:nvPr/>
        </p:nvSpPr>
        <p:spPr>
          <a:xfrm>
            <a:off x="6060672" y="3586706"/>
            <a:ext cx="1011964" cy="615297"/>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Dark</a:t>
            </a:r>
          </a:p>
        </p:txBody>
      </p:sp>
      <p:sp>
        <p:nvSpPr>
          <p:cNvPr id="63" name="Rechteck 62">
            <a:extLst>
              <a:ext uri="{FF2B5EF4-FFF2-40B4-BE49-F238E27FC236}">
                <a16:creationId xmlns:a16="http://schemas.microsoft.com/office/drawing/2014/main" id="{058E5829-2C5E-1346-966D-4C90F3112D25}"/>
              </a:ext>
            </a:extLst>
          </p:cNvPr>
          <p:cNvSpPr/>
          <p:nvPr/>
        </p:nvSpPr>
        <p:spPr>
          <a:xfrm>
            <a:off x="6213072" y="3739106"/>
            <a:ext cx="1011964" cy="615297"/>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Dark</a:t>
            </a:r>
          </a:p>
        </p:txBody>
      </p:sp>
      <p:sp>
        <p:nvSpPr>
          <p:cNvPr id="64" name="Rechteck 63">
            <a:extLst>
              <a:ext uri="{FF2B5EF4-FFF2-40B4-BE49-F238E27FC236}">
                <a16:creationId xmlns:a16="http://schemas.microsoft.com/office/drawing/2014/main" id="{B9E8CB36-4B97-3546-8C5C-1DF7676991C0}"/>
              </a:ext>
            </a:extLst>
          </p:cNvPr>
          <p:cNvSpPr/>
          <p:nvPr/>
        </p:nvSpPr>
        <p:spPr>
          <a:xfrm>
            <a:off x="6365472" y="3891506"/>
            <a:ext cx="1011964" cy="615297"/>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Korr. Flat</a:t>
            </a:r>
          </a:p>
        </p:txBody>
      </p:sp>
      <p:sp>
        <p:nvSpPr>
          <p:cNvPr id="65" name="Pfeil nach rechts 64">
            <a:extLst>
              <a:ext uri="{FF2B5EF4-FFF2-40B4-BE49-F238E27FC236}">
                <a16:creationId xmlns:a16="http://schemas.microsoft.com/office/drawing/2014/main" id="{D41F8EBA-D43F-834C-B856-9E53ED3C618B}"/>
              </a:ext>
            </a:extLst>
          </p:cNvPr>
          <p:cNvSpPr/>
          <p:nvPr/>
        </p:nvSpPr>
        <p:spPr>
          <a:xfrm>
            <a:off x="4964322" y="3774089"/>
            <a:ext cx="913141" cy="461474"/>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t>ergibt</a:t>
            </a:r>
          </a:p>
        </p:txBody>
      </p:sp>
      <p:sp>
        <p:nvSpPr>
          <p:cNvPr id="66" name="Pfeil nach rechts 65">
            <a:extLst>
              <a:ext uri="{FF2B5EF4-FFF2-40B4-BE49-F238E27FC236}">
                <a16:creationId xmlns:a16="http://schemas.microsoft.com/office/drawing/2014/main" id="{5BC93BEB-0C4E-944A-84CE-A80BFBBA559A}"/>
              </a:ext>
            </a:extLst>
          </p:cNvPr>
          <p:cNvSpPr/>
          <p:nvPr/>
        </p:nvSpPr>
        <p:spPr>
          <a:xfrm>
            <a:off x="7591572" y="3774089"/>
            <a:ext cx="913141" cy="461474"/>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err="1">
                <a:solidFill>
                  <a:schemeClr val="tx1"/>
                </a:solidFill>
              </a:rPr>
              <a:t>Stacking</a:t>
            </a:r>
            <a:endParaRPr lang="de-DE" sz="1200" dirty="0">
              <a:solidFill>
                <a:schemeClr val="tx1"/>
              </a:solidFill>
            </a:endParaRPr>
          </a:p>
        </p:txBody>
      </p:sp>
      <p:sp>
        <p:nvSpPr>
          <p:cNvPr id="67" name="Rechteck 66">
            <a:extLst>
              <a:ext uri="{FF2B5EF4-FFF2-40B4-BE49-F238E27FC236}">
                <a16:creationId xmlns:a16="http://schemas.microsoft.com/office/drawing/2014/main" id="{0BFE558A-8EB0-5342-A7BF-00E8110F8780}"/>
              </a:ext>
            </a:extLst>
          </p:cNvPr>
          <p:cNvSpPr/>
          <p:nvPr/>
        </p:nvSpPr>
        <p:spPr>
          <a:xfrm>
            <a:off x="8718849" y="3697177"/>
            <a:ext cx="1011964" cy="6152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Master Flat</a:t>
            </a:r>
          </a:p>
        </p:txBody>
      </p:sp>
      <p:sp>
        <p:nvSpPr>
          <p:cNvPr id="12" name="Textfeld 11">
            <a:extLst>
              <a:ext uri="{FF2B5EF4-FFF2-40B4-BE49-F238E27FC236}">
                <a16:creationId xmlns:a16="http://schemas.microsoft.com/office/drawing/2014/main" id="{FEC902FD-4823-8541-9132-6F6C4C00D7C5}"/>
              </a:ext>
            </a:extLst>
          </p:cNvPr>
          <p:cNvSpPr txBox="1"/>
          <p:nvPr/>
        </p:nvSpPr>
        <p:spPr>
          <a:xfrm>
            <a:off x="805263" y="4606521"/>
            <a:ext cx="10062883" cy="1754326"/>
          </a:xfrm>
          <a:prstGeom prst="rect">
            <a:avLst/>
          </a:prstGeom>
          <a:noFill/>
        </p:spPr>
        <p:txBody>
          <a:bodyPr wrap="none" rtlCol="0">
            <a:spAutoFit/>
          </a:bodyPr>
          <a:lstStyle/>
          <a:p>
            <a:r>
              <a:rPr lang="de-DE" b="1" dirty="0"/>
              <a:t>CMOS Besonderheiten:</a:t>
            </a:r>
          </a:p>
          <a:p>
            <a:pPr marL="285750" indent="-285750">
              <a:buFontTx/>
              <a:buChar char="-"/>
            </a:pPr>
            <a:r>
              <a:rPr lang="de-DE" b="1" dirty="0"/>
              <a:t>Flats sind ein Muss </a:t>
            </a:r>
            <a:r>
              <a:rPr lang="de-DE" dirty="0"/>
              <a:t>(nicht nur aufgrund der Optik, sondern wg. „unebenen“ Pixelwerten)</a:t>
            </a:r>
          </a:p>
          <a:p>
            <a:pPr marL="285750" indent="-285750">
              <a:buFontTx/>
              <a:buChar char="-"/>
            </a:pPr>
            <a:r>
              <a:rPr lang="de-DE" dirty="0" err="1"/>
              <a:t>Calibration</a:t>
            </a:r>
            <a:r>
              <a:rPr lang="de-DE" dirty="0"/>
              <a:t> von Flats mit </a:t>
            </a:r>
            <a:r>
              <a:rPr lang="de-DE" b="1" dirty="0"/>
              <a:t>Flat Darks </a:t>
            </a:r>
            <a:r>
              <a:rPr lang="de-DE" dirty="0"/>
              <a:t>(Belichtungszeiten &gt; 1 Sekunde)</a:t>
            </a:r>
          </a:p>
          <a:p>
            <a:pPr marL="285750" indent="-285750">
              <a:buFontTx/>
              <a:buChar char="-"/>
            </a:pPr>
            <a:r>
              <a:rPr lang="de-DE" b="1" dirty="0"/>
              <a:t>Darks sind dringend empfohlen </a:t>
            </a:r>
            <a:r>
              <a:rPr lang="de-DE" dirty="0"/>
              <a:t>(insbes. wg. Verstärkerglühen, “unebenen“ Pixelwerten und Hotpixeln)</a:t>
            </a:r>
          </a:p>
          <a:p>
            <a:pPr marL="285750" indent="-285750">
              <a:buFontTx/>
              <a:buChar char="-"/>
            </a:pPr>
            <a:r>
              <a:rPr lang="de-DE" b="1" dirty="0"/>
              <a:t>Bias</a:t>
            </a:r>
            <a:r>
              <a:rPr lang="de-DE" dirty="0"/>
              <a:t> nur notwendig für Dark Frame </a:t>
            </a:r>
            <a:r>
              <a:rPr lang="de-DE" dirty="0" err="1"/>
              <a:t>Scaling</a:t>
            </a:r>
            <a:r>
              <a:rPr lang="de-DE" dirty="0"/>
              <a:t> (DFS für CMOS nicht empfohlen)</a:t>
            </a:r>
          </a:p>
          <a:p>
            <a:pPr marL="285750" indent="-285750">
              <a:buFontTx/>
              <a:buChar char="-"/>
            </a:pPr>
            <a:r>
              <a:rPr lang="de-DE" b="1" dirty="0"/>
              <a:t>Dark Frame Library </a:t>
            </a:r>
            <a:r>
              <a:rPr lang="de-DE" dirty="0"/>
              <a:t>bei CMOS nur für begrenzten Zeitraum verwendbar (Praxis: 1 Jahr)</a:t>
            </a:r>
          </a:p>
        </p:txBody>
      </p:sp>
      <p:sp>
        <p:nvSpPr>
          <p:cNvPr id="68" name="Rechteck 67">
            <a:extLst>
              <a:ext uri="{FF2B5EF4-FFF2-40B4-BE49-F238E27FC236}">
                <a16:creationId xmlns:a16="http://schemas.microsoft.com/office/drawing/2014/main" id="{315388F2-4E31-E848-9175-79B0E76FBB41}"/>
              </a:ext>
            </a:extLst>
          </p:cNvPr>
          <p:cNvSpPr/>
          <p:nvPr/>
        </p:nvSpPr>
        <p:spPr>
          <a:xfrm>
            <a:off x="3454816" y="3581574"/>
            <a:ext cx="1011964" cy="615297"/>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Dark</a:t>
            </a:r>
          </a:p>
        </p:txBody>
      </p:sp>
      <p:sp>
        <p:nvSpPr>
          <p:cNvPr id="69" name="Rechteck 68">
            <a:extLst>
              <a:ext uri="{FF2B5EF4-FFF2-40B4-BE49-F238E27FC236}">
                <a16:creationId xmlns:a16="http://schemas.microsoft.com/office/drawing/2014/main" id="{CEF6B42E-36BA-0F41-BF8A-924B19781424}"/>
              </a:ext>
            </a:extLst>
          </p:cNvPr>
          <p:cNvSpPr/>
          <p:nvPr/>
        </p:nvSpPr>
        <p:spPr>
          <a:xfrm>
            <a:off x="3607216" y="3733974"/>
            <a:ext cx="1011964" cy="615297"/>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Dark</a:t>
            </a:r>
          </a:p>
        </p:txBody>
      </p:sp>
      <p:sp>
        <p:nvSpPr>
          <p:cNvPr id="70" name="Rechteck 69">
            <a:extLst>
              <a:ext uri="{FF2B5EF4-FFF2-40B4-BE49-F238E27FC236}">
                <a16:creationId xmlns:a16="http://schemas.microsoft.com/office/drawing/2014/main" id="{0E2868EE-E2F6-1647-BE6A-273C9F5FAAA8}"/>
              </a:ext>
            </a:extLst>
          </p:cNvPr>
          <p:cNvSpPr/>
          <p:nvPr/>
        </p:nvSpPr>
        <p:spPr>
          <a:xfrm>
            <a:off x="3759616" y="3886374"/>
            <a:ext cx="1011964" cy="615297"/>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Master Flat Dark</a:t>
            </a:r>
          </a:p>
        </p:txBody>
      </p:sp>
      <p:sp>
        <p:nvSpPr>
          <p:cNvPr id="30" name="Fußzeilenplatzhalter 3">
            <a:extLst>
              <a:ext uri="{FF2B5EF4-FFF2-40B4-BE49-F238E27FC236}">
                <a16:creationId xmlns:a16="http://schemas.microsoft.com/office/drawing/2014/main" id="{2671F73E-960D-ED40-8A0D-A15394626CCB}"/>
              </a:ext>
            </a:extLst>
          </p:cNvPr>
          <p:cNvSpPr>
            <a:spLocks noGrp="1"/>
          </p:cNvSpPr>
          <p:nvPr>
            <p:ph type="ftr" sz="quarter" idx="11"/>
          </p:nvPr>
        </p:nvSpPr>
        <p:spPr>
          <a:xfrm>
            <a:off x="4038600" y="6356350"/>
            <a:ext cx="4114800" cy="365125"/>
          </a:xfrm>
        </p:spPr>
        <p:txBody>
          <a:bodyPr/>
          <a:lstStyle/>
          <a:p>
            <a:r>
              <a:rPr lang="en-US" dirty="0"/>
              <a:t>13. CCD Workshop 2021</a:t>
            </a:r>
            <a:endParaRPr lang="de-DE" dirty="0"/>
          </a:p>
        </p:txBody>
      </p:sp>
      <p:sp>
        <p:nvSpPr>
          <p:cNvPr id="31" name="Datumsplatzhalter 5">
            <a:extLst>
              <a:ext uri="{FF2B5EF4-FFF2-40B4-BE49-F238E27FC236}">
                <a16:creationId xmlns:a16="http://schemas.microsoft.com/office/drawing/2014/main" id="{16233F61-5446-0E4C-BBDA-0CF6D4C7FBA0}"/>
              </a:ext>
            </a:extLst>
          </p:cNvPr>
          <p:cNvSpPr>
            <a:spLocks noGrp="1"/>
          </p:cNvSpPr>
          <p:nvPr>
            <p:ph type="dt" sz="half" idx="10"/>
          </p:nvPr>
        </p:nvSpPr>
        <p:spPr>
          <a:xfrm>
            <a:off x="838200" y="6356350"/>
            <a:ext cx="2743200" cy="365125"/>
          </a:xfrm>
        </p:spPr>
        <p:txBody>
          <a:bodyPr/>
          <a:lstStyle/>
          <a:p>
            <a:r>
              <a:rPr lang="de-DE" dirty="0"/>
              <a:t>30.10.2021</a:t>
            </a:r>
          </a:p>
        </p:txBody>
      </p:sp>
    </p:spTree>
    <p:extLst>
      <p:ext uri="{BB962C8B-B14F-4D97-AF65-F5344CB8AC3E}">
        <p14:creationId xmlns:p14="http://schemas.microsoft.com/office/powerpoint/2010/main" val="916963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dissolve">
                                      <p:cBhvr>
                                        <p:cTn id="10" dur="500"/>
                                        <p:tgtEl>
                                          <p:spTgt spid="4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dissolve">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dissolve">
                                      <p:cBhvr>
                                        <p:cTn id="18" dur="500"/>
                                        <p:tgtEl>
                                          <p:spTgt spid="33"/>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dissolve">
                                      <p:cBhvr>
                                        <p:cTn id="21" dur="500"/>
                                        <p:tgtEl>
                                          <p:spTgt spid="51"/>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dissolve">
                                      <p:cBhvr>
                                        <p:cTn id="26" dur="500"/>
                                        <p:tgtEl>
                                          <p:spTgt spid="52"/>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dissolve">
                                      <p:cBhvr>
                                        <p:cTn id="29" dur="500"/>
                                        <p:tgtEl>
                                          <p:spTgt spid="54"/>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dissolve">
                                      <p:cBhvr>
                                        <p:cTn id="32" dur="500"/>
                                        <p:tgtEl>
                                          <p:spTgt spid="55"/>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dissolve">
                                      <p:cBhvr>
                                        <p:cTn id="37" dur="500"/>
                                        <p:tgtEl>
                                          <p:spTgt spid="53"/>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dissolve">
                                      <p:cBhvr>
                                        <p:cTn id="40" dur="500"/>
                                        <p:tgtEl>
                                          <p:spTgt spid="56"/>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dissolve">
                                      <p:cBhvr>
                                        <p:cTn id="45" dur="500"/>
                                        <p:tgtEl>
                                          <p:spTgt spid="57"/>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59"/>
                                        </p:tgtEl>
                                        <p:attrNameLst>
                                          <p:attrName>style.visibility</p:attrName>
                                        </p:attrNameLst>
                                      </p:cBhvr>
                                      <p:to>
                                        <p:strVal val="visible"/>
                                      </p:to>
                                    </p:set>
                                    <p:animEffect transition="in" filter="dissolve">
                                      <p:cBhvr>
                                        <p:cTn id="48" dur="500"/>
                                        <p:tgtEl>
                                          <p:spTgt spid="59"/>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60"/>
                                        </p:tgtEl>
                                        <p:attrNameLst>
                                          <p:attrName>style.visibility</p:attrName>
                                        </p:attrNameLst>
                                      </p:cBhvr>
                                      <p:to>
                                        <p:strVal val="visible"/>
                                      </p:to>
                                    </p:set>
                                    <p:animEffect transition="in" filter="dissolve">
                                      <p:cBhvr>
                                        <p:cTn id="51" dur="500"/>
                                        <p:tgtEl>
                                          <p:spTgt spid="60"/>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58"/>
                                        </p:tgtEl>
                                        <p:attrNameLst>
                                          <p:attrName>style.visibility</p:attrName>
                                        </p:attrNameLst>
                                      </p:cBhvr>
                                      <p:to>
                                        <p:strVal val="visible"/>
                                      </p:to>
                                    </p:set>
                                    <p:animEffect transition="in" filter="dissolve">
                                      <p:cBhvr>
                                        <p:cTn id="56" dur="500"/>
                                        <p:tgtEl>
                                          <p:spTgt spid="58"/>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68"/>
                                        </p:tgtEl>
                                        <p:attrNameLst>
                                          <p:attrName>style.visibility</p:attrName>
                                        </p:attrNameLst>
                                      </p:cBhvr>
                                      <p:to>
                                        <p:strVal val="visible"/>
                                      </p:to>
                                    </p:set>
                                    <p:animEffect transition="in" filter="dissolve">
                                      <p:cBhvr>
                                        <p:cTn id="59" dur="500"/>
                                        <p:tgtEl>
                                          <p:spTgt spid="68"/>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69"/>
                                        </p:tgtEl>
                                        <p:attrNameLst>
                                          <p:attrName>style.visibility</p:attrName>
                                        </p:attrNameLst>
                                      </p:cBhvr>
                                      <p:to>
                                        <p:strVal val="visible"/>
                                      </p:to>
                                    </p:set>
                                    <p:animEffect transition="in" filter="dissolve">
                                      <p:cBhvr>
                                        <p:cTn id="62" dur="500"/>
                                        <p:tgtEl>
                                          <p:spTgt spid="69"/>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70"/>
                                        </p:tgtEl>
                                        <p:attrNameLst>
                                          <p:attrName>style.visibility</p:attrName>
                                        </p:attrNameLst>
                                      </p:cBhvr>
                                      <p:to>
                                        <p:strVal val="visible"/>
                                      </p:to>
                                    </p:set>
                                    <p:animEffect transition="in" filter="dissolve">
                                      <p:cBhvr>
                                        <p:cTn id="65" dur="500"/>
                                        <p:tgtEl>
                                          <p:spTgt spid="70"/>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65"/>
                                        </p:tgtEl>
                                        <p:attrNameLst>
                                          <p:attrName>style.visibility</p:attrName>
                                        </p:attrNameLst>
                                      </p:cBhvr>
                                      <p:to>
                                        <p:strVal val="visible"/>
                                      </p:to>
                                    </p:set>
                                    <p:animEffect transition="in" filter="dissolve">
                                      <p:cBhvr>
                                        <p:cTn id="70" dur="500"/>
                                        <p:tgtEl>
                                          <p:spTgt spid="65"/>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62"/>
                                        </p:tgtEl>
                                        <p:attrNameLst>
                                          <p:attrName>style.visibility</p:attrName>
                                        </p:attrNameLst>
                                      </p:cBhvr>
                                      <p:to>
                                        <p:strVal val="visible"/>
                                      </p:to>
                                    </p:set>
                                    <p:animEffect transition="in" filter="dissolve">
                                      <p:cBhvr>
                                        <p:cTn id="73" dur="500"/>
                                        <p:tgtEl>
                                          <p:spTgt spid="62"/>
                                        </p:tgtEl>
                                      </p:cBhvr>
                                    </p:animEffect>
                                  </p:childTnLst>
                                </p:cTn>
                              </p:par>
                              <p:par>
                                <p:cTn id="74" presetID="9" presetClass="entr" presetSubtype="0" fill="hold" grpId="0" nodeType="withEffect">
                                  <p:stCondLst>
                                    <p:cond delay="0"/>
                                  </p:stCondLst>
                                  <p:childTnLst>
                                    <p:set>
                                      <p:cBhvr>
                                        <p:cTn id="75" dur="1" fill="hold">
                                          <p:stCondLst>
                                            <p:cond delay="0"/>
                                          </p:stCondLst>
                                        </p:cTn>
                                        <p:tgtEl>
                                          <p:spTgt spid="63"/>
                                        </p:tgtEl>
                                        <p:attrNameLst>
                                          <p:attrName>style.visibility</p:attrName>
                                        </p:attrNameLst>
                                      </p:cBhvr>
                                      <p:to>
                                        <p:strVal val="visible"/>
                                      </p:to>
                                    </p:set>
                                    <p:animEffect transition="in" filter="dissolve">
                                      <p:cBhvr>
                                        <p:cTn id="76" dur="500"/>
                                        <p:tgtEl>
                                          <p:spTgt spid="63"/>
                                        </p:tgtEl>
                                      </p:cBhvr>
                                    </p:animEffect>
                                  </p:childTnLst>
                                </p:cTn>
                              </p:par>
                              <p:par>
                                <p:cTn id="77" presetID="9" presetClass="entr" presetSubtype="0" fill="hold" grpId="0" nodeType="withEffect">
                                  <p:stCondLst>
                                    <p:cond delay="0"/>
                                  </p:stCondLst>
                                  <p:childTnLst>
                                    <p:set>
                                      <p:cBhvr>
                                        <p:cTn id="78" dur="1" fill="hold">
                                          <p:stCondLst>
                                            <p:cond delay="0"/>
                                          </p:stCondLst>
                                        </p:cTn>
                                        <p:tgtEl>
                                          <p:spTgt spid="64"/>
                                        </p:tgtEl>
                                        <p:attrNameLst>
                                          <p:attrName>style.visibility</p:attrName>
                                        </p:attrNameLst>
                                      </p:cBhvr>
                                      <p:to>
                                        <p:strVal val="visible"/>
                                      </p:to>
                                    </p:set>
                                    <p:animEffect transition="in" filter="dissolve">
                                      <p:cBhvr>
                                        <p:cTn id="79" dur="500"/>
                                        <p:tgtEl>
                                          <p:spTgt spid="64"/>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66"/>
                                        </p:tgtEl>
                                        <p:attrNameLst>
                                          <p:attrName>style.visibility</p:attrName>
                                        </p:attrNameLst>
                                      </p:cBhvr>
                                      <p:to>
                                        <p:strVal val="visible"/>
                                      </p:to>
                                    </p:set>
                                    <p:animEffect transition="in" filter="dissolve">
                                      <p:cBhvr>
                                        <p:cTn id="84" dur="500"/>
                                        <p:tgtEl>
                                          <p:spTgt spid="66"/>
                                        </p:tgtEl>
                                      </p:cBhvr>
                                    </p:animEffect>
                                  </p:childTnLst>
                                </p:cTn>
                              </p:par>
                              <p:par>
                                <p:cTn id="85" presetID="9" presetClass="entr" presetSubtype="0" fill="hold" grpId="0" nodeType="withEffect">
                                  <p:stCondLst>
                                    <p:cond delay="0"/>
                                  </p:stCondLst>
                                  <p:childTnLst>
                                    <p:set>
                                      <p:cBhvr>
                                        <p:cTn id="86" dur="1" fill="hold">
                                          <p:stCondLst>
                                            <p:cond delay="0"/>
                                          </p:stCondLst>
                                        </p:cTn>
                                        <p:tgtEl>
                                          <p:spTgt spid="67"/>
                                        </p:tgtEl>
                                        <p:attrNameLst>
                                          <p:attrName>style.visibility</p:attrName>
                                        </p:attrNameLst>
                                      </p:cBhvr>
                                      <p:to>
                                        <p:strVal val="visible"/>
                                      </p:to>
                                    </p:set>
                                    <p:animEffect transition="in" filter="dissolve">
                                      <p:cBhvr>
                                        <p:cTn id="87" dur="500"/>
                                        <p:tgtEl>
                                          <p:spTgt spid="67"/>
                                        </p:tgtEl>
                                      </p:cBhvr>
                                    </p:animEffect>
                                  </p:childTnLst>
                                </p:cTn>
                              </p:par>
                            </p:childTnLst>
                          </p:cTn>
                        </p:par>
                      </p:childTnLst>
                    </p:cTn>
                  </p:par>
                  <p:par>
                    <p:cTn id="88" fill="hold">
                      <p:stCondLst>
                        <p:cond delay="indefinite"/>
                      </p:stCondLst>
                      <p:childTnLst>
                        <p:par>
                          <p:cTn id="89" fill="hold">
                            <p:stCondLst>
                              <p:cond delay="0"/>
                            </p:stCondLst>
                            <p:childTnLst>
                              <p:par>
                                <p:cTn id="90" presetID="9" presetClass="entr" presetSubtype="0" fill="hold" grpId="0" nodeType="clickEffect">
                                  <p:stCondLst>
                                    <p:cond delay="0"/>
                                  </p:stCondLst>
                                  <p:childTnLst>
                                    <p:set>
                                      <p:cBhvr>
                                        <p:cTn id="91" dur="1" fill="hold">
                                          <p:stCondLst>
                                            <p:cond delay="0"/>
                                          </p:stCondLst>
                                        </p:cTn>
                                        <p:tgtEl>
                                          <p:spTgt spid="12"/>
                                        </p:tgtEl>
                                        <p:attrNameLst>
                                          <p:attrName>style.visibility</p:attrName>
                                        </p:attrNameLst>
                                      </p:cBhvr>
                                      <p:to>
                                        <p:strVal val="visible"/>
                                      </p:to>
                                    </p:set>
                                    <p:animEffect transition="in" filter="dissolve">
                                      <p:cBhvr>
                                        <p:cTn id="9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3" grpId="0" animBg="1"/>
      <p:bldP spid="48" grpId="0" animBg="1"/>
      <p:bldP spid="49"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2" grpId="0" animBg="1"/>
      <p:bldP spid="63" grpId="0" animBg="1"/>
      <p:bldP spid="64" grpId="0" animBg="1"/>
      <p:bldP spid="65" grpId="0" animBg="1"/>
      <p:bldP spid="66" grpId="0" animBg="1"/>
      <p:bldP spid="67" grpId="0" animBg="1"/>
      <p:bldP spid="12" grpId="0"/>
      <p:bldP spid="68" grpId="0" animBg="1"/>
      <p:bldP spid="69" grpId="0" animBg="1"/>
      <p:bldP spid="7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fld id="{FC2801B2-7198-F848-9BE4-1C2983152706}" type="slidenum">
              <a:rPr lang="de-DE" smtClean="0"/>
              <a:t>3</a:t>
            </a:fld>
            <a:endParaRPr lang="de-DE"/>
          </a:p>
        </p:txBody>
      </p:sp>
      <p:sp>
        <p:nvSpPr>
          <p:cNvPr id="8" name="Textfeld 7"/>
          <p:cNvSpPr txBox="1"/>
          <p:nvPr/>
        </p:nvSpPr>
        <p:spPr>
          <a:xfrm>
            <a:off x="2957448" y="1859340"/>
            <a:ext cx="6277103" cy="1569660"/>
          </a:xfrm>
          <a:prstGeom prst="rect">
            <a:avLst/>
          </a:prstGeom>
          <a:noFill/>
        </p:spPr>
        <p:txBody>
          <a:bodyPr wrap="none" rtlCol="0">
            <a:spAutoFit/>
          </a:bodyPr>
          <a:lstStyle/>
          <a:p>
            <a:r>
              <a:rPr lang="de-DE" sz="9600" b="1" dirty="0"/>
              <a:t>Technologie</a:t>
            </a:r>
            <a:endParaRPr lang="de-DE" sz="9600" dirty="0"/>
          </a:p>
        </p:txBody>
      </p:sp>
      <p:sp>
        <p:nvSpPr>
          <p:cNvPr id="7" name="Fußzeilenplatzhalter 3">
            <a:extLst>
              <a:ext uri="{FF2B5EF4-FFF2-40B4-BE49-F238E27FC236}">
                <a16:creationId xmlns:a16="http://schemas.microsoft.com/office/drawing/2014/main" id="{66721E68-357C-534E-BF2C-64F0774334C4}"/>
              </a:ext>
            </a:extLst>
          </p:cNvPr>
          <p:cNvSpPr>
            <a:spLocks noGrp="1"/>
          </p:cNvSpPr>
          <p:nvPr>
            <p:ph type="ftr" sz="quarter" idx="11"/>
          </p:nvPr>
        </p:nvSpPr>
        <p:spPr>
          <a:xfrm>
            <a:off x="4038600" y="6356350"/>
            <a:ext cx="4114800" cy="365125"/>
          </a:xfrm>
        </p:spPr>
        <p:txBody>
          <a:bodyPr/>
          <a:lstStyle/>
          <a:p>
            <a:r>
              <a:rPr lang="en-US" dirty="0"/>
              <a:t>13. CCD Workshop 2021</a:t>
            </a:r>
            <a:endParaRPr lang="de-DE" dirty="0"/>
          </a:p>
        </p:txBody>
      </p:sp>
      <p:sp>
        <p:nvSpPr>
          <p:cNvPr id="11" name="Datumsplatzhalter 5">
            <a:extLst>
              <a:ext uri="{FF2B5EF4-FFF2-40B4-BE49-F238E27FC236}">
                <a16:creationId xmlns:a16="http://schemas.microsoft.com/office/drawing/2014/main" id="{968C5423-9F5B-8F4D-B75A-AEBFAD1A14CA}"/>
              </a:ext>
            </a:extLst>
          </p:cNvPr>
          <p:cNvSpPr>
            <a:spLocks noGrp="1"/>
          </p:cNvSpPr>
          <p:nvPr>
            <p:ph type="dt" sz="half" idx="10"/>
          </p:nvPr>
        </p:nvSpPr>
        <p:spPr>
          <a:xfrm>
            <a:off x="838200" y="6356350"/>
            <a:ext cx="2743200" cy="365125"/>
          </a:xfrm>
        </p:spPr>
        <p:txBody>
          <a:bodyPr/>
          <a:lstStyle/>
          <a:p>
            <a:r>
              <a:rPr lang="de-DE" dirty="0"/>
              <a:t>30.10.2021</a:t>
            </a:r>
          </a:p>
        </p:txBody>
      </p:sp>
    </p:spTree>
    <p:extLst>
      <p:ext uri="{BB962C8B-B14F-4D97-AF65-F5344CB8AC3E}">
        <p14:creationId xmlns:p14="http://schemas.microsoft.com/office/powerpoint/2010/main" val="32055174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22F3FD-0B7F-CE41-9386-0FA1DB0767ED}"/>
              </a:ext>
            </a:extLst>
          </p:cNvPr>
          <p:cNvSpPr>
            <a:spLocks noGrp="1"/>
          </p:cNvSpPr>
          <p:nvPr>
            <p:ph type="title"/>
          </p:nvPr>
        </p:nvSpPr>
        <p:spPr/>
        <p:txBody>
          <a:bodyPr/>
          <a:lstStyle/>
          <a:p>
            <a:r>
              <a:rPr lang="de-DE" dirty="0"/>
              <a:t>Wie nehme ich die Frames auf?</a:t>
            </a:r>
          </a:p>
        </p:txBody>
      </p:sp>
      <p:sp>
        <p:nvSpPr>
          <p:cNvPr id="6" name="Foliennummernplatzhalter 5">
            <a:extLst>
              <a:ext uri="{FF2B5EF4-FFF2-40B4-BE49-F238E27FC236}">
                <a16:creationId xmlns:a16="http://schemas.microsoft.com/office/drawing/2014/main" id="{895BA267-2B87-1744-BC17-C70A3D00A865}"/>
              </a:ext>
            </a:extLst>
          </p:cNvPr>
          <p:cNvSpPr>
            <a:spLocks noGrp="1"/>
          </p:cNvSpPr>
          <p:nvPr>
            <p:ph type="sldNum" sz="quarter" idx="12"/>
          </p:nvPr>
        </p:nvSpPr>
        <p:spPr/>
        <p:txBody>
          <a:bodyPr/>
          <a:lstStyle/>
          <a:p>
            <a:fld id="{FC2801B2-7198-F848-9BE4-1C2983152706}" type="slidenum">
              <a:rPr lang="de-DE" smtClean="0"/>
              <a:t>30</a:t>
            </a:fld>
            <a:endParaRPr lang="de-DE"/>
          </a:p>
        </p:txBody>
      </p:sp>
      <p:graphicFrame>
        <p:nvGraphicFramePr>
          <p:cNvPr id="9" name="Tabelle 9">
            <a:extLst>
              <a:ext uri="{FF2B5EF4-FFF2-40B4-BE49-F238E27FC236}">
                <a16:creationId xmlns:a16="http://schemas.microsoft.com/office/drawing/2014/main" id="{E19B57E5-F10D-5D4A-8695-28AAF391A136}"/>
              </a:ext>
            </a:extLst>
          </p:cNvPr>
          <p:cNvGraphicFramePr>
            <a:graphicFrameLocks noGrp="1"/>
          </p:cNvGraphicFramePr>
          <p:nvPr>
            <p:ph idx="1"/>
            <p:extLst>
              <p:ext uri="{D42A27DB-BD31-4B8C-83A1-F6EECF244321}">
                <p14:modId xmlns:p14="http://schemas.microsoft.com/office/powerpoint/2010/main" val="860057681"/>
              </p:ext>
            </p:extLst>
          </p:nvPr>
        </p:nvGraphicFramePr>
        <p:xfrm>
          <a:off x="838200" y="1438275"/>
          <a:ext cx="10515600" cy="3307080"/>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3527550459"/>
                    </a:ext>
                  </a:extLst>
                </a:gridCol>
                <a:gridCol w="2103120">
                  <a:extLst>
                    <a:ext uri="{9D8B030D-6E8A-4147-A177-3AD203B41FA5}">
                      <a16:colId xmlns:a16="http://schemas.microsoft.com/office/drawing/2014/main" val="2178462735"/>
                    </a:ext>
                  </a:extLst>
                </a:gridCol>
                <a:gridCol w="2103120">
                  <a:extLst>
                    <a:ext uri="{9D8B030D-6E8A-4147-A177-3AD203B41FA5}">
                      <a16:colId xmlns:a16="http://schemas.microsoft.com/office/drawing/2014/main" val="3093238353"/>
                    </a:ext>
                  </a:extLst>
                </a:gridCol>
                <a:gridCol w="2103120">
                  <a:extLst>
                    <a:ext uri="{9D8B030D-6E8A-4147-A177-3AD203B41FA5}">
                      <a16:colId xmlns:a16="http://schemas.microsoft.com/office/drawing/2014/main" val="764567517"/>
                    </a:ext>
                  </a:extLst>
                </a:gridCol>
                <a:gridCol w="2103120">
                  <a:extLst>
                    <a:ext uri="{9D8B030D-6E8A-4147-A177-3AD203B41FA5}">
                      <a16:colId xmlns:a16="http://schemas.microsoft.com/office/drawing/2014/main" val="1394204184"/>
                    </a:ext>
                  </a:extLst>
                </a:gridCol>
              </a:tblGrid>
              <a:tr h="370840">
                <a:tc>
                  <a:txBody>
                    <a:bodyPr/>
                    <a:lstStyle/>
                    <a:p>
                      <a:endParaRPr lang="de-DE"/>
                    </a:p>
                  </a:txBody>
                  <a:tcPr/>
                </a:tc>
                <a:tc>
                  <a:txBody>
                    <a:bodyPr/>
                    <a:lstStyle/>
                    <a:p>
                      <a:r>
                        <a:rPr lang="de-DE" dirty="0"/>
                        <a:t>Flats</a:t>
                      </a:r>
                    </a:p>
                  </a:txBody>
                  <a:tcPr/>
                </a:tc>
                <a:tc>
                  <a:txBody>
                    <a:bodyPr/>
                    <a:lstStyle/>
                    <a:p>
                      <a:r>
                        <a:rPr lang="de-DE" dirty="0"/>
                        <a:t>Darks</a:t>
                      </a:r>
                    </a:p>
                  </a:txBody>
                  <a:tcPr/>
                </a:tc>
                <a:tc>
                  <a:txBody>
                    <a:bodyPr/>
                    <a:lstStyle/>
                    <a:p>
                      <a:r>
                        <a:rPr lang="de-DE" dirty="0"/>
                        <a:t>Bias</a:t>
                      </a:r>
                    </a:p>
                  </a:txBody>
                  <a:tcPr/>
                </a:tc>
                <a:tc>
                  <a:txBody>
                    <a:bodyPr/>
                    <a:lstStyle/>
                    <a:p>
                      <a:r>
                        <a:rPr lang="de-DE" dirty="0"/>
                        <a:t>Flat Darks</a:t>
                      </a:r>
                    </a:p>
                  </a:txBody>
                  <a:tcPr/>
                </a:tc>
                <a:extLst>
                  <a:ext uri="{0D108BD9-81ED-4DB2-BD59-A6C34878D82A}">
                    <a16:rowId xmlns:a16="http://schemas.microsoft.com/office/drawing/2014/main" val="277458523"/>
                  </a:ext>
                </a:extLst>
              </a:tr>
              <a:tr h="370840">
                <a:tc>
                  <a:txBody>
                    <a:bodyPr/>
                    <a:lstStyle/>
                    <a:p>
                      <a:r>
                        <a:rPr lang="de-DE" dirty="0"/>
                        <a:t>Belichtungszeit</a:t>
                      </a:r>
                    </a:p>
                  </a:txBody>
                  <a:tcPr/>
                </a:tc>
                <a:tc>
                  <a:txBody>
                    <a:bodyPr/>
                    <a:lstStyle/>
                    <a:p>
                      <a:r>
                        <a:rPr lang="de-DE" dirty="0"/>
                        <a:t>Histogramm-Maximum bei 50%-67%</a:t>
                      </a:r>
                    </a:p>
                  </a:txBody>
                  <a:tcPr/>
                </a:tc>
                <a:tc>
                  <a:txBody>
                    <a:bodyPr/>
                    <a:lstStyle/>
                    <a:p>
                      <a:r>
                        <a:rPr lang="de-DE" dirty="0"/>
                        <a:t>wie </a:t>
                      </a:r>
                      <a:r>
                        <a:rPr lang="de-DE" dirty="0" err="1"/>
                        <a:t>Lights</a:t>
                      </a:r>
                      <a:endParaRPr lang="de-DE" dirty="0"/>
                    </a:p>
                  </a:txBody>
                  <a:tcPr/>
                </a:tc>
                <a:tc>
                  <a:txBody>
                    <a:bodyPr/>
                    <a:lstStyle/>
                    <a:p>
                      <a:r>
                        <a:rPr lang="de-DE" dirty="0"/>
                        <a:t>so kurz wie möglich</a:t>
                      </a:r>
                    </a:p>
                  </a:txBody>
                  <a:tcPr/>
                </a:tc>
                <a:tc>
                  <a:txBody>
                    <a:bodyPr/>
                    <a:lstStyle/>
                    <a:p>
                      <a:r>
                        <a:rPr lang="de-DE" dirty="0"/>
                        <a:t>wie Flats</a:t>
                      </a:r>
                    </a:p>
                  </a:txBody>
                  <a:tcPr/>
                </a:tc>
                <a:extLst>
                  <a:ext uri="{0D108BD9-81ED-4DB2-BD59-A6C34878D82A}">
                    <a16:rowId xmlns:a16="http://schemas.microsoft.com/office/drawing/2014/main" val="1499800434"/>
                  </a:ext>
                </a:extLst>
              </a:tr>
              <a:tr h="370840">
                <a:tc>
                  <a:txBody>
                    <a:bodyPr/>
                    <a:lstStyle/>
                    <a:p>
                      <a:r>
                        <a:rPr lang="de-DE" dirty="0" err="1"/>
                        <a:t>Gain</a:t>
                      </a:r>
                      <a:r>
                        <a:rPr lang="de-DE" dirty="0"/>
                        <a:t>/ISO</a:t>
                      </a:r>
                    </a:p>
                  </a:txBody>
                  <a:tcPr/>
                </a:tc>
                <a:tc>
                  <a:txBody>
                    <a:bodyPr/>
                    <a:lstStyle/>
                    <a:p>
                      <a:r>
                        <a:rPr lang="de-DE" dirty="0"/>
                        <a:t>vorzugsweise wie </a:t>
                      </a:r>
                      <a:r>
                        <a:rPr lang="de-DE" dirty="0" err="1"/>
                        <a:t>Lights</a:t>
                      </a:r>
                      <a:endParaRPr lang="de-DE" dirty="0"/>
                    </a:p>
                  </a:txBody>
                  <a:tcPr/>
                </a:tc>
                <a:tc>
                  <a:txBody>
                    <a:bodyPr/>
                    <a:lstStyle/>
                    <a:p>
                      <a:r>
                        <a:rPr lang="de-DE" dirty="0"/>
                        <a:t>wie </a:t>
                      </a:r>
                      <a:r>
                        <a:rPr lang="de-DE" dirty="0" err="1"/>
                        <a:t>Lights</a:t>
                      </a:r>
                      <a:endParaRPr lang="de-DE" dirty="0"/>
                    </a:p>
                  </a:txBody>
                  <a:tcPr/>
                </a:tc>
                <a:tc>
                  <a:txBody>
                    <a:bodyPr/>
                    <a:lstStyle/>
                    <a:p>
                      <a:r>
                        <a:rPr lang="de-DE" dirty="0"/>
                        <a:t>wie </a:t>
                      </a:r>
                      <a:r>
                        <a:rPr lang="de-DE" dirty="0" err="1"/>
                        <a:t>Lights</a:t>
                      </a:r>
                      <a:endParaRPr lang="de-DE" dirty="0"/>
                    </a:p>
                  </a:txBody>
                  <a:tcPr/>
                </a:tc>
                <a:tc>
                  <a:txBody>
                    <a:bodyPr/>
                    <a:lstStyle/>
                    <a:p>
                      <a:r>
                        <a:rPr lang="de-DE" dirty="0"/>
                        <a:t>wie Flats</a:t>
                      </a:r>
                    </a:p>
                  </a:txBody>
                  <a:tcPr/>
                </a:tc>
                <a:extLst>
                  <a:ext uri="{0D108BD9-81ED-4DB2-BD59-A6C34878D82A}">
                    <a16:rowId xmlns:a16="http://schemas.microsoft.com/office/drawing/2014/main" val="3397259900"/>
                  </a:ext>
                </a:extLst>
              </a:tr>
              <a:tr h="370840">
                <a:tc>
                  <a:txBody>
                    <a:bodyPr/>
                    <a:lstStyle/>
                    <a:p>
                      <a:r>
                        <a:rPr lang="de-DE" dirty="0"/>
                        <a:t>Temperatur</a:t>
                      </a:r>
                    </a:p>
                  </a:txBody>
                  <a:tcPr/>
                </a:tc>
                <a:tc>
                  <a:txBody>
                    <a:bodyPr/>
                    <a:lstStyle/>
                    <a:p>
                      <a:r>
                        <a:rPr lang="de-DE" dirty="0"/>
                        <a:t>egal, bzw. wie </a:t>
                      </a:r>
                      <a:r>
                        <a:rPr lang="de-DE" dirty="0" err="1"/>
                        <a:t>Lights</a:t>
                      </a:r>
                      <a:endParaRPr lang="de-DE" dirty="0"/>
                    </a:p>
                  </a:txBody>
                  <a:tcPr/>
                </a:tc>
                <a:tc>
                  <a:txBody>
                    <a:bodyPr/>
                    <a:lstStyle/>
                    <a:p>
                      <a:r>
                        <a:rPr lang="de-DE" dirty="0"/>
                        <a:t>wie </a:t>
                      </a:r>
                      <a:r>
                        <a:rPr lang="de-DE" dirty="0" err="1"/>
                        <a:t>Lights</a:t>
                      </a:r>
                      <a:endParaRPr lang="de-DE" dirty="0"/>
                    </a:p>
                  </a:txBody>
                  <a:tcPr/>
                </a:tc>
                <a:tc>
                  <a:txBody>
                    <a:bodyPr/>
                    <a:lstStyle/>
                    <a:p>
                      <a:r>
                        <a:rPr lang="de-DE" dirty="0"/>
                        <a:t>egal</a:t>
                      </a:r>
                    </a:p>
                  </a:txBody>
                  <a:tcPr/>
                </a:tc>
                <a:tc>
                  <a:txBody>
                    <a:bodyPr/>
                    <a:lstStyle/>
                    <a:p>
                      <a:r>
                        <a:rPr lang="de-DE" dirty="0"/>
                        <a:t>wie Flats</a:t>
                      </a:r>
                    </a:p>
                  </a:txBody>
                  <a:tcPr/>
                </a:tc>
                <a:extLst>
                  <a:ext uri="{0D108BD9-81ED-4DB2-BD59-A6C34878D82A}">
                    <a16:rowId xmlns:a16="http://schemas.microsoft.com/office/drawing/2014/main" val="2065711784"/>
                  </a:ext>
                </a:extLst>
              </a:tr>
              <a:tr h="370840">
                <a:tc>
                  <a:txBody>
                    <a:bodyPr/>
                    <a:lstStyle/>
                    <a:p>
                      <a:r>
                        <a:rPr lang="de-DE" dirty="0"/>
                        <a:t>Objekt</a:t>
                      </a:r>
                    </a:p>
                  </a:txBody>
                  <a:tcPr/>
                </a:tc>
                <a:tc>
                  <a:txBody>
                    <a:bodyPr/>
                    <a:lstStyle/>
                    <a:p>
                      <a:r>
                        <a:rPr lang="de-DE"/>
                        <a:t>gleichmäßige </a:t>
                      </a:r>
                      <a:r>
                        <a:rPr lang="de-DE" dirty="0"/>
                        <a:t>Beleuchtung</a:t>
                      </a:r>
                    </a:p>
                  </a:txBody>
                  <a:tcPr/>
                </a:tc>
                <a:tc>
                  <a:txBody>
                    <a:bodyPr/>
                    <a:lstStyle/>
                    <a:p>
                      <a:r>
                        <a:rPr lang="de-DE" dirty="0"/>
                        <a:t>kein Licht</a:t>
                      </a:r>
                    </a:p>
                  </a:txBody>
                  <a:tcPr/>
                </a:tc>
                <a:tc>
                  <a:txBody>
                    <a:bodyPr/>
                    <a:lstStyle/>
                    <a:p>
                      <a:r>
                        <a:rPr lang="de-DE" dirty="0"/>
                        <a:t>kein Licht</a:t>
                      </a:r>
                    </a:p>
                  </a:txBody>
                  <a:tcPr/>
                </a:tc>
                <a:tc>
                  <a:txBody>
                    <a:bodyPr/>
                    <a:lstStyle/>
                    <a:p>
                      <a:r>
                        <a:rPr lang="de-DE" dirty="0"/>
                        <a:t>kein Licht</a:t>
                      </a:r>
                    </a:p>
                  </a:txBody>
                  <a:tcPr/>
                </a:tc>
                <a:extLst>
                  <a:ext uri="{0D108BD9-81ED-4DB2-BD59-A6C34878D82A}">
                    <a16:rowId xmlns:a16="http://schemas.microsoft.com/office/drawing/2014/main" val="2261020379"/>
                  </a:ext>
                </a:extLst>
              </a:tr>
              <a:tr h="370840">
                <a:tc>
                  <a:txBody>
                    <a:bodyPr/>
                    <a:lstStyle/>
                    <a:p>
                      <a:r>
                        <a:rPr lang="de-DE" dirty="0"/>
                        <a:t>Optik</a:t>
                      </a:r>
                    </a:p>
                  </a:txBody>
                  <a:tcPr/>
                </a:tc>
                <a:tc>
                  <a:txBody>
                    <a:bodyPr/>
                    <a:lstStyle/>
                    <a:p>
                      <a:r>
                        <a:rPr lang="de-DE" dirty="0"/>
                        <a:t>wie </a:t>
                      </a:r>
                      <a:r>
                        <a:rPr lang="de-DE" dirty="0" err="1"/>
                        <a:t>Lights</a:t>
                      </a:r>
                      <a:endParaRPr lang="de-DE" dirty="0"/>
                    </a:p>
                  </a:txBody>
                  <a:tcPr/>
                </a:tc>
                <a:tc>
                  <a:txBody>
                    <a:bodyPr/>
                    <a:lstStyle/>
                    <a:p>
                      <a:r>
                        <a:rPr lang="de-DE" dirty="0"/>
                        <a:t>geschlossen</a:t>
                      </a:r>
                    </a:p>
                  </a:txBody>
                  <a:tcPr/>
                </a:tc>
                <a:tc>
                  <a:txBody>
                    <a:bodyPr/>
                    <a:lstStyle/>
                    <a:p>
                      <a:r>
                        <a:rPr lang="de-DE" dirty="0"/>
                        <a:t>geschlossen</a:t>
                      </a:r>
                    </a:p>
                  </a:txBody>
                  <a:tcPr/>
                </a:tc>
                <a:tc>
                  <a:txBody>
                    <a:bodyPr/>
                    <a:lstStyle/>
                    <a:p>
                      <a:r>
                        <a:rPr lang="de-DE" dirty="0"/>
                        <a:t>geschlossen</a:t>
                      </a:r>
                    </a:p>
                  </a:txBody>
                  <a:tcPr/>
                </a:tc>
                <a:extLst>
                  <a:ext uri="{0D108BD9-81ED-4DB2-BD59-A6C34878D82A}">
                    <a16:rowId xmlns:a16="http://schemas.microsoft.com/office/drawing/2014/main" val="379515276"/>
                  </a:ext>
                </a:extLst>
              </a:tr>
            </a:tbl>
          </a:graphicData>
        </a:graphic>
      </p:graphicFrame>
      <p:sp>
        <p:nvSpPr>
          <p:cNvPr id="3" name="Textfeld 2">
            <a:extLst>
              <a:ext uri="{FF2B5EF4-FFF2-40B4-BE49-F238E27FC236}">
                <a16:creationId xmlns:a16="http://schemas.microsoft.com/office/drawing/2014/main" id="{5723F231-B1BF-A241-9AB9-696D17FC9593}"/>
              </a:ext>
            </a:extLst>
          </p:cNvPr>
          <p:cNvSpPr txBox="1"/>
          <p:nvPr/>
        </p:nvSpPr>
        <p:spPr>
          <a:xfrm>
            <a:off x="838200" y="4950688"/>
            <a:ext cx="8407238" cy="923330"/>
          </a:xfrm>
          <a:prstGeom prst="rect">
            <a:avLst/>
          </a:prstGeom>
          <a:noFill/>
        </p:spPr>
        <p:txBody>
          <a:bodyPr wrap="none" rtlCol="0">
            <a:spAutoFit/>
          </a:bodyPr>
          <a:lstStyle/>
          <a:p>
            <a:r>
              <a:rPr lang="de-DE" dirty="0"/>
              <a:t>Viele CMOS-Chips zeigen bei sehr kurzen Belichtungszeiten (&lt;1s) kein lineares Verhalten</a:t>
            </a:r>
            <a:br>
              <a:rPr lang="de-DE" dirty="0"/>
            </a:br>
            <a:r>
              <a:rPr lang="de-DE" dirty="0"/>
              <a:t>=&gt; Mindestbelichtungszeit für Flats bzw. Flat Darks: ca. 5s =&gt; </a:t>
            </a:r>
            <a:r>
              <a:rPr lang="de-DE" dirty="0" err="1"/>
              <a:t>Flatbox</a:t>
            </a:r>
            <a:r>
              <a:rPr lang="de-DE" dirty="0"/>
              <a:t> dimmen</a:t>
            </a:r>
          </a:p>
          <a:p>
            <a:r>
              <a:rPr lang="de-DE" dirty="0"/>
              <a:t>=&gt; Bias-Frames sind nicht verwendbar =&gt; Flat Darks</a:t>
            </a:r>
          </a:p>
        </p:txBody>
      </p:sp>
      <p:sp>
        <p:nvSpPr>
          <p:cNvPr id="8" name="Fußzeilenplatzhalter 3">
            <a:extLst>
              <a:ext uri="{FF2B5EF4-FFF2-40B4-BE49-F238E27FC236}">
                <a16:creationId xmlns:a16="http://schemas.microsoft.com/office/drawing/2014/main" id="{7E93278B-4F42-FF42-9F75-F1D6D236FCB7}"/>
              </a:ext>
            </a:extLst>
          </p:cNvPr>
          <p:cNvSpPr>
            <a:spLocks noGrp="1"/>
          </p:cNvSpPr>
          <p:nvPr>
            <p:ph type="ftr" sz="quarter" idx="11"/>
          </p:nvPr>
        </p:nvSpPr>
        <p:spPr>
          <a:xfrm>
            <a:off x="4038600" y="6356350"/>
            <a:ext cx="4114800" cy="365125"/>
          </a:xfrm>
        </p:spPr>
        <p:txBody>
          <a:bodyPr/>
          <a:lstStyle/>
          <a:p>
            <a:r>
              <a:rPr lang="en-US" dirty="0"/>
              <a:t>13. CCD Workshop 2021</a:t>
            </a:r>
            <a:endParaRPr lang="de-DE" dirty="0"/>
          </a:p>
        </p:txBody>
      </p:sp>
      <p:sp>
        <p:nvSpPr>
          <p:cNvPr id="10" name="Datumsplatzhalter 5">
            <a:extLst>
              <a:ext uri="{FF2B5EF4-FFF2-40B4-BE49-F238E27FC236}">
                <a16:creationId xmlns:a16="http://schemas.microsoft.com/office/drawing/2014/main" id="{A28D7E28-6AC7-3542-A0CE-993E7EF3DBCE}"/>
              </a:ext>
            </a:extLst>
          </p:cNvPr>
          <p:cNvSpPr>
            <a:spLocks noGrp="1"/>
          </p:cNvSpPr>
          <p:nvPr>
            <p:ph type="dt" sz="half" idx="10"/>
          </p:nvPr>
        </p:nvSpPr>
        <p:spPr>
          <a:xfrm>
            <a:off x="838200" y="6356350"/>
            <a:ext cx="2743200" cy="365125"/>
          </a:xfrm>
        </p:spPr>
        <p:txBody>
          <a:bodyPr/>
          <a:lstStyle/>
          <a:p>
            <a:r>
              <a:rPr lang="de-DE" dirty="0"/>
              <a:t>30.10.2021</a:t>
            </a:r>
          </a:p>
        </p:txBody>
      </p:sp>
    </p:spTree>
    <p:extLst>
      <p:ext uri="{BB962C8B-B14F-4D97-AF65-F5344CB8AC3E}">
        <p14:creationId xmlns:p14="http://schemas.microsoft.com/office/powerpoint/2010/main" val="12997237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fld id="{FC2801B2-7198-F848-9BE4-1C2983152706}" type="slidenum">
              <a:rPr lang="de-DE" smtClean="0"/>
              <a:t>31</a:t>
            </a:fld>
            <a:endParaRPr lang="de-DE"/>
          </a:p>
        </p:txBody>
      </p:sp>
      <p:sp>
        <p:nvSpPr>
          <p:cNvPr id="8" name="Textfeld 7"/>
          <p:cNvSpPr txBox="1"/>
          <p:nvPr/>
        </p:nvSpPr>
        <p:spPr>
          <a:xfrm>
            <a:off x="3696144" y="1490115"/>
            <a:ext cx="4799712" cy="3046988"/>
          </a:xfrm>
          <a:prstGeom prst="rect">
            <a:avLst/>
          </a:prstGeom>
          <a:noFill/>
        </p:spPr>
        <p:txBody>
          <a:bodyPr wrap="none" rtlCol="0">
            <a:spAutoFit/>
          </a:bodyPr>
          <a:lstStyle/>
          <a:p>
            <a:pPr algn="ctr"/>
            <a:r>
              <a:rPr lang="de-DE" sz="9600" b="1" dirty="0"/>
              <a:t>Offset</a:t>
            </a:r>
            <a:br>
              <a:rPr lang="de-DE" sz="9600" b="1" dirty="0"/>
            </a:br>
            <a:r>
              <a:rPr lang="de-DE" sz="9600" b="1" dirty="0"/>
              <a:t>und </a:t>
            </a:r>
            <a:r>
              <a:rPr lang="de-DE" sz="9600" b="1" dirty="0" err="1"/>
              <a:t>Gain</a:t>
            </a:r>
            <a:endParaRPr lang="de-DE" sz="9600" dirty="0"/>
          </a:p>
        </p:txBody>
      </p:sp>
      <p:sp>
        <p:nvSpPr>
          <p:cNvPr id="7" name="Fußzeilenplatzhalter 3">
            <a:extLst>
              <a:ext uri="{FF2B5EF4-FFF2-40B4-BE49-F238E27FC236}">
                <a16:creationId xmlns:a16="http://schemas.microsoft.com/office/drawing/2014/main" id="{48CCBAE3-889B-5C48-9B93-A2B9082CF22F}"/>
              </a:ext>
            </a:extLst>
          </p:cNvPr>
          <p:cNvSpPr>
            <a:spLocks noGrp="1"/>
          </p:cNvSpPr>
          <p:nvPr>
            <p:ph type="ftr" sz="quarter" idx="11"/>
          </p:nvPr>
        </p:nvSpPr>
        <p:spPr>
          <a:xfrm>
            <a:off x="4038600" y="6356350"/>
            <a:ext cx="4114800" cy="365125"/>
          </a:xfrm>
        </p:spPr>
        <p:txBody>
          <a:bodyPr/>
          <a:lstStyle/>
          <a:p>
            <a:r>
              <a:rPr lang="en-US" dirty="0"/>
              <a:t>13. CCD Workshop 2021</a:t>
            </a:r>
            <a:endParaRPr lang="de-DE" dirty="0"/>
          </a:p>
        </p:txBody>
      </p:sp>
      <p:sp>
        <p:nvSpPr>
          <p:cNvPr id="11" name="Datumsplatzhalter 5">
            <a:extLst>
              <a:ext uri="{FF2B5EF4-FFF2-40B4-BE49-F238E27FC236}">
                <a16:creationId xmlns:a16="http://schemas.microsoft.com/office/drawing/2014/main" id="{1892FC0C-5F34-C94F-B521-AE12E231A948}"/>
              </a:ext>
            </a:extLst>
          </p:cNvPr>
          <p:cNvSpPr>
            <a:spLocks noGrp="1"/>
          </p:cNvSpPr>
          <p:nvPr>
            <p:ph type="dt" sz="half" idx="10"/>
          </p:nvPr>
        </p:nvSpPr>
        <p:spPr>
          <a:xfrm>
            <a:off x="838200" y="6356350"/>
            <a:ext cx="2743200" cy="365125"/>
          </a:xfrm>
        </p:spPr>
        <p:txBody>
          <a:bodyPr/>
          <a:lstStyle/>
          <a:p>
            <a:r>
              <a:rPr lang="de-DE" dirty="0"/>
              <a:t>30.10.2021</a:t>
            </a:r>
          </a:p>
        </p:txBody>
      </p:sp>
    </p:spTree>
    <p:extLst>
      <p:ext uri="{BB962C8B-B14F-4D97-AF65-F5344CB8AC3E}">
        <p14:creationId xmlns:p14="http://schemas.microsoft.com/office/powerpoint/2010/main" val="36891763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Offset und </a:t>
            </a:r>
            <a:r>
              <a:rPr lang="de-DE" dirty="0" err="1"/>
              <a:t>Gain</a:t>
            </a:r>
            <a:endParaRPr lang="de-DE" dirty="0"/>
          </a:p>
        </p:txBody>
      </p:sp>
      <p:sp>
        <p:nvSpPr>
          <p:cNvPr id="6" name="Foliennummernplatzhalter 5"/>
          <p:cNvSpPr>
            <a:spLocks noGrp="1"/>
          </p:cNvSpPr>
          <p:nvPr>
            <p:ph type="sldNum" sz="quarter" idx="12"/>
          </p:nvPr>
        </p:nvSpPr>
        <p:spPr/>
        <p:txBody>
          <a:bodyPr/>
          <a:lstStyle/>
          <a:p>
            <a:fld id="{FC2801B2-7198-F848-9BE4-1C2983152706}" type="slidenum">
              <a:rPr lang="de-DE" smtClean="0"/>
              <a:t>32</a:t>
            </a:fld>
            <a:endParaRPr lang="de-DE"/>
          </a:p>
        </p:txBody>
      </p:sp>
      <p:sp>
        <p:nvSpPr>
          <p:cNvPr id="9" name="Inhaltsplatzhalter 38">
            <a:extLst>
              <a:ext uri="{FF2B5EF4-FFF2-40B4-BE49-F238E27FC236}">
                <a16:creationId xmlns:a16="http://schemas.microsoft.com/office/drawing/2014/main" id="{5233F1ED-5338-DF44-9D05-DDEB18608B57}"/>
              </a:ext>
            </a:extLst>
          </p:cNvPr>
          <p:cNvSpPr>
            <a:spLocks noGrp="1"/>
          </p:cNvSpPr>
          <p:nvPr>
            <p:ph idx="1"/>
          </p:nvPr>
        </p:nvSpPr>
        <p:spPr>
          <a:xfrm>
            <a:off x="838200" y="1438168"/>
            <a:ext cx="10515600" cy="4351338"/>
          </a:xfrm>
        </p:spPr>
        <p:txBody>
          <a:bodyPr>
            <a:noAutofit/>
          </a:bodyPr>
          <a:lstStyle/>
          <a:p>
            <a:r>
              <a:rPr lang="de-DE" dirty="0"/>
              <a:t>sind i.d.R. bei CCD voreingestellt</a:t>
            </a:r>
          </a:p>
          <a:p>
            <a:r>
              <a:rPr lang="de-DE" dirty="0"/>
              <a:t>müssen bei CMOS durch den Anwender eingestellt werden</a:t>
            </a:r>
          </a:p>
          <a:p>
            <a:r>
              <a:rPr lang="de-DE" dirty="0"/>
              <a:t>Offset: verhindert schwankungsbedingte Nullwerte</a:t>
            </a:r>
          </a:p>
          <a:p>
            <a:pPr lvl="1"/>
            <a:r>
              <a:rPr lang="de-DE" dirty="0"/>
              <a:t>Wert so wählen, dass im Bild keine Nullwerte vorhanden sind</a:t>
            </a:r>
            <a:br>
              <a:rPr lang="de-DE" dirty="0"/>
            </a:br>
            <a:r>
              <a:rPr lang="de-DE" dirty="0"/>
              <a:t>(Test bspw. durch Bias Frame oder kurzbelichtetes Dark Frame)</a:t>
            </a:r>
          </a:p>
          <a:p>
            <a:pPr lvl="1"/>
            <a:r>
              <a:rPr lang="de-DE" dirty="0"/>
              <a:t>Muss für einen geänderten </a:t>
            </a:r>
            <a:r>
              <a:rPr lang="de-DE" dirty="0" err="1"/>
              <a:t>Gain</a:t>
            </a:r>
            <a:r>
              <a:rPr lang="de-DE" dirty="0"/>
              <a:t> ggf. neu eingestellt werden (prüfen!)</a:t>
            </a:r>
          </a:p>
          <a:p>
            <a:r>
              <a:rPr lang="de-DE" dirty="0" err="1"/>
              <a:t>Gain</a:t>
            </a:r>
            <a:r>
              <a:rPr lang="de-DE" dirty="0"/>
              <a:t>: Verstärkungsfaktor in der Signalverarbeitung</a:t>
            </a:r>
          </a:p>
          <a:p>
            <a:pPr lvl="1"/>
            <a:r>
              <a:rPr lang="de-DE" dirty="0"/>
              <a:t>Die Belichtungszeit verkürzt sich durch hohen </a:t>
            </a:r>
            <a:r>
              <a:rPr lang="de-DE" dirty="0" err="1"/>
              <a:t>Gain</a:t>
            </a:r>
            <a:r>
              <a:rPr lang="de-DE" dirty="0"/>
              <a:t>,</a:t>
            </a:r>
            <a:br>
              <a:rPr lang="de-DE" dirty="0"/>
            </a:br>
            <a:r>
              <a:rPr lang="de-DE" dirty="0"/>
              <a:t>aber man erfasst dadurch weniger Photonen!</a:t>
            </a:r>
            <a:br>
              <a:rPr lang="de-DE" dirty="0"/>
            </a:br>
            <a:r>
              <a:rPr lang="de-DE" dirty="0"/>
              <a:t>=&gt; Gesamtbelichtungszeit ändert sich nicht!</a:t>
            </a:r>
          </a:p>
        </p:txBody>
      </p:sp>
      <p:sp>
        <p:nvSpPr>
          <p:cNvPr id="8" name="Fußzeilenplatzhalter 3">
            <a:extLst>
              <a:ext uri="{FF2B5EF4-FFF2-40B4-BE49-F238E27FC236}">
                <a16:creationId xmlns:a16="http://schemas.microsoft.com/office/drawing/2014/main" id="{31925C20-5E93-AF4C-9E21-20F41044922B}"/>
              </a:ext>
            </a:extLst>
          </p:cNvPr>
          <p:cNvSpPr>
            <a:spLocks noGrp="1"/>
          </p:cNvSpPr>
          <p:nvPr>
            <p:ph type="ftr" sz="quarter" idx="11"/>
          </p:nvPr>
        </p:nvSpPr>
        <p:spPr>
          <a:xfrm>
            <a:off x="4038600" y="6356350"/>
            <a:ext cx="4114800" cy="365125"/>
          </a:xfrm>
        </p:spPr>
        <p:txBody>
          <a:bodyPr/>
          <a:lstStyle/>
          <a:p>
            <a:r>
              <a:rPr lang="en-US" dirty="0"/>
              <a:t>13. CCD Workshop 2021</a:t>
            </a:r>
            <a:endParaRPr lang="de-DE" dirty="0"/>
          </a:p>
        </p:txBody>
      </p:sp>
      <p:sp>
        <p:nvSpPr>
          <p:cNvPr id="10" name="Datumsplatzhalter 5">
            <a:extLst>
              <a:ext uri="{FF2B5EF4-FFF2-40B4-BE49-F238E27FC236}">
                <a16:creationId xmlns:a16="http://schemas.microsoft.com/office/drawing/2014/main" id="{E541EF68-40A3-C44D-BD6F-B451F8CE7AD3}"/>
              </a:ext>
            </a:extLst>
          </p:cNvPr>
          <p:cNvSpPr>
            <a:spLocks noGrp="1"/>
          </p:cNvSpPr>
          <p:nvPr>
            <p:ph type="dt" sz="half" idx="10"/>
          </p:nvPr>
        </p:nvSpPr>
        <p:spPr>
          <a:xfrm>
            <a:off x="838200" y="6356350"/>
            <a:ext cx="2743200" cy="365125"/>
          </a:xfrm>
        </p:spPr>
        <p:txBody>
          <a:bodyPr/>
          <a:lstStyle/>
          <a:p>
            <a:r>
              <a:rPr lang="de-DE" dirty="0"/>
              <a:t>30.10.2021</a:t>
            </a:r>
          </a:p>
        </p:txBody>
      </p:sp>
      <p:pic>
        <p:nvPicPr>
          <p:cNvPr id="4" name="Grafik 3">
            <a:extLst>
              <a:ext uri="{FF2B5EF4-FFF2-40B4-BE49-F238E27FC236}">
                <a16:creationId xmlns:a16="http://schemas.microsoft.com/office/drawing/2014/main" id="{53B009AC-5800-E447-9252-DA418F0397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23038" y="4150161"/>
            <a:ext cx="5290457" cy="1949780"/>
          </a:xfrm>
          <a:prstGeom prst="rect">
            <a:avLst/>
          </a:prstGeom>
        </p:spPr>
      </p:pic>
      <p:sp>
        <p:nvSpPr>
          <p:cNvPr id="11" name="Textfeld 10">
            <a:extLst>
              <a:ext uri="{FF2B5EF4-FFF2-40B4-BE49-F238E27FC236}">
                <a16:creationId xmlns:a16="http://schemas.microsoft.com/office/drawing/2014/main" id="{B498E8DD-2E6F-AE48-AE7A-43B026CA173A}"/>
              </a:ext>
            </a:extLst>
          </p:cNvPr>
          <p:cNvSpPr txBox="1"/>
          <p:nvPr/>
        </p:nvSpPr>
        <p:spPr>
          <a:xfrm>
            <a:off x="1368" y="6007608"/>
            <a:ext cx="542136" cy="184666"/>
          </a:xfrm>
          <a:prstGeom prst="rect">
            <a:avLst/>
          </a:prstGeom>
          <a:noFill/>
        </p:spPr>
        <p:txBody>
          <a:bodyPr wrap="none" rtlCol="0">
            <a:spAutoFit/>
          </a:bodyPr>
          <a:lstStyle/>
          <a:p>
            <a:r>
              <a:rPr lang="de-DE" sz="600" dirty="0"/>
              <a:t>Bilder: QHY</a:t>
            </a:r>
          </a:p>
        </p:txBody>
      </p:sp>
    </p:spTree>
    <p:extLst>
      <p:ext uri="{BB962C8B-B14F-4D97-AF65-F5344CB8AC3E}">
        <p14:creationId xmlns:p14="http://schemas.microsoft.com/office/powerpoint/2010/main" val="43249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500"/>
                                        <p:tgtEl>
                                          <p:spTgt spid="9">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dissolve">
                                      <p:cBhvr>
                                        <p:cTn id="10" dur="500"/>
                                        <p:tgtEl>
                                          <p:spTgt spid="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dissolve">
                                      <p:cBhvr>
                                        <p:cTn id="15" dur="500"/>
                                        <p:tgtEl>
                                          <p:spTgt spid="9">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animEffect transition="in" filter="dissolve">
                                      <p:cBhvr>
                                        <p:cTn id="18" dur="500"/>
                                        <p:tgtEl>
                                          <p:spTgt spid="9">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dissolve">
                                      <p:cBhvr>
                                        <p:cTn id="21" dur="500"/>
                                        <p:tgtEl>
                                          <p:spTgt spid="9">
                                            <p:txEl>
                                              <p:pRg st="4" end="4"/>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dissolve">
                                      <p:cBhvr>
                                        <p:cTn id="24"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9">
                                            <p:txEl>
                                              <p:pRg st="5" end="5"/>
                                            </p:txEl>
                                          </p:spTgt>
                                        </p:tgtEl>
                                        <p:attrNameLst>
                                          <p:attrName>style.visibility</p:attrName>
                                        </p:attrNameLst>
                                      </p:cBhvr>
                                      <p:to>
                                        <p:strVal val="visible"/>
                                      </p:to>
                                    </p:set>
                                    <p:animEffect transition="in" filter="dissolve">
                                      <p:cBhvr>
                                        <p:cTn id="29" dur="500"/>
                                        <p:tgtEl>
                                          <p:spTgt spid="9">
                                            <p:txEl>
                                              <p:pRg st="5" end="5"/>
                                            </p:txEl>
                                          </p:spTgt>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9">
                                            <p:txEl>
                                              <p:pRg st="6" end="6"/>
                                            </p:txEl>
                                          </p:spTgt>
                                        </p:tgtEl>
                                        <p:attrNameLst>
                                          <p:attrName>style.visibility</p:attrName>
                                        </p:attrNameLst>
                                      </p:cBhvr>
                                      <p:to>
                                        <p:strVal val="visible"/>
                                      </p:to>
                                    </p:set>
                                    <p:animEffect transition="in" filter="dissolve">
                                      <p:cBhvr>
                                        <p:cTn id="32"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Die Wahl des richtigen </a:t>
            </a:r>
            <a:r>
              <a:rPr lang="de-DE" dirty="0" err="1"/>
              <a:t>Gain</a:t>
            </a:r>
            <a:r>
              <a:rPr lang="de-DE" dirty="0"/>
              <a:t>-Wertes</a:t>
            </a:r>
          </a:p>
        </p:txBody>
      </p:sp>
      <p:sp>
        <p:nvSpPr>
          <p:cNvPr id="6" name="Foliennummernplatzhalter 5"/>
          <p:cNvSpPr>
            <a:spLocks noGrp="1"/>
          </p:cNvSpPr>
          <p:nvPr>
            <p:ph type="sldNum" sz="quarter" idx="12"/>
          </p:nvPr>
        </p:nvSpPr>
        <p:spPr/>
        <p:txBody>
          <a:bodyPr/>
          <a:lstStyle/>
          <a:p>
            <a:fld id="{FC2801B2-7198-F848-9BE4-1C2983152706}" type="slidenum">
              <a:rPr lang="de-DE" smtClean="0"/>
              <a:t>33</a:t>
            </a:fld>
            <a:endParaRPr lang="de-DE"/>
          </a:p>
        </p:txBody>
      </p:sp>
      <p:sp>
        <p:nvSpPr>
          <p:cNvPr id="9" name="Inhaltsplatzhalter 38">
            <a:extLst>
              <a:ext uri="{FF2B5EF4-FFF2-40B4-BE49-F238E27FC236}">
                <a16:creationId xmlns:a16="http://schemas.microsoft.com/office/drawing/2014/main" id="{5233F1ED-5338-DF44-9D05-DDEB18608B57}"/>
              </a:ext>
            </a:extLst>
          </p:cNvPr>
          <p:cNvSpPr>
            <a:spLocks noGrp="1"/>
          </p:cNvSpPr>
          <p:nvPr>
            <p:ph idx="1"/>
          </p:nvPr>
        </p:nvSpPr>
        <p:spPr>
          <a:xfrm>
            <a:off x="838200" y="1438168"/>
            <a:ext cx="10515600" cy="4351338"/>
          </a:xfrm>
        </p:spPr>
        <p:txBody>
          <a:bodyPr>
            <a:normAutofit/>
          </a:bodyPr>
          <a:lstStyle/>
          <a:p>
            <a:pPr marL="0" indent="0">
              <a:buNone/>
            </a:pPr>
            <a:r>
              <a:rPr lang="de-DE" dirty="0"/>
              <a:t>Bsp. QHY268C:</a:t>
            </a:r>
          </a:p>
          <a:p>
            <a:pPr marL="0" indent="0">
              <a:buNone/>
            </a:pPr>
            <a:endParaRPr lang="de-DE" dirty="0"/>
          </a:p>
        </p:txBody>
      </p:sp>
      <p:pic>
        <p:nvPicPr>
          <p:cNvPr id="3" name="Grafik 2">
            <a:extLst>
              <a:ext uri="{FF2B5EF4-FFF2-40B4-BE49-F238E27FC236}">
                <a16:creationId xmlns:a16="http://schemas.microsoft.com/office/drawing/2014/main" id="{A5BF4A14-9C60-A841-BAC6-CBC277D51C9D}"/>
              </a:ext>
            </a:extLst>
          </p:cNvPr>
          <p:cNvPicPr>
            <a:picLocks noChangeAspect="1"/>
          </p:cNvPicPr>
          <p:nvPr/>
        </p:nvPicPr>
        <p:blipFill>
          <a:blip r:embed="rId3"/>
          <a:stretch>
            <a:fillRect/>
          </a:stretch>
        </p:blipFill>
        <p:spPr>
          <a:xfrm>
            <a:off x="838200" y="2013068"/>
            <a:ext cx="8097034" cy="2635843"/>
          </a:xfrm>
          <a:prstGeom prst="rect">
            <a:avLst/>
          </a:prstGeom>
        </p:spPr>
      </p:pic>
      <p:pic>
        <p:nvPicPr>
          <p:cNvPr id="16" name="Grafik 15">
            <a:extLst>
              <a:ext uri="{FF2B5EF4-FFF2-40B4-BE49-F238E27FC236}">
                <a16:creationId xmlns:a16="http://schemas.microsoft.com/office/drawing/2014/main" id="{45175DFA-29A1-6E4B-AA56-AA53A17F325C}"/>
              </a:ext>
            </a:extLst>
          </p:cNvPr>
          <p:cNvPicPr>
            <a:picLocks noChangeAspect="1"/>
          </p:cNvPicPr>
          <p:nvPr/>
        </p:nvPicPr>
        <p:blipFill>
          <a:blip r:embed="rId4"/>
          <a:stretch>
            <a:fillRect/>
          </a:stretch>
        </p:blipFill>
        <p:spPr>
          <a:xfrm>
            <a:off x="838200" y="2013067"/>
            <a:ext cx="8097034" cy="2635843"/>
          </a:xfrm>
          <a:prstGeom prst="rect">
            <a:avLst/>
          </a:prstGeom>
        </p:spPr>
      </p:pic>
      <p:sp>
        <p:nvSpPr>
          <p:cNvPr id="13" name="Oval 12">
            <a:extLst>
              <a:ext uri="{FF2B5EF4-FFF2-40B4-BE49-F238E27FC236}">
                <a16:creationId xmlns:a16="http://schemas.microsoft.com/office/drawing/2014/main" id="{FFC165B1-EFF5-BE4C-B49A-B30D9E37245B}"/>
              </a:ext>
            </a:extLst>
          </p:cNvPr>
          <p:cNvSpPr/>
          <p:nvPr/>
        </p:nvSpPr>
        <p:spPr>
          <a:xfrm>
            <a:off x="1063271" y="2136001"/>
            <a:ext cx="915824" cy="16483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Oval 9">
            <a:extLst>
              <a:ext uri="{FF2B5EF4-FFF2-40B4-BE49-F238E27FC236}">
                <a16:creationId xmlns:a16="http://schemas.microsoft.com/office/drawing/2014/main" id="{95F66916-9B2A-6F4D-8E8B-081B133F55F0}"/>
              </a:ext>
            </a:extLst>
          </p:cNvPr>
          <p:cNvSpPr/>
          <p:nvPr/>
        </p:nvSpPr>
        <p:spPr>
          <a:xfrm>
            <a:off x="3015241" y="2445074"/>
            <a:ext cx="915824" cy="16483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Oval 3">
            <a:extLst>
              <a:ext uri="{FF2B5EF4-FFF2-40B4-BE49-F238E27FC236}">
                <a16:creationId xmlns:a16="http://schemas.microsoft.com/office/drawing/2014/main" id="{A913C639-7E46-1242-A2B4-16F07203C601}"/>
              </a:ext>
            </a:extLst>
          </p:cNvPr>
          <p:cNvSpPr/>
          <p:nvPr/>
        </p:nvSpPr>
        <p:spPr>
          <a:xfrm>
            <a:off x="5332576" y="3429000"/>
            <a:ext cx="658026" cy="878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a:extLst>
              <a:ext uri="{FF2B5EF4-FFF2-40B4-BE49-F238E27FC236}">
                <a16:creationId xmlns:a16="http://schemas.microsoft.com/office/drawing/2014/main" id="{07D6ACB4-9412-1947-A7AA-351A6896079D}"/>
              </a:ext>
            </a:extLst>
          </p:cNvPr>
          <p:cNvPicPr>
            <a:picLocks noChangeAspect="1"/>
          </p:cNvPicPr>
          <p:nvPr/>
        </p:nvPicPr>
        <p:blipFill>
          <a:blip r:embed="rId5"/>
          <a:stretch>
            <a:fillRect/>
          </a:stretch>
        </p:blipFill>
        <p:spPr>
          <a:xfrm>
            <a:off x="898934" y="1998129"/>
            <a:ext cx="7975566" cy="2635843"/>
          </a:xfrm>
          <a:prstGeom prst="rect">
            <a:avLst/>
          </a:prstGeom>
        </p:spPr>
      </p:pic>
      <p:sp>
        <p:nvSpPr>
          <p:cNvPr id="12" name="Textfeld 11">
            <a:extLst>
              <a:ext uri="{FF2B5EF4-FFF2-40B4-BE49-F238E27FC236}">
                <a16:creationId xmlns:a16="http://schemas.microsoft.com/office/drawing/2014/main" id="{0D4ABC91-3654-7D41-A0F6-B02E00A5590E}"/>
              </a:ext>
            </a:extLst>
          </p:cNvPr>
          <p:cNvSpPr txBox="1"/>
          <p:nvPr/>
        </p:nvSpPr>
        <p:spPr>
          <a:xfrm>
            <a:off x="715352" y="4804641"/>
            <a:ext cx="3059427" cy="1477328"/>
          </a:xfrm>
          <a:prstGeom prst="rect">
            <a:avLst/>
          </a:prstGeom>
          <a:noFill/>
        </p:spPr>
        <p:txBody>
          <a:bodyPr wrap="none" rtlCol="0">
            <a:spAutoFit/>
          </a:bodyPr>
          <a:lstStyle/>
          <a:p>
            <a:r>
              <a:rPr lang="de-DE" dirty="0">
                <a:solidFill>
                  <a:srgbClr val="7030A0"/>
                </a:solidFill>
              </a:rPr>
              <a:t>Mode 0 („</a:t>
            </a:r>
            <a:r>
              <a:rPr lang="de-DE" dirty="0" err="1">
                <a:solidFill>
                  <a:srgbClr val="7030A0"/>
                </a:solidFill>
              </a:rPr>
              <a:t>Photographic</a:t>
            </a:r>
            <a:r>
              <a:rPr lang="de-DE" dirty="0">
                <a:solidFill>
                  <a:srgbClr val="7030A0"/>
                </a:solidFill>
              </a:rPr>
              <a:t> DSO“):</a:t>
            </a:r>
            <a:br>
              <a:rPr lang="de-DE" dirty="0"/>
            </a:br>
            <a:r>
              <a:rPr lang="de-DE" dirty="0" err="1"/>
              <a:t>Gain</a:t>
            </a:r>
            <a:r>
              <a:rPr lang="de-DE" dirty="0"/>
              <a:t> 0 oder </a:t>
            </a:r>
            <a:r>
              <a:rPr lang="de-DE" dirty="0" err="1"/>
              <a:t>Gain</a:t>
            </a:r>
            <a:r>
              <a:rPr lang="de-DE" dirty="0"/>
              <a:t> 30</a:t>
            </a:r>
          </a:p>
          <a:p>
            <a:endParaRPr lang="de-DE" dirty="0"/>
          </a:p>
          <a:p>
            <a:r>
              <a:rPr lang="de-DE" dirty="0">
                <a:solidFill>
                  <a:srgbClr val="FFC000"/>
                </a:solidFill>
              </a:rPr>
              <a:t>Mode 3 („</a:t>
            </a:r>
            <a:r>
              <a:rPr lang="de-DE" dirty="0" err="1">
                <a:solidFill>
                  <a:srgbClr val="FFC000"/>
                </a:solidFill>
              </a:rPr>
              <a:t>Extend</a:t>
            </a:r>
            <a:r>
              <a:rPr lang="de-DE" dirty="0">
                <a:solidFill>
                  <a:srgbClr val="FFC000"/>
                </a:solidFill>
              </a:rPr>
              <a:t> </a:t>
            </a:r>
            <a:r>
              <a:rPr lang="de-DE" dirty="0" err="1">
                <a:solidFill>
                  <a:srgbClr val="FFC000"/>
                </a:solidFill>
              </a:rPr>
              <a:t>Fullwell</a:t>
            </a:r>
            <a:r>
              <a:rPr lang="de-DE" dirty="0">
                <a:solidFill>
                  <a:srgbClr val="FFC000"/>
                </a:solidFill>
              </a:rPr>
              <a:t>“):</a:t>
            </a:r>
            <a:br>
              <a:rPr lang="de-DE" dirty="0"/>
            </a:br>
            <a:r>
              <a:rPr lang="de-DE" dirty="0" err="1"/>
              <a:t>Gain</a:t>
            </a:r>
            <a:r>
              <a:rPr lang="de-DE" dirty="0"/>
              <a:t> 0</a:t>
            </a:r>
          </a:p>
        </p:txBody>
      </p:sp>
      <p:sp>
        <p:nvSpPr>
          <p:cNvPr id="15" name="Textfeld 14">
            <a:extLst>
              <a:ext uri="{FF2B5EF4-FFF2-40B4-BE49-F238E27FC236}">
                <a16:creationId xmlns:a16="http://schemas.microsoft.com/office/drawing/2014/main" id="{7A0ABD46-4F4F-6C46-966E-637EBB917D01}"/>
              </a:ext>
            </a:extLst>
          </p:cNvPr>
          <p:cNvSpPr txBox="1"/>
          <p:nvPr/>
        </p:nvSpPr>
        <p:spPr>
          <a:xfrm>
            <a:off x="4540128" y="5042295"/>
            <a:ext cx="2808333" cy="646331"/>
          </a:xfrm>
          <a:prstGeom prst="rect">
            <a:avLst/>
          </a:prstGeom>
          <a:noFill/>
        </p:spPr>
        <p:txBody>
          <a:bodyPr wrap="none" rtlCol="0">
            <a:spAutoFit/>
          </a:bodyPr>
          <a:lstStyle/>
          <a:p>
            <a:r>
              <a:rPr lang="de-DE" dirty="0">
                <a:solidFill>
                  <a:srgbClr val="0070C0"/>
                </a:solidFill>
              </a:rPr>
              <a:t>Mode 1 („High </a:t>
            </a:r>
            <a:r>
              <a:rPr lang="de-DE" dirty="0" err="1">
                <a:solidFill>
                  <a:srgbClr val="0070C0"/>
                </a:solidFill>
              </a:rPr>
              <a:t>Gain</a:t>
            </a:r>
            <a:r>
              <a:rPr lang="de-DE" dirty="0">
                <a:solidFill>
                  <a:srgbClr val="0070C0"/>
                </a:solidFill>
              </a:rPr>
              <a:t> Mode“:</a:t>
            </a:r>
            <a:br>
              <a:rPr lang="de-DE" dirty="0"/>
            </a:br>
            <a:r>
              <a:rPr lang="de-DE" dirty="0" err="1"/>
              <a:t>Gain</a:t>
            </a:r>
            <a:r>
              <a:rPr lang="de-DE" dirty="0"/>
              <a:t> 60</a:t>
            </a:r>
          </a:p>
        </p:txBody>
      </p:sp>
      <p:sp>
        <p:nvSpPr>
          <p:cNvPr id="20" name="Pfeil nach rechts 19">
            <a:extLst>
              <a:ext uri="{FF2B5EF4-FFF2-40B4-BE49-F238E27FC236}">
                <a16:creationId xmlns:a16="http://schemas.microsoft.com/office/drawing/2014/main" id="{6A4174CA-BA89-C446-8BB8-C37C7FA0C5F8}"/>
              </a:ext>
            </a:extLst>
          </p:cNvPr>
          <p:cNvSpPr/>
          <p:nvPr/>
        </p:nvSpPr>
        <p:spPr>
          <a:xfrm rot="18000867">
            <a:off x="4886918" y="4438056"/>
            <a:ext cx="720354" cy="47807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Pfeil nach rechts 21">
            <a:extLst>
              <a:ext uri="{FF2B5EF4-FFF2-40B4-BE49-F238E27FC236}">
                <a16:creationId xmlns:a16="http://schemas.microsoft.com/office/drawing/2014/main" id="{119DFBCD-4E94-BD47-B98A-9B09BC849D76}"/>
              </a:ext>
            </a:extLst>
          </p:cNvPr>
          <p:cNvSpPr/>
          <p:nvPr/>
        </p:nvSpPr>
        <p:spPr>
          <a:xfrm rot="18000867">
            <a:off x="2593640" y="4139849"/>
            <a:ext cx="720354" cy="47807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Pfeil nach rechts 22">
            <a:extLst>
              <a:ext uri="{FF2B5EF4-FFF2-40B4-BE49-F238E27FC236}">
                <a16:creationId xmlns:a16="http://schemas.microsoft.com/office/drawing/2014/main" id="{8405F23B-7066-F845-8546-9E56172DAFE6}"/>
              </a:ext>
            </a:extLst>
          </p:cNvPr>
          <p:cNvSpPr/>
          <p:nvPr/>
        </p:nvSpPr>
        <p:spPr>
          <a:xfrm rot="14769714">
            <a:off x="1351484" y="4068702"/>
            <a:ext cx="920724" cy="47807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Fußzeilenplatzhalter 3">
            <a:extLst>
              <a:ext uri="{FF2B5EF4-FFF2-40B4-BE49-F238E27FC236}">
                <a16:creationId xmlns:a16="http://schemas.microsoft.com/office/drawing/2014/main" id="{72885B38-1A2C-A04E-9B36-28C55D6C0BBF}"/>
              </a:ext>
            </a:extLst>
          </p:cNvPr>
          <p:cNvSpPr>
            <a:spLocks noGrp="1"/>
          </p:cNvSpPr>
          <p:nvPr>
            <p:ph type="ftr" sz="quarter" idx="11"/>
          </p:nvPr>
        </p:nvSpPr>
        <p:spPr>
          <a:xfrm>
            <a:off x="4038600" y="6356350"/>
            <a:ext cx="4114800" cy="365125"/>
          </a:xfrm>
        </p:spPr>
        <p:txBody>
          <a:bodyPr/>
          <a:lstStyle/>
          <a:p>
            <a:r>
              <a:rPr lang="en-US" dirty="0"/>
              <a:t>13. CCD Workshop 2021</a:t>
            </a:r>
            <a:endParaRPr lang="de-DE" dirty="0"/>
          </a:p>
        </p:txBody>
      </p:sp>
      <p:sp>
        <p:nvSpPr>
          <p:cNvPr id="19" name="Datumsplatzhalter 5">
            <a:extLst>
              <a:ext uri="{FF2B5EF4-FFF2-40B4-BE49-F238E27FC236}">
                <a16:creationId xmlns:a16="http://schemas.microsoft.com/office/drawing/2014/main" id="{CDF11138-E689-CE40-AFF1-9FA8D5DC8B19}"/>
              </a:ext>
            </a:extLst>
          </p:cNvPr>
          <p:cNvSpPr>
            <a:spLocks noGrp="1"/>
          </p:cNvSpPr>
          <p:nvPr>
            <p:ph type="dt" sz="half" idx="10"/>
          </p:nvPr>
        </p:nvSpPr>
        <p:spPr>
          <a:xfrm>
            <a:off x="838200" y="6356350"/>
            <a:ext cx="2743200" cy="365125"/>
          </a:xfrm>
        </p:spPr>
        <p:txBody>
          <a:bodyPr/>
          <a:lstStyle/>
          <a:p>
            <a:r>
              <a:rPr lang="de-DE" dirty="0"/>
              <a:t>30.10.2021</a:t>
            </a:r>
          </a:p>
        </p:txBody>
      </p:sp>
      <p:sp>
        <p:nvSpPr>
          <p:cNvPr id="21" name="Textfeld 20">
            <a:extLst>
              <a:ext uri="{FF2B5EF4-FFF2-40B4-BE49-F238E27FC236}">
                <a16:creationId xmlns:a16="http://schemas.microsoft.com/office/drawing/2014/main" id="{A3C95A92-B0AC-2F45-BC55-378BC7643D2D}"/>
              </a:ext>
            </a:extLst>
          </p:cNvPr>
          <p:cNvSpPr txBox="1"/>
          <p:nvPr/>
        </p:nvSpPr>
        <p:spPr>
          <a:xfrm>
            <a:off x="10120153" y="6097303"/>
            <a:ext cx="542136" cy="184666"/>
          </a:xfrm>
          <a:prstGeom prst="rect">
            <a:avLst/>
          </a:prstGeom>
          <a:noFill/>
        </p:spPr>
        <p:txBody>
          <a:bodyPr wrap="none" rtlCol="0">
            <a:spAutoFit/>
          </a:bodyPr>
          <a:lstStyle/>
          <a:p>
            <a:r>
              <a:rPr lang="de-DE" sz="600" dirty="0"/>
              <a:t>Bilder: QHY</a:t>
            </a:r>
          </a:p>
        </p:txBody>
      </p:sp>
      <p:sp>
        <p:nvSpPr>
          <p:cNvPr id="24" name="Textfeld 23">
            <a:extLst>
              <a:ext uri="{FF2B5EF4-FFF2-40B4-BE49-F238E27FC236}">
                <a16:creationId xmlns:a16="http://schemas.microsoft.com/office/drawing/2014/main" id="{D472A495-457E-CA4F-8F36-E4ADB8C7039D}"/>
              </a:ext>
            </a:extLst>
          </p:cNvPr>
          <p:cNvSpPr txBox="1"/>
          <p:nvPr/>
        </p:nvSpPr>
        <p:spPr>
          <a:xfrm>
            <a:off x="1368" y="6007608"/>
            <a:ext cx="542136" cy="184666"/>
          </a:xfrm>
          <a:prstGeom prst="rect">
            <a:avLst/>
          </a:prstGeom>
          <a:noFill/>
        </p:spPr>
        <p:txBody>
          <a:bodyPr wrap="none" rtlCol="0">
            <a:spAutoFit/>
          </a:bodyPr>
          <a:lstStyle/>
          <a:p>
            <a:r>
              <a:rPr lang="de-DE" sz="600" dirty="0"/>
              <a:t>Bilder: QHY</a:t>
            </a:r>
          </a:p>
        </p:txBody>
      </p:sp>
    </p:spTree>
    <p:extLst>
      <p:ext uri="{BB962C8B-B14F-4D97-AF65-F5344CB8AC3E}">
        <p14:creationId xmlns:p14="http://schemas.microsoft.com/office/powerpoint/2010/main" val="3478439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ssolv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dissolv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dissolve">
                                      <p:cBhvr>
                                        <p:cTn id="32" dur="500"/>
                                        <p:tgtEl>
                                          <p:spTgt spid="12"/>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dissolve">
                                      <p:cBhvr>
                                        <p:cTn id="35" dur="500"/>
                                        <p:tgtEl>
                                          <p:spTgt spid="15"/>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dissolve">
                                      <p:cBhvr>
                                        <p:cTn id="38" dur="500"/>
                                        <p:tgtEl>
                                          <p:spTgt spid="23"/>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dissolve">
                                      <p:cBhvr>
                                        <p:cTn id="41" dur="500"/>
                                        <p:tgtEl>
                                          <p:spTgt spid="22"/>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dissolve">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dissolve">
                                      <p:cBhvr>
                                        <p:cTn id="4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P spid="4" grpId="0" animBg="1"/>
      <p:bldP spid="12" grpId="0"/>
      <p:bldP spid="15" grpId="0"/>
      <p:bldP spid="20" grpId="0" animBg="1"/>
      <p:bldP spid="22" grpId="0" animBg="1"/>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Unity</a:t>
            </a:r>
            <a:r>
              <a:rPr lang="de-DE" dirty="0"/>
              <a:t> </a:t>
            </a:r>
            <a:r>
              <a:rPr lang="de-DE" dirty="0" err="1"/>
              <a:t>Gain</a:t>
            </a:r>
            <a:endParaRPr lang="de-DE" dirty="0"/>
          </a:p>
        </p:txBody>
      </p:sp>
      <p:sp>
        <p:nvSpPr>
          <p:cNvPr id="6" name="Foliennummernplatzhalter 5"/>
          <p:cNvSpPr>
            <a:spLocks noGrp="1"/>
          </p:cNvSpPr>
          <p:nvPr>
            <p:ph type="sldNum" sz="quarter" idx="12"/>
          </p:nvPr>
        </p:nvSpPr>
        <p:spPr/>
        <p:txBody>
          <a:bodyPr/>
          <a:lstStyle/>
          <a:p>
            <a:fld id="{FC2801B2-7198-F848-9BE4-1C2983152706}" type="slidenum">
              <a:rPr lang="de-DE" smtClean="0"/>
              <a:t>34</a:t>
            </a:fld>
            <a:endParaRPr lang="de-DE"/>
          </a:p>
        </p:txBody>
      </p:sp>
      <p:sp>
        <p:nvSpPr>
          <p:cNvPr id="9" name="Inhaltsplatzhalter 38">
            <a:extLst>
              <a:ext uri="{FF2B5EF4-FFF2-40B4-BE49-F238E27FC236}">
                <a16:creationId xmlns:a16="http://schemas.microsoft.com/office/drawing/2014/main" id="{5233F1ED-5338-DF44-9D05-DDEB18608B57}"/>
              </a:ext>
            </a:extLst>
          </p:cNvPr>
          <p:cNvSpPr>
            <a:spLocks noGrp="1"/>
          </p:cNvSpPr>
          <p:nvPr>
            <p:ph idx="1"/>
          </p:nvPr>
        </p:nvSpPr>
        <p:spPr>
          <a:xfrm>
            <a:off x="838200" y="1438168"/>
            <a:ext cx="10892246" cy="4351338"/>
          </a:xfrm>
        </p:spPr>
        <p:txBody>
          <a:bodyPr>
            <a:noAutofit/>
          </a:bodyPr>
          <a:lstStyle/>
          <a:p>
            <a:r>
              <a:rPr lang="de-DE" dirty="0" err="1"/>
              <a:t>Unity-Gain</a:t>
            </a:r>
            <a:r>
              <a:rPr lang="de-DE" dirty="0"/>
              <a:t>: 1e</a:t>
            </a:r>
            <a:r>
              <a:rPr lang="de-DE" baseline="30000" dirty="0"/>
              <a:t>-</a:t>
            </a:r>
            <a:r>
              <a:rPr lang="de-DE" dirty="0"/>
              <a:t> =&gt; 1 ADU</a:t>
            </a:r>
          </a:p>
          <a:p>
            <a:endParaRPr lang="de-DE" dirty="0"/>
          </a:p>
          <a:p>
            <a:r>
              <a:rPr lang="de-DE" dirty="0"/>
              <a:t>„</a:t>
            </a:r>
            <a:r>
              <a:rPr lang="de-DE" dirty="0" err="1"/>
              <a:t>Unity</a:t>
            </a:r>
            <a:r>
              <a:rPr lang="de-DE" dirty="0"/>
              <a:t> </a:t>
            </a:r>
            <a:r>
              <a:rPr lang="de-DE" dirty="0" err="1"/>
              <a:t>Gain</a:t>
            </a:r>
            <a:r>
              <a:rPr lang="de-DE" dirty="0"/>
              <a:t> ist der ideale </a:t>
            </a:r>
            <a:r>
              <a:rPr lang="de-DE" dirty="0" err="1"/>
              <a:t>Gain</a:t>
            </a:r>
            <a:r>
              <a:rPr lang="de-DE" dirty="0"/>
              <a:t>-Wert“</a:t>
            </a:r>
          </a:p>
          <a:p>
            <a:r>
              <a:rPr lang="de-DE" dirty="0" err="1"/>
              <a:t>Unity</a:t>
            </a:r>
            <a:r>
              <a:rPr lang="de-DE" dirty="0"/>
              <a:t> </a:t>
            </a:r>
            <a:r>
              <a:rPr lang="de-DE" dirty="0" err="1"/>
              <a:t>Gain</a:t>
            </a:r>
            <a:r>
              <a:rPr lang="de-DE" dirty="0"/>
              <a:t> ist ein </a:t>
            </a:r>
            <a:r>
              <a:rPr lang="de-DE" dirty="0" err="1"/>
              <a:t>Gain</a:t>
            </a:r>
            <a:r>
              <a:rPr lang="de-DE" dirty="0"/>
              <a:t>-Wert wie jeder andere auch</a:t>
            </a:r>
          </a:p>
          <a:p>
            <a:endParaRPr lang="de-DE" dirty="0"/>
          </a:p>
          <a:p>
            <a:r>
              <a:rPr lang="de-DE" dirty="0"/>
              <a:t>v.a. bei 12/14Bit AD-Wandlern kann </a:t>
            </a:r>
            <a:r>
              <a:rPr lang="de-DE" dirty="0" err="1"/>
              <a:t>Unity</a:t>
            </a:r>
            <a:r>
              <a:rPr lang="de-DE" dirty="0"/>
              <a:t> </a:t>
            </a:r>
            <a:r>
              <a:rPr lang="de-DE" dirty="0" err="1"/>
              <a:t>Gain</a:t>
            </a:r>
            <a:r>
              <a:rPr lang="de-DE" dirty="0"/>
              <a:t> sogar unvorteilhaft sein</a:t>
            </a:r>
            <a:br>
              <a:rPr lang="de-DE" dirty="0"/>
            </a:br>
            <a:r>
              <a:rPr lang="de-DE" dirty="0"/>
              <a:t>=&gt; Beschränkung der </a:t>
            </a:r>
            <a:r>
              <a:rPr lang="de-DE" dirty="0" err="1"/>
              <a:t>Fullwell</a:t>
            </a:r>
            <a:r>
              <a:rPr lang="de-DE" dirty="0"/>
              <a:t>-Kapazität auf 4.096e</a:t>
            </a:r>
            <a:r>
              <a:rPr lang="de-DE" baseline="30000" dirty="0"/>
              <a:t>-</a:t>
            </a:r>
            <a:r>
              <a:rPr lang="de-DE" dirty="0"/>
              <a:t> bzw. 16.384e</a:t>
            </a:r>
            <a:r>
              <a:rPr lang="de-DE" baseline="30000" dirty="0"/>
              <a:t>-</a:t>
            </a:r>
          </a:p>
        </p:txBody>
      </p:sp>
      <p:sp>
        <p:nvSpPr>
          <p:cNvPr id="8" name="Fußzeilenplatzhalter 3">
            <a:extLst>
              <a:ext uri="{FF2B5EF4-FFF2-40B4-BE49-F238E27FC236}">
                <a16:creationId xmlns:a16="http://schemas.microsoft.com/office/drawing/2014/main" id="{31925C20-5E93-AF4C-9E21-20F41044922B}"/>
              </a:ext>
            </a:extLst>
          </p:cNvPr>
          <p:cNvSpPr>
            <a:spLocks noGrp="1"/>
          </p:cNvSpPr>
          <p:nvPr>
            <p:ph type="ftr" sz="quarter" idx="11"/>
          </p:nvPr>
        </p:nvSpPr>
        <p:spPr>
          <a:xfrm>
            <a:off x="4038600" y="6356350"/>
            <a:ext cx="4114800" cy="365125"/>
          </a:xfrm>
        </p:spPr>
        <p:txBody>
          <a:bodyPr/>
          <a:lstStyle/>
          <a:p>
            <a:r>
              <a:rPr lang="en-US" dirty="0"/>
              <a:t>13. CCD Workshop 2021</a:t>
            </a:r>
            <a:endParaRPr lang="de-DE" dirty="0"/>
          </a:p>
        </p:txBody>
      </p:sp>
      <p:sp>
        <p:nvSpPr>
          <p:cNvPr id="10" name="Datumsplatzhalter 5">
            <a:extLst>
              <a:ext uri="{FF2B5EF4-FFF2-40B4-BE49-F238E27FC236}">
                <a16:creationId xmlns:a16="http://schemas.microsoft.com/office/drawing/2014/main" id="{E541EF68-40A3-C44D-BD6F-B451F8CE7AD3}"/>
              </a:ext>
            </a:extLst>
          </p:cNvPr>
          <p:cNvSpPr>
            <a:spLocks noGrp="1"/>
          </p:cNvSpPr>
          <p:nvPr>
            <p:ph type="dt" sz="half" idx="10"/>
          </p:nvPr>
        </p:nvSpPr>
        <p:spPr>
          <a:xfrm>
            <a:off x="838200" y="6356350"/>
            <a:ext cx="2743200" cy="365125"/>
          </a:xfrm>
        </p:spPr>
        <p:txBody>
          <a:bodyPr/>
          <a:lstStyle/>
          <a:p>
            <a:r>
              <a:rPr lang="de-DE" dirty="0"/>
              <a:t>30.10.2021</a:t>
            </a:r>
          </a:p>
        </p:txBody>
      </p:sp>
      <p:cxnSp>
        <p:nvCxnSpPr>
          <p:cNvPr id="4" name="Gerade Verbindung 3">
            <a:extLst>
              <a:ext uri="{FF2B5EF4-FFF2-40B4-BE49-F238E27FC236}">
                <a16:creationId xmlns:a16="http://schemas.microsoft.com/office/drawing/2014/main" id="{DD4E8FFE-FCB6-8B46-8809-4235C9C4918B}"/>
              </a:ext>
            </a:extLst>
          </p:cNvPr>
          <p:cNvCxnSpPr/>
          <p:nvPr/>
        </p:nvCxnSpPr>
        <p:spPr>
          <a:xfrm>
            <a:off x="1292469" y="2708030"/>
            <a:ext cx="535744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489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dissolv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dissolve">
                                      <p:cBhvr>
                                        <p:cTn id="17" dur="500"/>
                                        <p:tgtEl>
                                          <p:spTgt spid="9">
                                            <p:txEl>
                                              <p:pRg st="3" end="3"/>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dissolv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9">
                                            <p:txEl>
                                              <p:pRg st="5" end="5"/>
                                            </p:txEl>
                                          </p:spTgt>
                                        </p:tgtEl>
                                        <p:attrNameLst>
                                          <p:attrName>style.visibility</p:attrName>
                                        </p:attrNameLst>
                                      </p:cBhvr>
                                      <p:to>
                                        <p:strVal val="visible"/>
                                      </p:to>
                                    </p:set>
                                    <p:animEffect transition="in" filter="dissolve">
                                      <p:cBhvr>
                                        <p:cTn id="25"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fld id="{FC2801B2-7198-F848-9BE4-1C2983152706}" type="slidenum">
              <a:rPr lang="de-DE" smtClean="0"/>
              <a:t>35</a:t>
            </a:fld>
            <a:endParaRPr lang="de-DE"/>
          </a:p>
        </p:txBody>
      </p:sp>
      <p:sp>
        <p:nvSpPr>
          <p:cNvPr id="8" name="Textfeld 7"/>
          <p:cNvSpPr txBox="1"/>
          <p:nvPr/>
        </p:nvSpPr>
        <p:spPr>
          <a:xfrm>
            <a:off x="4472798" y="2230711"/>
            <a:ext cx="3246403" cy="1569660"/>
          </a:xfrm>
          <a:prstGeom prst="rect">
            <a:avLst/>
          </a:prstGeom>
          <a:noFill/>
        </p:spPr>
        <p:txBody>
          <a:bodyPr wrap="none" rtlCol="0">
            <a:spAutoFit/>
          </a:bodyPr>
          <a:lstStyle/>
          <a:p>
            <a:pPr algn="ctr"/>
            <a:r>
              <a:rPr lang="de-DE" sz="9600" b="1" dirty="0"/>
              <a:t>DSLRs</a:t>
            </a:r>
            <a:endParaRPr lang="de-DE" sz="9600" dirty="0"/>
          </a:p>
        </p:txBody>
      </p:sp>
      <p:sp>
        <p:nvSpPr>
          <p:cNvPr id="7" name="Fußzeilenplatzhalter 3">
            <a:extLst>
              <a:ext uri="{FF2B5EF4-FFF2-40B4-BE49-F238E27FC236}">
                <a16:creationId xmlns:a16="http://schemas.microsoft.com/office/drawing/2014/main" id="{7B22D57E-DF6E-B54A-A8E0-2C974166CBC6}"/>
              </a:ext>
            </a:extLst>
          </p:cNvPr>
          <p:cNvSpPr>
            <a:spLocks noGrp="1"/>
          </p:cNvSpPr>
          <p:nvPr>
            <p:ph type="ftr" sz="quarter" idx="11"/>
          </p:nvPr>
        </p:nvSpPr>
        <p:spPr>
          <a:xfrm>
            <a:off x="4038600" y="6356350"/>
            <a:ext cx="4114800" cy="365125"/>
          </a:xfrm>
        </p:spPr>
        <p:txBody>
          <a:bodyPr/>
          <a:lstStyle/>
          <a:p>
            <a:r>
              <a:rPr lang="en-US" dirty="0"/>
              <a:t>13. CCD Workshop 2021</a:t>
            </a:r>
            <a:endParaRPr lang="de-DE" dirty="0"/>
          </a:p>
        </p:txBody>
      </p:sp>
      <p:sp>
        <p:nvSpPr>
          <p:cNvPr id="11" name="Datumsplatzhalter 5">
            <a:extLst>
              <a:ext uri="{FF2B5EF4-FFF2-40B4-BE49-F238E27FC236}">
                <a16:creationId xmlns:a16="http://schemas.microsoft.com/office/drawing/2014/main" id="{D005BEEA-3B97-8C4A-9BF3-C8C7DC8D1C5C}"/>
              </a:ext>
            </a:extLst>
          </p:cNvPr>
          <p:cNvSpPr>
            <a:spLocks noGrp="1"/>
          </p:cNvSpPr>
          <p:nvPr>
            <p:ph type="dt" sz="half" idx="10"/>
          </p:nvPr>
        </p:nvSpPr>
        <p:spPr>
          <a:xfrm>
            <a:off x="838200" y="6356350"/>
            <a:ext cx="2743200" cy="365125"/>
          </a:xfrm>
        </p:spPr>
        <p:txBody>
          <a:bodyPr/>
          <a:lstStyle/>
          <a:p>
            <a:r>
              <a:rPr lang="de-DE" dirty="0"/>
              <a:t>30.10.2021</a:t>
            </a:r>
          </a:p>
        </p:txBody>
      </p:sp>
    </p:spTree>
    <p:extLst>
      <p:ext uri="{BB962C8B-B14F-4D97-AF65-F5344CB8AC3E}">
        <p14:creationId xmlns:p14="http://schemas.microsoft.com/office/powerpoint/2010/main" val="33949613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DSLRs/DSLMs</a:t>
            </a:r>
          </a:p>
        </p:txBody>
      </p:sp>
      <p:sp>
        <p:nvSpPr>
          <p:cNvPr id="6" name="Foliennummernplatzhalter 5"/>
          <p:cNvSpPr>
            <a:spLocks noGrp="1"/>
          </p:cNvSpPr>
          <p:nvPr>
            <p:ph type="sldNum" sz="quarter" idx="12"/>
          </p:nvPr>
        </p:nvSpPr>
        <p:spPr/>
        <p:txBody>
          <a:bodyPr/>
          <a:lstStyle/>
          <a:p>
            <a:fld id="{FC2801B2-7198-F848-9BE4-1C2983152706}" type="slidenum">
              <a:rPr lang="de-DE" smtClean="0"/>
              <a:t>36</a:t>
            </a:fld>
            <a:endParaRPr lang="de-DE"/>
          </a:p>
        </p:txBody>
      </p:sp>
      <p:sp>
        <p:nvSpPr>
          <p:cNvPr id="9" name="Inhaltsplatzhalter 38">
            <a:extLst>
              <a:ext uri="{FF2B5EF4-FFF2-40B4-BE49-F238E27FC236}">
                <a16:creationId xmlns:a16="http://schemas.microsoft.com/office/drawing/2014/main" id="{5233F1ED-5338-DF44-9D05-DDEB18608B57}"/>
              </a:ext>
            </a:extLst>
          </p:cNvPr>
          <p:cNvSpPr>
            <a:spLocks noGrp="1"/>
          </p:cNvSpPr>
          <p:nvPr>
            <p:ph idx="1"/>
          </p:nvPr>
        </p:nvSpPr>
        <p:spPr>
          <a:xfrm>
            <a:off x="838200" y="1438168"/>
            <a:ext cx="10515600" cy="4351338"/>
          </a:xfrm>
        </p:spPr>
        <p:txBody>
          <a:bodyPr>
            <a:noAutofit/>
          </a:bodyPr>
          <a:lstStyle/>
          <a:p>
            <a:r>
              <a:rPr lang="de-DE" sz="2000" dirty="0"/>
              <a:t>schon seit &gt;10 Jahren nur noch CMOS</a:t>
            </a:r>
          </a:p>
          <a:p>
            <a:r>
              <a:rPr lang="de-DE" sz="2000" dirty="0"/>
              <a:t>Herausforderungen:</a:t>
            </a:r>
          </a:p>
          <a:p>
            <a:pPr lvl="1"/>
            <a:r>
              <a:rPr lang="de-DE" sz="1800" dirty="0"/>
              <a:t>Astroumbau notwendig (Entfernung Sperrfilter für Rot)</a:t>
            </a:r>
            <a:br>
              <a:rPr lang="de-DE" sz="1800" dirty="0"/>
            </a:br>
            <a:r>
              <a:rPr lang="de-DE" sz="1800" dirty="0"/>
              <a:t>=&gt; dann nur eingeschränkt für normale Fotografie geeignet</a:t>
            </a:r>
          </a:p>
          <a:p>
            <a:pPr lvl="1"/>
            <a:r>
              <a:rPr lang="de-DE" sz="1800" dirty="0"/>
              <a:t>sind ungekühlt</a:t>
            </a:r>
            <a:br>
              <a:rPr lang="de-DE" sz="1800" dirty="0"/>
            </a:br>
            <a:r>
              <a:rPr lang="de-DE" sz="1800" dirty="0"/>
              <a:t>=&gt; </a:t>
            </a:r>
            <a:r>
              <a:rPr lang="de-DE" sz="1800" dirty="0" err="1"/>
              <a:t>vglw</a:t>
            </a:r>
            <a:r>
              <a:rPr lang="de-DE" sz="1800" dirty="0"/>
              <a:t>. hoher Dunkelstrom (und damit viel Dunkelstromrauschen)</a:t>
            </a:r>
            <a:br>
              <a:rPr lang="de-DE" sz="1800" dirty="0"/>
            </a:br>
            <a:r>
              <a:rPr lang="de-DE" sz="1800" dirty="0"/>
              <a:t>=&gt; keine definierte Temperatur (Verwendung von Darks schwierig)</a:t>
            </a:r>
          </a:p>
          <a:p>
            <a:pPr lvl="1"/>
            <a:r>
              <a:rPr lang="de-DE" sz="1800" dirty="0"/>
              <a:t>Kameras machen Bild-Vorverarbeitung (trotz „RAW“)</a:t>
            </a:r>
            <a:br>
              <a:rPr lang="de-DE" sz="1800" dirty="0"/>
            </a:br>
            <a:r>
              <a:rPr lang="de-DE" sz="1800" dirty="0"/>
              <a:t>=&gt; keine echten Rohbilder verfügbar</a:t>
            </a:r>
          </a:p>
          <a:p>
            <a:r>
              <a:rPr lang="de-DE" sz="2000" dirty="0"/>
              <a:t>Vorteil:</a:t>
            </a:r>
          </a:p>
          <a:p>
            <a:pPr lvl="1"/>
            <a:r>
              <a:rPr lang="de-DE" sz="1800" dirty="0"/>
              <a:t>bekommen oft die neuesten Consumer </a:t>
            </a:r>
            <a:r>
              <a:rPr lang="de-DE" sz="1800" dirty="0" err="1"/>
              <a:t>Imager</a:t>
            </a:r>
            <a:r>
              <a:rPr lang="de-DE" sz="1800" dirty="0"/>
              <a:t> Chips (Bsp. Sony)</a:t>
            </a:r>
          </a:p>
          <a:p>
            <a:r>
              <a:rPr lang="de-DE" sz="2000" dirty="0"/>
              <a:t>Empfehlung:</a:t>
            </a:r>
          </a:p>
          <a:p>
            <a:pPr lvl="1"/>
            <a:r>
              <a:rPr lang="de-DE" sz="1800" dirty="0"/>
              <a:t>Ausprobieren, ob Dark Frames sinnvoll sind (im Zweifel darauf verzichten)</a:t>
            </a:r>
          </a:p>
          <a:p>
            <a:pPr lvl="1"/>
            <a:r>
              <a:rPr lang="de-DE" sz="1800" dirty="0" err="1"/>
              <a:t>Dithern</a:t>
            </a:r>
            <a:r>
              <a:rPr lang="de-DE" sz="1800" dirty="0"/>
              <a:t>!</a:t>
            </a:r>
          </a:p>
          <a:p>
            <a:pPr lvl="1"/>
            <a:r>
              <a:rPr lang="de-DE" sz="1800" dirty="0"/>
              <a:t>Flats!</a:t>
            </a:r>
          </a:p>
        </p:txBody>
      </p:sp>
      <p:sp>
        <p:nvSpPr>
          <p:cNvPr id="8" name="Fußzeilenplatzhalter 3">
            <a:extLst>
              <a:ext uri="{FF2B5EF4-FFF2-40B4-BE49-F238E27FC236}">
                <a16:creationId xmlns:a16="http://schemas.microsoft.com/office/drawing/2014/main" id="{31925C20-5E93-AF4C-9E21-20F41044922B}"/>
              </a:ext>
            </a:extLst>
          </p:cNvPr>
          <p:cNvSpPr>
            <a:spLocks noGrp="1"/>
          </p:cNvSpPr>
          <p:nvPr>
            <p:ph type="ftr" sz="quarter" idx="11"/>
          </p:nvPr>
        </p:nvSpPr>
        <p:spPr>
          <a:xfrm>
            <a:off x="4038600" y="6356350"/>
            <a:ext cx="4114800" cy="365125"/>
          </a:xfrm>
        </p:spPr>
        <p:txBody>
          <a:bodyPr/>
          <a:lstStyle/>
          <a:p>
            <a:r>
              <a:rPr lang="en-US" dirty="0"/>
              <a:t>13. CCD Workshop 2021</a:t>
            </a:r>
            <a:endParaRPr lang="de-DE" dirty="0"/>
          </a:p>
        </p:txBody>
      </p:sp>
      <p:sp>
        <p:nvSpPr>
          <p:cNvPr id="10" name="Datumsplatzhalter 5">
            <a:extLst>
              <a:ext uri="{FF2B5EF4-FFF2-40B4-BE49-F238E27FC236}">
                <a16:creationId xmlns:a16="http://schemas.microsoft.com/office/drawing/2014/main" id="{E541EF68-40A3-C44D-BD6F-B451F8CE7AD3}"/>
              </a:ext>
            </a:extLst>
          </p:cNvPr>
          <p:cNvSpPr>
            <a:spLocks noGrp="1"/>
          </p:cNvSpPr>
          <p:nvPr>
            <p:ph type="dt" sz="half" idx="10"/>
          </p:nvPr>
        </p:nvSpPr>
        <p:spPr>
          <a:xfrm>
            <a:off x="838200" y="6356350"/>
            <a:ext cx="2743200" cy="365125"/>
          </a:xfrm>
        </p:spPr>
        <p:txBody>
          <a:bodyPr/>
          <a:lstStyle/>
          <a:p>
            <a:r>
              <a:rPr lang="de-DE" dirty="0"/>
              <a:t>30.10.2021</a:t>
            </a:r>
          </a:p>
        </p:txBody>
      </p:sp>
    </p:spTree>
    <p:extLst>
      <p:ext uri="{BB962C8B-B14F-4D97-AF65-F5344CB8AC3E}">
        <p14:creationId xmlns:p14="http://schemas.microsoft.com/office/powerpoint/2010/main" val="784566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dissolve">
                                      <p:cBhvr>
                                        <p:cTn id="12" dur="500"/>
                                        <p:tgtEl>
                                          <p:spTgt spid="9">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dissolve">
                                      <p:cBhvr>
                                        <p:cTn id="15" dur="500"/>
                                        <p:tgtEl>
                                          <p:spTgt spid="9">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animEffect transition="in" filter="dissolve">
                                      <p:cBhvr>
                                        <p:cTn id="18" dur="500"/>
                                        <p:tgtEl>
                                          <p:spTgt spid="9">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dissolve">
                                      <p:cBhvr>
                                        <p:cTn id="21" dur="500"/>
                                        <p:tgtEl>
                                          <p:spTgt spid="9">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9">
                                            <p:txEl>
                                              <p:pRg st="5" end="5"/>
                                            </p:txEl>
                                          </p:spTgt>
                                        </p:tgtEl>
                                        <p:attrNameLst>
                                          <p:attrName>style.visibility</p:attrName>
                                        </p:attrNameLst>
                                      </p:cBhvr>
                                      <p:to>
                                        <p:strVal val="visible"/>
                                      </p:to>
                                    </p:set>
                                    <p:animEffect transition="in" filter="dissolve">
                                      <p:cBhvr>
                                        <p:cTn id="26" dur="500"/>
                                        <p:tgtEl>
                                          <p:spTgt spid="9">
                                            <p:txEl>
                                              <p:pRg st="5" end="5"/>
                                            </p:tx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9">
                                            <p:txEl>
                                              <p:pRg st="6" end="6"/>
                                            </p:txEl>
                                          </p:spTgt>
                                        </p:tgtEl>
                                        <p:attrNameLst>
                                          <p:attrName>style.visibility</p:attrName>
                                        </p:attrNameLst>
                                      </p:cBhvr>
                                      <p:to>
                                        <p:strVal val="visible"/>
                                      </p:to>
                                    </p:set>
                                    <p:animEffect transition="in" filter="dissolve">
                                      <p:cBhvr>
                                        <p:cTn id="29" dur="500"/>
                                        <p:tgtEl>
                                          <p:spTgt spid="9">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9">
                                            <p:txEl>
                                              <p:pRg st="7" end="7"/>
                                            </p:txEl>
                                          </p:spTgt>
                                        </p:tgtEl>
                                        <p:attrNameLst>
                                          <p:attrName>style.visibility</p:attrName>
                                        </p:attrNameLst>
                                      </p:cBhvr>
                                      <p:to>
                                        <p:strVal val="visible"/>
                                      </p:to>
                                    </p:set>
                                    <p:animEffect transition="in" filter="dissolve">
                                      <p:cBhvr>
                                        <p:cTn id="34" dur="500"/>
                                        <p:tgtEl>
                                          <p:spTgt spid="9">
                                            <p:txEl>
                                              <p:pRg st="7" end="7"/>
                                            </p:txEl>
                                          </p:spTgt>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9">
                                            <p:txEl>
                                              <p:pRg st="8" end="8"/>
                                            </p:txEl>
                                          </p:spTgt>
                                        </p:tgtEl>
                                        <p:attrNameLst>
                                          <p:attrName>style.visibility</p:attrName>
                                        </p:attrNameLst>
                                      </p:cBhvr>
                                      <p:to>
                                        <p:strVal val="visible"/>
                                      </p:to>
                                    </p:set>
                                    <p:animEffect transition="in" filter="dissolve">
                                      <p:cBhvr>
                                        <p:cTn id="37" dur="500"/>
                                        <p:tgtEl>
                                          <p:spTgt spid="9">
                                            <p:txEl>
                                              <p:pRg st="8" end="8"/>
                                            </p:txEl>
                                          </p:spTgt>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9">
                                            <p:txEl>
                                              <p:pRg st="9" end="9"/>
                                            </p:txEl>
                                          </p:spTgt>
                                        </p:tgtEl>
                                        <p:attrNameLst>
                                          <p:attrName>style.visibility</p:attrName>
                                        </p:attrNameLst>
                                      </p:cBhvr>
                                      <p:to>
                                        <p:strVal val="visible"/>
                                      </p:to>
                                    </p:set>
                                    <p:animEffect transition="in" filter="dissolve">
                                      <p:cBhvr>
                                        <p:cTn id="40" dur="500"/>
                                        <p:tgtEl>
                                          <p:spTgt spid="9">
                                            <p:txEl>
                                              <p:pRg st="9" end="9"/>
                                            </p:txEl>
                                          </p:spTgt>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9">
                                            <p:txEl>
                                              <p:pRg st="10" end="10"/>
                                            </p:txEl>
                                          </p:spTgt>
                                        </p:tgtEl>
                                        <p:attrNameLst>
                                          <p:attrName>style.visibility</p:attrName>
                                        </p:attrNameLst>
                                      </p:cBhvr>
                                      <p:to>
                                        <p:strVal val="visible"/>
                                      </p:to>
                                    </p:set>
                                    <p:animEffect transition="in" filter="dissolve">
                                      <p:cBhvr>
                                        <p:cTn id="43" dur="500"/>
                                        <p:tgtEl>
                                          <p:spTgt spid="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63C47E6-9A5A-7740-A467-3204A334441E}"/>
              </a:ext>
            </a:extLst>
          </p:cNvPr>
          <p:cNvPicPr>
            <a:picLocks noChangeAspect="1"/>
          </p:cNvPicPr>
          <p:nvPr/>
        </p:nvPicPr>
        <p:blipFill>
          <a:blip r:embed="rId3"/>
          <a:stretch>
            <a:fillRect/>
          </a:stretch>
        </p:blipFill>
        <p:spPr>
          <a:xfrm>
            <a:off x="1084142" y="2561997"/>
            <a:ext cx="5322661" cy="3510931"/>
          </a:xfrm>
          <a:prstGeom prst="rect">
            <a:avLst/>
          </a:prstGeom>
        </p:spPr>
      </p:pic>
      <p:sp>
        <p:nvSpPr>
          <p:cNvPr id="2" name="Titel 1"/>
          <p:cNvSpPr>
            <a:spLocks noGrp="1"/>
          </p:cNvSpPr>
          <p:nvPr>
            <p:ph type="title"/>
          </p:nvPr>
        </p:nvSpPr>
        <p:spPr/>
        <p:txBody>
          <a:bodyPr>
            <a:normAutofit/>
          </a:bodyPr>
          <a:lstStyle/>
          <a:p>
            <a:r>
              <a:rPr lang="de-DE" dirty="0"/>
              <a:t>Die Wahl des richtigen ISO-Wertes</a:t>
            </a:r>
          </a:p>
        </p:txBody>
      </p:sp>
      <p:sp>
        <p:nvSpPr>
          <p:cNvPr id="6" name="Foliennummernplatzhalter 5"/>
          <p:cNvSpPr>
            <a:spLocks noGrp="1"/>
          </p:cNvSpPr>
          <p:nvPr>
            <p:ph type="sldNum" sz="quarter" idx="12"/>
          </p:nvPr>
        </p:nvSpPr>
        <p:spPr/>
        <p:txBody>
          <a:bodyPr/>
          <a:lstStyle/>
          <a:p>
            <a:fld id="{FC2801B2-7198-F848-9BE4-1C2983152706}" type="slidenum">
              <a:rPr lang="de-DE" smtClean="0"/>
              <a:t>37</a:t>
            </a:fld>
            <a:endParaRPr lang="de-DE"/>
          </a:p>
        </p:txBody>
      </p:sp>
      <p:sp>
        <p:nvSpPr>
          <p:cNvPr id="9" name="Inhaltsplatzhalter 38">
            <a:extLst>
              <a:ext uri="{FF2B5EF4-FFF2-40B4-BE49-F238E27FC236}">
                <a16:creationId xmlns:a16="http://schemas.microsoft.com/office/drawing/2014/main" id="{5233F1ED-5338-DF44-9D05-DDEB18608B57}"/>
              </a:ext>
            </a:extLst>
          </p:cNvPr>
          <p:cNvSpPr>
            <a:spLocks noGrp="1"/>
          </p:cNvSpPr>
          <p:nvPr>
            <p:ph idx="1"/>
          </p:nvPr>
        </p:nvSpPr>
        <p:spPr>
          <a:xfrm>
            <a:off x="838199" y="1438168"/>
            <a:ext cx="10825151" cy="4351338"/>
          </a:xfrm>
        </p:spPr>
        <p:txBody>
          <a:bodyPr>
            <a:normAutofit/>
          </a:bodyPr>
          <a:lstStyle/>
          <a:p>
            <a:pPr marL="0" indent="0">
              <a:buNone/>
            </a:pPr>
            <a:r>
              <a:rPr lang="de-DE" sz="2000" dirty="0"/>
              <a:t>Wenn Ausleserauschen („Downstream </a:t>
            </a:r>
            <a:r>
              <a:rPr lang="de-DE" sz="2000" dirty="0" err="1"/>
              <a:t>read</a:t>
            </a:r>
            <a:r>
              <a:rPr lang="de-DE" sz="2000" dirty="0"/>
              <a:t> </a:t>
            </a:r>
            <a:r>
              <a:rPr lang="de-DE" sz="2000" dirty="0" err="1"/>
              <a:t>noise</a:t>
            </a:r>
            <a:r>
              <a:rPr lang="de-DE" sz="2000" dirty="0"/>
              <a:t>“) hinreichend gering,</a:t>
            </a:r>
            <a:br>
              <a:rPr lang="de-DE" sz="2000" dirty="0"/>
            </a:br>
            <a:r>
              <a:rPr lang="de-DE" sz="2000" dirty="0"/>
              <a:t>dann ist eine DSLR „ISO-invariant“</a:t>
            </a:r>
            <a:br>
              <a:rPr lang="de-DE" sz="2000" dirty="0"/>
            </a:br>
            <a:r>
              <a:rPr lang="de-DE" sz="2000" dirty="0"/>
              <a:t>=&gt; ISO-Bereich nachschauen (bzw. ausprobieren), dann niedrigsten ISO-Wert nehmen</a:t>
            </a:r>
            <a:br>
              <a:rPr lang="de-DE" sz="2000" dirty="0"/>
            </a:br>
            <a:r>
              <a:rPr lang="de-DE" sz="2000" dirty="0"/>
              <a:t>=&gt; Bild-Anpassungen im Post-Processing durchführen</a:t>
            </a:r>
          </a:p>
          <a:p>
            <a:pPr lvl="1"/>
            <a:endParaRPr lang="de-DE" sz="1800" dirty="0"/>
          </a:p>
        </p:txBody>
      </p:sp>
      <p:sp>
        <p:nvSpPr>
          <p:cNvPr id="8" name="Textfeld 7">
            <a:extLst>
              <a:ext uri="{FF2B5EF4-FFF2-40B4-BE49-F238E27FC236}">
                <a16:creationId xmlns:a16="http://schemas.microsoft.com/office/drawing/2014/main" id="{904C66F0-265F-C04B-8DF3-79238B5F2E0F}"/>
              </a:ext>
            </a:extLst>
          </p:cNvPr>
          <p:cNvSpPr txBox="1"/>
          <p:nvPr/>
        </p:nvSpPr>
        <p:spPr>
          <a:xfrm>
            <a:off x="0" y="6011580"/>
            <a:ext cx="1617751" cy="215444"/>
          </a:xfrm>
          <a:prstGeom prst="rect">
            <a:avLst/>
          </a:prstGeom>
          <a:noFill/>
        </p:spPr>
        <p:txBody>
          <a:bodyPr wrap="none" rtlCol="0">
            <a:spAutoFit/>
          </a:bodyPr>
          <a:lstStyle/>
          <a:p>
            <a:r>
              <a:rPr lang="de-DE" sz="800" dirty="0"/>
              <a:t>Quelle: </a:t>
            </a:r>
            <a:r>
              <a:rPr lang="de-DE" sz="800" dirty="0" err="1"/>
              <a:t>sensorgen</a:t>
            </a:r>
            <a:r>
              <a:rPr lang="de-DE" sz="800" dirty="0"/>
              <a:t>, Chr. v. d. Berge</a:t>
            </a:r>
          </a:p>
        </p:txBody>
      </p:sp>
      <p:sp>
        <p:nvSpPr>
          <p:cNvPr id="11" name="Fußzeilenplatzhalter 3">
            <a:extLst>
              <a:ext uri="{FF2B5EF4-FFF2-40B4-BE49-F238E27FC236}">
                <a16:creationId xmlns:a16="http://schemas.microsoft.com/office/drawing/2014/main" id="{4061DF0D-ED05-E34B-9D31-A02BFA5D7269}"/>
              </a:ext>
            </a:extLst>
          </p:cNvPr>
          <p:cNvSpPr>
            <a:spLocks noGrp="1"/>
          </p:cNvSpPr>
          <p:nvPr>
            <p:ph type="ftr" sz="quarter" idx="11"/>
          </p:nvPr>
        </p:nvSpPr>
        <p:spPr>
          <a:xfrm>
            <a:off x="4038600" y="6356350"/>
            <a:ext cx="4114800" cy="365125"/>
          </a:xfrm>
        </p:spPr>
        <p:txBody>
          <a:bodyPr/>
          <a:lstStyle/>
          <a:p>
            <a:r>
              <a:rPr lang="en-US" dirty="0"/>
              <a:t>13. CCD Workshop 2021</a:t>
            </a:r>
            <a:endParaRPr lang="de-DE" dirty="0"/>
          </a:p>
        </p:txBody>
      </p:sp>
      <p:sp>
        <p:nvSpPr>
          <p:cNvPr id="12" name="Datumsplatzhalter 5">
            <a:extLst>
              <a:ext uri="{FF2B5EF4-FFF2-40B4-BE49-F238E27FC236}">
                <a16:creationId xmlns:a16="http://schemas.microsoft.com/office/drawing/2014/main" id="{CA601B2A-15A4-344D-A513-C8C9AA7D3383}"/>
              </a:ext>
            </a:extLst>
          </p:cNvPr>
          <p:cNvSpPr>
            <a:spLocks noGrp="1"/>
          </p:cNvSpPr>
          <p:nvPr>
            <p:ph type="dt" sz="half" idx="10"/>
          </p:nvPr>
        </p:nvSpPr>
        <p:spPr>
          <a:xfrm>
            <a:off x="838200" y="6356350"/>
            <a:ext cx="2743200" cy="365125"/>
          </a:xfrm>
        </p:spPr>
        <p:txBody>
          <a:bodyPr/>
          <a:lstStyle/>
          <a:p>
            <a:r>
              <a:rPr lang="de-DE" dirty="0"/>
              <a:t>30.10.2021</a:t>
            </a:r>
          </a:p>
        </p:txBody>
      </p:sp>
      <p:sp>
        <p:nvSpPr>
          <p:cNvPr id="3" name="Textfeld 2">
            <a:extLst>
              <a:ext uri="{FF2B5EF4-FFF2-40B4-BE49-F238E27FC236}">
                <a16:creationId xmlns:a16="http://schemas.microsoft.com/office/drawing/2014/main" id="{05126A47-582D-B64F-82BE-10DF092F8EB4}"/>
              </a:ext>
            </a:extLst>
          </p:cNvPr>
          <p:cNvSpPr txBox="1"/>
          <p:nvPr/>
        </p:nvSpPr>
        <p:spPr>
          <a:xfrm>
            <a:off x="7673507" y="5140257"/>
            <a:ext cx="3843360" cy="646331"/>
          </a:xfrm>
          <a:prstGeom prst="rect">
            <a:avLst/>
          </a:prstGeom>
          <a:noFill/>
          <a:ln w="38100">
            <a:solidFill>
              <a:schemeClr val="accent1"/>
            </a:solidFill>
          </a:ln>
        </p:spPr>
        <p:txBody>
          <a:bodyPr wrap="none" rtlCol="0">
            <a:spAutoFit/>
          </a:bodyPr>
          <a:lstStyle/>
          <a:p>
            <a:r>
              <a:rPr lang="de-DE" b="1" dirty="0"/>
              <a:t>ISO bei DSLRs ist oft mehr als nur </a:t>
            </a:r>
            <a:r>
              <a:rPr lang="de-DE" b="1" dirty="0" err="1"/>
              <a:t>Gain</a:t>
            </a:r>
            <a:br>
              <a:rPr lang="de-DE" dirty="0"/>
            </a:br>
            <a:r>
              <a:rPr lang="de-DE" dirty="0"/>
              <a:t>bspw. interne </a:t>
            </a:r>
            <a:r>
              <a:rPr lang="de-DE" dirty="0" err="1"/>
              <a:t>Algos</a:t>
            </a:r>
            <a:r>
              <a:rPr lang="de-DE" dirty="0"/>
              <a:t> des Herstellers</a:t>
            </a:r>
          </a:p>
        </p:txBody>
      </p:sp>
      <p:pic>
        <p:nvPicPr>
          <p:cNvPr id="10" name="Bild 8">
            <a:extLst>
              <a:ext uri="{FF2B5EF4-FFF2-40B4-BE49-F238E27FC236}">
                <a16:creationId xmlns:a16="http://schemas.microsoft.com/office/drawing/2014/main" id="{26358CC1-8703-004D-9620-4A76055B476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17262" y="2713830"/>
            <a:ext cx="4392031" cy="1800013"/>
          </a:xfrm>
          <a:prstGeom prst="rect">
            <a:avLst/>
          </a:prstGeom>
        </p:spPr>
      </p:pic>
      <p:sp>
        <p:nvSpPr>
          <p:cNvPr id="4" name="Textfeld 3">
            <a:extLst>
              <a:ext uri="{FF2B5EF4-FFF2-40B4-BE49-F238E27FC236}">
                <a16:creationId xmlns:a16="http://schemas.microsoft.com/office/drawing/2014/main" id="{53CC7746-BC97-FC4A-BF2C-624D1DBE531C}"/>
              </a:ext>
            </a:extLst>
          </p:cNvPr>
          <p:cNvSpPr txBox="1"/>
          <p:nvPr/>
        </p:nvSpPr>
        <p:spPr>
          <a:xfrm>
            <a:off x="4602605" y="3079377"/>
            <a:ext cx="2359428" cy="523220"/>
          </a:xfrm>
          <a:prstGeom prst="rect">
            <a:avLst/>
          </a:prstGeom>
          <a:noFill/>
          <a:ln>
            <a:solidFill>
              <a:schemeClr val="tx1"/>
            </a:solidFill>
          </a:ln>
        </p:spPr>
        <p:txBody>
          <a:bodyPr wrap="none" rtlCol="0">
            <a:spAutoFit/>
          </a:bodyPr>
          <a:lstStyle/>
          <a:p>
            <a:r>
              <a:rPr lang="de-DE" sz="1400" dirty="0"/>
              <a:t>Alternative zu </a:t>
            </a:r>
            <a:r>
              <a:rPr lang="de-DE" sz="1400" dirty="0" err="1">
                <a:solidFill>
                  <a:schemeClr val="accent1"/>
                </a:solidFill>
              </a:rPr>
              <a:t>sensorgen.info</a:t>
            </a:r>
            <a:r>
              <a:rPr lang="de-DE" sz="1400" dirty="0"/>
              <a:t>:</a:t>
            </a:r>
            <a:br>
              <a:rPr lang="de-DE" sz="1400" dirty="0"/>
            </a:br>
            <a:r>
              <a:rPr lang="de-DE" sz="1400" dirty="0" err="1">
                <a:solidFill>
                  <a:schemeClr val="accent1"/>
                </a:solidFill>
              </a:rPr>
              <a:t>photonstophotons.net</a:t>
            </a:r>
            <a:endParaRPr lang="de-DE" sz="1400" dirty="0">
              <a:solidFill>
                <a:schemeClr val="accent1"/>
              </a:solidFill>
            </a:endParaRPr>
          </a:p>
        </p:txBody>
      </p:sp>
    </p:spTree>
    <p:extLst>
      <p:ext uri="{BB962C8B-B14F-4D97-AF65-F5344CB8AC3E}">
        <p14:creationId xmlns:p14="http://schemas.microsoft.com/office/powerpoint/2010/main" val="3485244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Photonenrauschen und </a:t>
            </a:r>
            <a:r>
              <a:rPr lang="de-DE" dirty="0" err="1"/>
              <a:t>Gain</a:t>
            </a:r>
            <a:r>
              <a:rPr lang="de-DE" dirty="0"/>
              <a:t>/ISO</a:t>
            </a:r>
          </a:p>
        </p:txBody>
      </p:sp>
      <p:sp>
        <p:nvSpPr>
          <p:cNvPr id="6" name="Foliennummernplatzhalter 5"/>
          <p:cNvSpPr>
            <a:spLocks noGrp="1"/>
          </p:cNvSpPr>
          <p:nvPr>
            <p:ph type="sldNum" sz="quarter" idx="12"/>
          </p:nvPr>
        </p:nvSpPr>
        <p:spPr/>
        <p:txBody>
          <a:bodyPr/>
          <a:lstStyle/>
          <a:p>
            <a:fld id="{FC2801B2-7198-F848-9BE4-1C2983152706}" type="slidenum">
              <a:rPr lang="de-DE" smtClean="0"/>
              <a:t>38</a:t>
            </a:fld>
            <a:endParaRPr lang="de-DE"/>
          </a:p>
        </p:txBody>
      </p:sp>
      <p:sp>
        <p:nvSpPr>
          <p:cNvPr id="9" name="Inhaltsplatzhalter 38">
            <a:extLst>
              <a:ext uri="{FF2B5EF4-FFF2-40B4-BE49-F238E27FC236}">
                <a16:creationId xmlns:a16="http://schemas.microsoft.com/office/drawing/2014/main" id="{5233F1ED-5338-DF44-9D05-DDEB18608B57}"/>
              </a:ext>
            </a:extLst>
          </p:cNvPr>
          <p:cNvSpPr>
            <a:spLocks noGrp="1"/>
          </p:cNvSpPr>
          <p:nvPr>
            <p:ph idx="1"/>
          </p:nvPr>
        </p:nvSpPr>
        <p:spPr>
          <a:xfrm>
            <a:off x="838200" y="1438168"/>
            <a:ext cx="10515600" cy="4351338"/>
          </a:xfrm>
        </p:spPr>
        <p:txBody>
          <a:bodyPr>
            <a:normAutofit/>
          </a:bodyPr>
          <a:lstStyle/>
          <a:p>
            <a:pPr marL="0" indent="0">
              <a:buNone/>
            </a:pPr>
            <a:r>
              <a:rPr lang="de-DE" dirty="0">
                <a:solidFill>
                  <a:srgbClr val="FF0000"/>
                </a:solidFill>
              </a:rPr>
              <a:t>FALSCH:</a:t>
            </a:r>
          </a:p>
          <a:p>
            <a:r>
              <a:rPr lang="de-DE" dirty="0"/>
              <a:t>Ein hoher </a:t>
            </a:r>
            <a:r>
              <a:rPr lang="de-DE" dirty="0" err="1"/>
              <a:t>Gain</a:t>
            </a:r>
            <a:r>
              <a:rPr lang="de-DE" dirty="0"/>
              <a:t>-/ISO-Wert führt zu Rauschen!</a:t>
            </a:r>
          </a:p>
          <a:p>
            <a:endParaRPr lang="de-DE" dirty="0"/>
          </a:p>
          <a:p>
            <a:endParaRPr lang="de-DE" dirty="0"/>
          </a:p>
          <a:p>
            <a:pPr marL="0" indent="0">
              <a:buNone/>
            </a:pPr>
            <a:r>
              <a:rPr lang="de-DE" dirty="0"/>
              <a:t>RICHTIG:</a:t>
            </a:r>
          </a:p>
          <a:p>
            <a:r>
              <a:rPr lang="de-DE" dirty="0"/>
              <a:t>Durch einen hohen </a:t>
            </a:r>
            <a:r>
              <a:rPr lang="de-DE" dirty="0" err="1"/>
              <a:t>Gain</a:t>
            </a:r>
            <a:r>
              <a:rPr lang="de-DE" dirty="0"/>
              <a:t>-/ISO-Wert wird Photonenrauschen sichtbar!</a:t>
            </a:r>
          </a:p>
          <a:p>
            <a:r>
              <a:rPr lang="de-DE" dirty="0"/>
              <a:t>Dies gilt aber auch für eine gleichartige Nachbearbeitung!</a:t>
            </a:r>
            <a:br>
              <a:rPr lang="de-DE" dirty="0"/>
            </a:br>
            <a:endParaRPr lang="de-DE" dirty="0"/>
          </a:p>
          <a:p>
            <a:pPr marL="0" indent="0">
              <a:buNone/>
            </a:pPr>
            <a:endParaRPr lang="de-DE" dirty="0"/>
          </a:p>
        </p:txBody>
      </p:sp>
      <p:sp>
        <p:nvSpPr>
          <p:cNvPr id="3" name="Gewitterblitz 2">
            <a:extLst>
              <a:ext uri="{FF2B5EF4-FFF2-40B4-BE49-F238E27FC236}">
                <a16:creationId xmlns:a16="http://schemas.microsoft.com/office/drawing/2014/main" id="{CAF7B226-A39F-3747-BA45-D6C06755A1D6}"/>
              </a:ext>
            </a:extLst>
          </p:cNvPr>
          <p:cNvSpPr/>
          <p:nvPr/>
        </p:nvSpPr>
        <p:spPr>
          <a:xfrm>
            <a:off x="7623048" y="1068494"/>
            <a:ext cx="1478280" cy="1835308"/>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8" name="Gerade Verbindung 7">
            <a:extLst>
              <a:ext uri="{FF2B5EF4-FFF2-40B4-BE49-F238E27FC236}">
                <a16:creationId xmlns:a16="http://schemas.microsoft.com/office/drawing/2014/main" id="{95C510E7-61B0-C142-96B7-5F5127C82CE2}"/>
              </a:ext>
            </a:extLst>
          </p:cNvPr>
          <p:cNvCxnSpPr>
            <a:cxnSpLocks/>
          </p:cNvCxnSpPr>
          <p:nvPr/>
        </p:nvCxnSpPr>
        <p:spPr>
          <a:xfrm>
            <a:off x="932688" y="2167128"/>
            <a:ext cx="669036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Fußzeilenplatzhalter 3">
            <a:extLst>
              <a:ext uri="{FF2B5EF4-FFF2-40B4-BE49-F238E27FC236}">
                <a16:creationId xmlns:a16="http://schemas.microsoft.com/office/drawing/2014/main" id="{8C0047FA-36F4-1C48-97B8-A5359F8FDF1C}"/>
              </a:ext>
            </a:extLst>
          </p:cNvPr>
          <p:cNvSpPr>
            <a:spLocks noGrp="1"/>
          </p:cNvSpPr>
          <p:nvPr>
            <p:ph type="ftr" sz="quarter" idx="11"/>
          </p:nvPr>
        </p:nvSpPr>
        <p:spPr>
          <a:xfrm>
            <a:off x="4038600" y="6356350"/>
            <a:ext cx="4114800" cy="365125"/>
          </a:xfrm>
        </p:spPr>
        <p:txBody>
          <a:bodyPr/>
          <a:lstStyle/>
          <a:p>
            <a:r>
              <a:rPr lang="en-US" dirty="0"/>
              <a:t>13. CCD Workshop 2021</a:t>
            </a:r>
            <a:endParaRPr lang="de-DE" dirty="0"/>
          </a:p>
        </p:txBody>
      </p:sp>
      <p:sp>
        <p:nvSpPr>
          <p:cNvPr id="12" name="Datumsplatzhalter 5">
            <a:extLst>
              <a:ext uri="{FF2B5EF4-FFF2-40B4-BE49-F238E27FC236}">
                <a16:creationId xmlns:a16="http://schemas.microsoft.com/office/drawing/2014/main" id="{FF6D01FD-946B-254F-80FC-787C231E5A3A}"/>
              </a:ext>
            </a:extLst>
          </p:cNvPr>
          <p:cNvSpPr>
            <a:spLocks noGrp="1"/>
          </p:cNvSpPr>
          <p:nvPr>
            <p:ph type="dt" sz="half" idx="10"/>
          </p:nvPr>
        </p:nvSpPr>
        <p:spPr>
          <a:xfrm>
            <a:off x="838200" y="6356350"/>
            <a:ext cx="2743200" cy="365125"/>
          </a:xfrm>
        </p:spPr>
        <p:txBody>
          <a:bodyPr/>
          <a:lstStyle/>
          <a:p>
            <a:r>
              <a:rPr lang="de-DE" dirty="0"/>
              <a:t>30.10.2021</a:t>
            </a:r>
          </a:p>
        </p:txBody>
      </p:sp>
    </p:spTree>
    <p:extLst>
      <p:ext uri="{BB962C8B-B14F-4D97-AF65-F5344CB8AC3E}">
        <p14:creationId xmlns:p14="http://schemas.microsoft.com/office/powerpoint/2010/main" val="317789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dissolve">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dissolve">
                                      <p:cBhvr>
                                        <p:cTn id="12" dur="500"/>
                                        <p:tgtEl>
                                          <p:spTgt spid="9">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dissolv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Effect transition="in" filter="dissolve">
                                      <p:cBhvr>
                                        <p:cTn id="23" dur="500"/>
                                        <p:tgtEl>
                                          <p:spTgt spid="9">
                                            <p:txEl>
                                              <p:pRg st="4" end="4"/>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9">
                                            <p:txEl>
                                              <p:pRg st="5" end="5"/>
                                            </p:txEl>
                                          </p:spTgt>
                                        </p:tgtEl>
                                        <p:attrNameLst>
                                          <p:attrName>style.visibility</p:attrName>
                                        </p:attrNameLst>
                                      </p:cBhvr>
                                      <p:to>
                                        <p:strVal val="visible"/>
                                      </p:to>
                                    </p:set>
                                    <p:animEffect transition="in" filter="dissolve">
                                      <p:cBhvr>
                                        <p:cTn id="26" dur="500"/>
                                        <p:tgtEl>
                                          <p:spTgt spid="9">
                                            <p:txEl>
                                              <p:pRg st="5" end="5"/>
                                            </p:tx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9">
                                            <p:txEl>
                                              <p:pRg st="6" end="6"/>
                                            </p:txEl>
                                          </p:spTgt>
                                        </p:tgtEl>
                                        <p:attrNameLst>
                                          <p:attrName>style.visibility</p:attrName>
                                        </p:attrNameLst>
                                      </p:cBhvr>
                                      <p:to>
                                        <p:strVal val="visible"/>
                                      </p:to>
                                    </p:set>
                                    <p:animEffect transition="in" filter="dissolve">
                                      <p:cBhvr>
                                        <p:cTn id="29"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fld id="{FC2801B2-7198-F848-9BE4-1C2983152706}" type="slidenum">
              <a:rPr lang="de-DE" smtClean="0"/>
              <a:t>39</a:t>
            </a:fld>
            <a:endParaRPr lang="de-DE"/>
          </a:p>
        </p:txBody>
      </p:sp>
      <p:sp>
        <p:nvSpPr>
          <p:cNvPr id="8" name="Textfeld 7"/>
          <p:cNvSpPr txBox="1"/>
          <p:nvPr/>
        </p:nvSpPr>
        <p:spPr>
          <a:xfrm>
            <a:off x="1899277" y="1490115"/>
            <a:ext cx="8393452" cy="3046988"/>
          </a:xfrm>
          <a:prstGeom prst="rect">
            <a:avLst/>
          </a:prstGeom>
          <a:noFill/>
        </p:spPr>
        <p:txBody>
          <a:bodyPr wrap="none" rtlCol="0">
            <a:spAutoFit/>
          </a:bodyPr>
          <a:lstStyle/>
          <a:p>
            <a:pPr algn="ctr"/>
            <a:r>
              <a:rPr lang="de-DE" sz="9600" b="1" dirty="0"/>
              <a:t>Goodbye CCD</a:t>
            </a:r>
            <a:br>
              <a:rPr lang="de-DE" sz="9600" b="1" dirty="0"/>
            </a:br>
            <a:r>
              <a:rPr lang="de-DE" sz="9600" b="1" dirty="0"/>
              <a:t>Welcome CMOS</a:t>
            </a:r>
            <a:endParaRPr lang="de-DE" sz="9600" dirty="0"/>
          </a:p>
        </p:txBody>
      </p:sp>
      <p:sp>
        <p:nvSpPr>
          <p:cNvPr id="7" name="Fußzeilenplatzhalter 3">
            <a:extLst>
              <a:ext uri="{FF2B5EF4-FFF2-40B4-BE49-F238E27FC236}">
                <a16:creationId xmlns:a16="http://schemas.microsoft.com/office/drawing/2014/main" id="{5F354662-DE16-B940-98A2-A3668FA48C69}"/>
              </a:ext>
            </a:extLst>
          </p:cNvPr>
          <p:cNvSpPr>
            <a:spLocks noGrp="1"/>
          </p:cNvSpPr>
          <p:nvPr>
            <p:ph type="ftr" sz="quarter" idx="11"/>
          </p:nvPr>
        </p:nvSpPr>
        <p:spPr>
          <a:xfrm>
            <a:off x="4038600" y="6356350"/>
            <a:ext cx="4114800" cy="365125"/>
          </a:xfrm>
        </p:spPr>
        <p:txBody>
          <a:bodyPr/>
          <a:lstStyle/>
          <a:p>
            <a:r>
              <a:rPr lang="en-US" dirty="0"/>
              <a:t>13. CCD Workshop 2021</a:t>
            </a:r>
            <a:endParaRPr lang="de-DE" dirty="0"/>
          </a:p>
        </p:txBody>
      </p:sp>
      <p:sp>
        <p:nvSpPr>
          <p:cNvPr id="11" name="Datumsplatzhalter 5">
            <a:extLst>
              <a:ext uri="{FF2B5EF4-FFF2-40B4-BE49-F238E27FC236}">
                <a16:creationId xmlns:a16="http://schemas.microsoft.com/office/drawing/2014/main" id="{BAC3C901-A1D1-1041-96A0-CEA91769DE2E}"/>
              </a:ext>
            </a:extLst>
          </p:cNvPr>
          <p:cNvSpPr>
            <a:spLocks noGrp="1"/>
          </p:cNvSpPr>
          <p:nvPr>
            <p:ph type="dt" sz="half" idx="10"/>
          </p:nvPr>
        </p:nvSpPr>
        <p:spPr>
          <a:xfrm>
            <a:off x="838200" y="6356350"/>
            <a:ext cx="2743200" cy="365125"/>
          </a:xfrm>
        </p:spPr>
        <p:txBody>
          <a:bodyPr/>
          <a:lstStyle/>
          <a:p>
            <a:r>
              <a:rPr lang="de-DE" dirty="0"/>
              <a:t>30.10.2021</a:t>
            </a:r>
          </a:p>
        </p:txBody>
      </p:sp>
    </p:spTree>
    <p:extLst>
      <p:ext uri="{BB962C8B-B14F-4D97-AF65-F5344CB8AC3E}">
        <p14:creationId xmlns:p14="http://schemas.microsoft.com/office/powerpoint/2010/main" val="57992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fld id="{FC2801B2-7198-F848-9BE4-1C2983152706}" type="slidenum">
              <a:rPr lang="de-DE" smtClean="0"/>
              <a:t>4</a:t>
            </a:fld>
            <a:endParaRPr lang="de-DE"/>
          </a:p>
        </p:txBody>
      </p:sp>
      <p:pic>
        <p:nvPicPr>
          <p:cNvPr id="8" name="Bild 7"/>
          <p:cNvPicPr>
            <a:picLocks noChangeAspect="1"/>
          </p:cNvPicPr>
          <p:nvPr/>
        </p:nvPicPr>
        <p:blipFill>
          <a:blip r:embed="rId3"/>
          <a:stretch>
            <a:fillRect/>
          </a:stretch>
        </p:blipFill>
        <p:spPr>
          <a:xfrm>
            <a:off x="477956" y="448056"/>
            <a:ext cx="5876361" cy="5358384"/>
          </a:xfrm>
          <a:prstGeom prst="rect">
            <a:avLst/>
          </a:prstGeom>
        </p:spPr>
      </p:pic>
      <p:pic>
        <p:nvPicPr>
          <p:cNvPr id="9" name="Bild 8"/>
          <p:cNvPicPr>
            <a:picLocks noChangeAspect="1"/>
          </p:cNvPicPr>
          <p:nvPr/>
        </p:nvPicPr>
        <p:blipFill>
          <a:blip r:embed="rId4"/>
          <a:stretch>
            <a:fillRect/>
          </a:stretch>
        </p:blipFill>
        <p:spPr>
          <a:xfrm>
            <a:off x="6609774" y="1242949"/>
            <a:ext cx="5231198" cy="3768598"/>
          </a:xfrm>
          <a:prstGeom prst="rect">
            <a:avLst/>
          </a:prstGeom>
        </p:spPr>
      </p:pic>
      <p:sp>
        <p:nvSpPr>
          <p:cNvPr id="10" name="Textfeld 9"/>
          <p:cNvSpPr txBox="1"/>
          <p:nvPr/>
        </p:nvSpPr>
        <p:spPr>
          <a:xfrm>
            <a:off x="1368" y="6007608"/>
            <a:ext cx="1281120" cy="184666"/>
          </a:xfrm>
          <a:prstGeom prst="rect">
            <a:avLst/>
          </a:prstGeom>
          <a:noFill/>
        </p:spPr>
        <p:txBody>
          <a:bodyPr wrap="none" rtlCol="0">
            <a:spAutoFit/>
          </a:bodyPr>
          <a:lstStyle/>
          <a:p>
            <a:r>
              <a:rPr lang="de-DE" sz="600" dirty="0"/>
              <a:t>Fotos: Wikimedia </a:t>
            </a:r>
            <a:r>
              <a:rPr lang="de-DE" sz="600" dirty="0" err="1"/>
              <a:t>Commons</a:t>
            </a:r>
            <a:r>
              <a:rPr lang="de-DE" sz="600" dirty="0"/>
              <a:t>, Bosch</a:t>
            </a:r>
          </a:p>
        </p:txBody>
      </p:sp>
      <p:sp>
        <p:nvSpPr>
          <p:cNvPr id="11" name="Fußzeilenplatzhalter 3">
            <a:extLst>
              <a:ext uri="{FF2B5EF4-FFF2-40B4-BE49-F238E27FC236}">
                <a16:creationId xmlns:a16="http://schemas.microsoft.com/office/drawing/2014/main" id="{220D3288-E866-4043-BF62-D39F4552CB73}"/>
              </a:ext>
            </a:extLst>
          </p:cNvPr>
          <p:cNvSpPr>
            <a:spLocks noGrp="1"/>
          </p:cNvSpPr>
          <p:nvPr>
            <p:ph type="ftr" sz="quarter" idx="11"/>
          </p:nvPr>
        </p:nvSpPr>
        <p:spPr>
          <a:xfrm>
            <a:off x="4038600" y="6356350"/>
            <a:ext cx="4114800" cy="365125"/>
          </a:xfrm>
        </p:spPr>
        <p:txBody>
          <a:bodyPr/>
          <a:lstStyle/>
          <a:p>
            <a:r>
              <a:rPr lang="en-US" dirty="0"/>
              <a:t>13. CCD Workshop 2021</a:t>
            </a:r>
            <a:endParaRPr lang="de-DE" dirty="0"/>
          </a:p>
        </p:txBody>
      </p:sp>
      <p:sp>
        <p:nvSpPr>
          <p:cNvPr id="12" name="Datumsplatzhalter 5">
            <a:extLst>
              <a:ext uri="{FF2B5EF4-FFF2-40B4-BE49-F238E27FC236}">
                <a16:creationId xmlns:a16="http://schemas.microsoft.com/office/drawing/2014/main" id="{02DBF756-D7D4-DB42-8902-9C78F8E1D319}"/>
              </a:ext>
            </a:extLst>
          </p:cNvPr>
          <p:cNvSpPr>
            <a:spLocks noGrp="1"/>
          </p:cNvSpPr>
          <p:nvPr>
            <p:ph type="dt" sz="half" idx="10"/>
          </p:nvPr>
        </p:nvSpPr>
        <p:spPr>
          <a:xfrm>
            <a:off x="838200" y="6356350"/>
            <a:ext cx="2743200" cy="365125"/>
          </a:xfrm>
        </p:spPr>
        <p:txBody>
          <a:bodyPr/>
          <a:lstStyle/>
          <a:p>
            <a:r>
              <a:rPr lang="de-DE" dirty="0"/>
              <a:t>30.10.2021</a:t>
            </a:r>
          </a:p>
        </p:txBody>
      </p:sp>
    </p:spTree>
    <p:extLst>
      <p:ext uri="{BB962C8B-B14F-4D97-AF65-F5344CB8AC3E}">
        <p14:creationId xmlns:p14="http://schemas.microsoft.com/office/powerpoint/2010/main" val="16090139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1195304" cy="890238"/>
          </a:xfrm>
        </p:spPr>
        <p:txBody>
          <a:bodyPr>
            <a:normAutofit/>
          </a:bodyPr>
          <a:lstStyle/>
          <a:p>
            <a:r>
              <a:rPr lang="de-DE" dirty="0"/>
              <a:t>Was heißt das für CMOS in der Praxis?</a:t>
            </a:r>
          </a:p>
        </p:txBody>
      </p:sp>
      <p:sp>
        <p:nvSpPr>
          <p:cNvPr id="6" name="Foliennummernplatzhalter 5"/>
          <p:cNvSpPr>
            <a:spLocks noGrp="1"/>
          </p:cNvSpPr>
          <p:nvPr>
            <p:ph type="sldNum" sz="quarter" idx="12"/>
          </p:nvPr>
        </p:nvSpPr>
        <p:spPr/>
        <p:txBody>
          <a:bodyPr/>
          <a:lstStyle/>
          <a:p>
            <a:fld id="{FC2801B2-7198-F848-9BE4-1C2983152706}" type="slidenum">
              <a:rPr lang="de-DE" smtClean="0"/>
              <a:t>40</a:t>
            </a:fld>
            <a:endParaRPr lang="de-DE"/>
          </a:p>
        </p:txBody>
      </p:sp>
      <mc:AlternateContent xmlns:mc="http://schemas.openxmlformats.org/markup-compatibility/2006" xmlns:a14="http://schemas.microsoft.com/office/drawing/2010/main">
        <mc:Choice Requires="a14">
          <p:sp>
            <p:nvSpPr>
              <p:cNvPr id="9" name="Inhaltsplatzhalter 38">
                <a:extLst>
                  <a:ext uri="{FF2B5EF4-FFF2-40B4-BE49-F238E27FC236}">
                    <a16:creationId xmlns:a16="http://schemas.microsoft.com/office/drawing/2014/main" id="{5233F1ED-5338-DF44-9D05-DDEB18608B57}"/>
                  </a:ext>
                </a:extLst>
              </p:cNvPr>
              <p:cNvSpPr>
                <a:spLocks noGrp="1"/>
              </p:cNvSpPr>
              <p:nvPr>
                <p:ph idx="1"/>
              </p:nvPr>
            </p:nvSpPr>
            <p:spPr>
              <a:xfrm>
                <a:off x="838200" y="1438168"/>
                <a:ext cx="10515600" cy="4834616"/>
              </a:xfrm>
            </p:spPr>
            <p:txBody>
              <a:bodyPr>
                <a:noAutofit/>
              </a:bodyPr>
              <a:lstStyle/>
              <a:p>
                <a:r>
                  <a:rPr lang="de-DE" sz="1800" b="1" dirty="0"/>
                  <a:t>Belichtungszeit für Einzelframe </a:t>
                </a:r>
                <a:r>
                  <a:rPr lang="de-DE" sz="1800" dirty="0"/>
                  <a:t>grundsätzlich hintergrundlimitiert</a:t>
                </a:r>
              </a:p>
              <a:p>
                <a:pPr lvl="1"/>
                <a14:m>
                  <m:oMath xmlns:m="http://schemas.openxmlformats.org/officeDocument/2006/math">
                    <m:r>
                      <a:rPr lang="de-DE" sz="1600" i="1">
                        <a:latin typeface="Cambria Math" panose="02040503050406030204" pitchFamily="18" charset="0"/>
                        <a:ea typeface="Cambria Math" panose="02040503050406030204" pitchFamily="18" charset="0"/>
                      </a:rPr>
                      <m:t>9,76∙</m:t>
                    </m:r>
                    <m:f>
                      <m:fPr>
                        <m:ctrlPr>
                          <a:rPr lang="de-DE" sz="1600" i="1">
                            <a:latin typeface="Cambria Math" panose="02040503050406030204" pitchFamily="18" charset="0"/>
                            <a:ea typeface="Cambria Math" panose="02040503050406030204" pitchFamily="18" charset="0"/>
                          </a:rPr>
                        </m:ctrlPr>
                      </m:fPr>
                      <m:num>
                        <m:sSubSup>
                          <m:sSubSupPr>
                            <m:ctrlPr>
                              <a:rPr lang="de-DE" sz="1600" i="1">
                                <a:latin typeface="Cambria Math" panose="02040503050406030204" pitchFamily="18" charset="0"/>
                                <a:ea typeface="Cambria Math" panose="02040503050406030204" pitchFamily="18" charset="0"/>
                              </a:rPr>
                            </m:ctrlPr>
                          </m:sSubSupPr>
                          <m:e>
                            <m:r>
                              <a:rPr lang="de-DE" sz="1600" i="1">
                                <a:latin typeface="Cambria Math" panose="02040503050406030204" pitchFamily="18" charset="0"/>
                                <a:ea typeface="Cambria Math" panose="02040503050406030204" pitchFamily="18" charset="0"/>
                              </a:rPr>
                              <m:t>𝜎</m:t>
                            </m:r>
                          </m:e>
                          <m:sub>
                            <m:r>
                              <a:rPr lang="de-DE" sz="1600" i="1">
                                <a:latin typeface="Cambria Math" panose="02040503050406030204" pitchFamily="18" charset="0"/>
                                <a:ea typeface="Cambria Math" panose="02040503050406030204" pitchFamily="18" charset="0"/>
                              </a:rPr>
                              <m:t>𝑟</m:t>
                            </m:r>
                          </m:sub>
                          <m:sup>
                            <m:r>
                              <a:rPr lang="de-DE" sz="1600" i="1">
                                <a:latin typeface="Cambria Math" panose="02040503050406030204" pitchFamily="18" charset="0"/>
                                <a:ea typeface="Cambria Math" panose="02040503050406030204" pitchFamily="18" charset="0"/>
                              </a:rPr>
                              <m:t>2</m:t>
                            </m:r>
                          </m:sup>
                        </m:sSubSup>
                      </m:num>
                      <m:den>
                        <m:r>
                          <a:rPr lang="de-DE" sz="1600" i="1">
                            <a:latin typeface="Cambria Math" panose="02040503050406030204" pitchFamily="18" charset="0"/>
                            <a:ea typeface="Cambria Math" panose="02040503050406030204" pitchFamily="18" charset="0"/>
                          </a:rPr>
                          <m:t>𝑄</m:t>
                        </m:r>
                        <m:r>
                          <a:rPr lang="de-DE" sz="1600" i="1">
                            <a:latin typeface="Cambria Math" panose="02040503050406030204" pitchFamily="18" charset="0"/>
                            <a:ea typeface="Cambria Math" panose="02040503050406030204" pitchFamily="18" charset="0"/>
                          </a:rPr>
                          <m:t>∙</m:t>
                        </m:r>
                        <m:sSub>
                          <m:sSubPr>
                            <m:ctrlPr>
                              <a:rPr lang="de-DE" sz="1600" i="1">
                                <a:latin typeface="Cambria Math" panose="02040503050406030204" pitchFamily="18" charset="0"/>
                                <a:ea typeface="Cambria Math" panose="02040503050406030204" pitchFamily="18" charset="0"/>
                              </a:rPr>
                            </m:ctrlPr>
                          </m:sSubPr>
                          <m:e>
                            <m:r>
                              <a:rPr lang="de-DE" sz="1600" i="1">
                                <a:latin typeface="Cambria Math" panose="02040503050406030204" pitchFamily="18" charset="0"/>
                                <a:ea typeface="Cambria Math" panose="02040503050406030204" pitchFamily="18" charset="0"/>
                              </a:rPr>
                              <m:t>𝑟</m:t>
                            </m:r>
                          </m:e>
                          <m:sub>
                            <m:r>
                              <a:rPr lang="de-DE" sz="1600" i="1">
                                <a:latin typeface="Cambria Math" panose="02040503050406030204" pitchFamily="18" charset="0"/>
                                <a:ea typeface="Cambria Math" panose="02040503050406030204" pitchFamily="18" charset="0"/>
                              </a:rPr>
                              <m:t>𝑝</m:t>
                            </m:r>
                            <m:r>
                              <a:rPr lang="de-DE" sz="1600" i="1">
                                <a:latin typeface="Cambria Math" panose="02040503050406030204" pitchFamily="18" charset="0"/>
                                <a:ea typeface="Cambria Math" panose="02040503050406030204" pitchFamily="18" charset="0"/>
                              </a:rPr>
                              <m:t>,</m:t>
                            </m:r>
                            <m:r>
                              <a:rPr lang="de-DE" sz="1600" i="1">
                                <a:latin typeface="Cambria Math" panose="02040503050406030204" pitchFamily="18" charset="0"/>
                                <a:ea typeface="Cambria Math" panose="02040503050406030204" pitchFamily="18" charset="0"/>
                              </a:rPr>
                              <m:t>𝑠𝑘𝑦</m:t>
                            </m:r>
                          </m:sub>
                        </m:sSub>
                      </m:den>
                    </m:f>
                  </m:oMath>
                </a14:m>
                <a:endParaRPr lang="de-DE" sz="1600" dirty="0"/>
              </a:p>
              <a:p>
                <a:r>
                  <a:rPr lang="de-DE" sz="1800" b="1" dirty="0"/>
                  <a:t>Belichtungszeit für Einzelframe reduzieren</a:t>
                </a:r>
                <a:r>
                  <a:rPr lang="de-DE" sz="1800" dirty="0"/>
                  <a:t>, wenn</a:t>
                </a:r>
              </a:p>
              <a:p>
                <a:pPr lvl="1"/>
                <a:r>
                  <a:rPr lang="de-DE" sz="1600" dirty="0"/>
                  <a:t>technische Randbedingungen (Montierung/</a:t>
                </a:r>
                <a:r>
                  <a:rPr lang="de-DE" sz="1600" dirty="0" err="1"/>
                  <a:t>Guiding</a:t>
                </a:r>
                <a:r>
                  <a:rPr lang="de-DE" sz="1600" dirty="0"/>
                  <a:t>)</a:t>
                </a:r>
              </a:p>
              <a:p>
                <a:pPr lvl="1"/>
                <a:r>
                  <a:rPr lang="de-DE" sz="1600" dirty="0"/>
                  <a:t>Bildeigenschaften (</a:t>
                </a:r>
                <a:r>
                  <a:rPr lang="de-DE" sz="1600" dirty="0" err="1"/>
                  <a:t>bpsw</a:t>
                </a:r>
                <a:r>
                  <a:rPr lang="de-DE" sz="1600" dirty="0"/>
                  <a:t>. helles Objekt =&gt; Ausbrennen vermeiden)</a:t>
                </a:r>
              </a:p>
              <a:p>
                <a:pPr lvl="1"/>
                <a:r>
                  <a:rPr lang="de-DE" sz="1600" dirty="0"/>
                  <a:t>mind. ca. 10 Einzelframes nicht erreicht werden (</a:t>
                </a:r>
                <a:r>
                  <a:rPr lang="de-DE" sz="1600" dirty="0" err="1"/>
                  <a:t>Stacking</a:t>
                </a:r>
                <a:r>
                  <a:rPr lang="de-DE" sz="1600" dirty="0"/>
                  <a:t>!) (</a:t>
                </a:r>
                <a:r>
                  <a:rPr lang="de-DE" sz="1600" dirty="0" err="1"/>
                  <a:t>Dithern</a:t>
                </a:r>
                <a:r>
                  <a:rPr lang="de-DE" sz="1600" dirty="0"/>
                  <a:t> nicht vergessen)</a:t>
                </a:r>
              </a:p>
              <a:p>
                <a:r>
                  <a:rPr lang="de-DE" sz="1800" b="1" dirty="0"/>
                  <a:t>Belichtungszeit für Einzelframe erhöhen</a:t>
                </a:r>
                <a:r>
                  <a:rPr lang="de-DE" sz="1800" dirty="0"/>
                  <a:t>, wenn</a:t>
                </a:r>
              </a:p>
              <a:p>
                <a:pPr lvl="1"/>
                <a:r>
                  <a:rPr lang="de-DE" sz="1600" dirty="0"/>
                  <a:t>Anzahl der Einzelframes zu groß, so dass Bildverarbeitung unhandlich wird</a:t>
                </a:r>
              </a:p>
              <a:p>
                <a:r>
                  <a:rPr lang="de-DE" sz="1800" b="1" dirty="0"/>
                  <a:t>ISO oder </a:t>
                </a:r>
                <a:r>
                  <a:rPr lang="de-DE" sz="1800" b="1" dirty="0" err="1"/>
                  <a:t>Gain</a:t>
                </a:r>
                <a:r>
                  <a:rPr lang="de-DE" sz="1800" b="1" dirty="0"/>
                  <a:t> </a:t>
                </a:r>
                <a:r>
                  <a:rPr lang="de-DE" sz="1800" dirty="0"/>
                  <a:t>möglichst gering für maximalen Dynamikumfang (ISO-Invarianz bei DSLR!) </a:t>
                </a:r>
              </a:p>
              <a:p>
                <a:pPr lvl="1"/>
                <a:r>
                  <a:rPr lang="de-DE" sz="1600" dirty="0"/>
                  <a:t>falls Belichtungszeit kurz gewählt werden muss:</a:t>
                </a:r>
                <a:br>
                  <a:rPr lang="de-DE" sz="1600" dirty="0"/>
                </a:br>
                <a:r>
                  <a:rPr lang="de-DE" sz="1600" dirty="0"/>
                  <a:t>ISO oder </a:t>
                </a:r>
                <a:r>
                  <a:rPr lang="de-DE" sz="1600" dirty="0" err="1"/>
                  <a:t>Gain</a:t>
                </a:r>
                <a:r>
                  <a:rPr lang="de-DE" sz="1600" dirty="0"/>
                  <a:t> wieder so weit anheben, dass Bild gut durchbelichtet ist (bspw. bei Schmalband)</a:t>
                </a:r>
                <a:br>
                  <a:rPr lang="de-DE" sz="1600" dirty="0"/>
                </a:br>
                <a:r>
                  <a:rPr lang="de-DE" sz="1600" dirty="0"/>
                  <a:t>=&gt; passenden Wert mit geringem Ausleserauschen im Datenblatt suchen</a:t>
                </a:r>
              </a:p>
              <a:p>
                <a:r>
                  <a:rPr lang="de-DE" sz="1800" dirty="0"/>
                  <a:t>Für </a:t>
                </a:r>
                <a:r>
                  <a:rPr lang="de-DE" sz="1800" b="1" dirty="0"/>
                  <a:t>typische Anwendungsfälle </a:t>
                </a:r>
                <a:r>
                  <a:rPr lang="de-DE" sz="1800" dirty="0"/>
                  <a:t>passende (nicht zu viele!) Offset-</a:t>
                </a:r>
                <a:r>
                  <a:rPr lang="de-DE" sz="1800" dirty="0" err="1"/>
                  <a:t>Gain</a:t>
                </a:r>
                <a:r>
                  <a:rPr lang="de-DE" sz="1800" dirty="0"/>
                  <a:t>-Kombinationen ermitteln</a:t>
                </a:r>
                <a:br>
                  <a:rPr lang="de-DE" sz="1800" dirty="0"/>
                </a:br>
                <a:r>
                  <a:rPr lang="de-DE" sz="1800" dirty="0"/>
                  <a:t>=&gt; Master Dark Frames dafür (Master Dark Library regelmäßig erneuern!)</a:t>
                </a:r>
              </a:p>
              <a:p>
                <a:r>
                  <a:rPr lang="de-DE" sz="1800" b="1" dirty="0"/>
                  <a:t>Flat Darks </a:t>
                </a:r>
                <a:r>
                  <a:rPr lang="de-DE" sz="1800" dirty="0"/>
                  <a:t>anstelle Bias Frames verwenden</a:t>
                </a:r>
              </a:p>
            </p:txBody>
          </p:sp>
        </mc:Choice>
        <mc:Fallback xmlns="">
          <p:sp>
            <p:nvSpPr>
              <p:cNvPr id="9" name="Inhaltsplatzhalter 38">
                <a:extLst>
                  <a:ext uri="{FF2B5EF4-FFF2-40B4-BE49-F238E27FC236}">
                    <a16:creationId xmlns:a16="http://schemas.microsoft.com/office/drawing/2014/main" id="{5233F1ED-5338-DF44-9D05-DDEB18608B57}"/>
                  </a:ext>
                </a:extLst>
              </p:cNvPr>
              <p:cNvSpPr>
                <a:spLocks noGrp="1" noRot="1" noChangeAspect="1" noMove="1" noResize="1" noEditPoints="1" noAdjustHandles="1" noChangeArrowheads="1" noChangeShapeType="1" noTextEdit="1"/>
              </p:cNvSpPr>
              <p:nvPr>
                <p:ph idx="1"/>
              </p:nvPr>
            </p:nvSpPr>
            <p:spPr>
              <a:xfrm>
                <a:off x="838200" y="1438168"/>
                <a:ext cx="10515600" cy="4834616"/>
              </a:xfrm>
              <a:blipFill>
                <a:blip r:embed="rId3"/>
                <a:stretch>
                  <a:fillRect l="-483" t="-1312" b="-787"/>
                </a:stretch>
              </a:blipFill>
            </p:spPr>
            <p:txBody>
              <a:bodyPr/>
              <a:lstStyle/>
              <a:p>
                <a:r>
                  <a:rPr lang="de-DE">
                    <a:noFill/>
                  </a:rPr>
                  <a:t> </a:t>
                </a:r>
              </a:p>
            </p:txBody>
          </p:sp>
        </mc:Fallback>
      </mc:AlternateContent>
      <p:sp>
        <p:nvSpPr>
          <p:cNvPr id="8" name="Fußzeilenplatzhalter 3">
            <a:extLst>
              <a:ext uri="{FF2B5EF4-FFF2-40B4-BE49-F238E27FC236}">
                <a16:creationId xmlns:a16="http://schemas.microsoft.com/office/drawing/2014/main" id="{13857E40-9C05-C242-8823-90804A0C1246}"/>
              </a:ext>
            </a:extLst>
          </p:cNvPr>
          <p:cNvSpPr>
            <a:spLocks noGrp="1"/>
          </p:cNvSpPr>
          <p:nvPr>
            <p:ph type="ftr" sz="quarter" idx="11"/>
          </p:nvPr>
        </p:nvSpPr>
        <p:spPr>
          <a:xfrm>
            <a:off x="4038600" y="6356350"/>
            <a:ext cx="4114800" cy="365125"/>
          </a:xfrm>
        </p:spPr>
        <p:txBody>
          <a:bodyPr/>
          <a:lstStyle/>
          <a:p>
            <a:r>
              <a:rPr lang="en-US" dirty="0"/>
              <a:t>13. CCD Workshop 2021</a:t>
            </a:r>
            <a:endParaRPr lang="de-DE" dirty="0"/>
          </a:p>
        </p:txBody>
      </p:sp>
      <p:sp>
        <p:nvSpPr>
          <p:cNvPr id="10" name="Datumsplatzhalter 5">
            <a:extLst>
              <a:ext uri="{FF2B5EF4-FFF2-40B4-BE49-F238E27FC236}">
                <a16:creationId xmlns:a16="http://schemas.microsoft.com/office/drawing/2014/main" id="{4D2D7637-D548-6A44-B690-F1EE1B38E342}"/>
              </a:ext>
            </a:extLst>
          </p:cNvPr>
          <p:cNvSpPr>
            <a:spLocks noGrp="1"/>
          </p:cNvSpPr>
          <p:nvPr>
            <p:ph type="dt" sz="half" idx="10"/>
          </p:nvPr>
        </p:nvSpPr>
        <p:spPr>
          <a:xfrm>
            <a:off x="838200" y="6356350"/>
            <a:ext cx="2743200" cy="365125"/>
          </a:xfrm>
        </p:spPr>
        <p:txBody>
          <a:bodyPr/>
          <a:lstStyle/>
          <a:p>
            <a:r>
              <a:rPr lang="de-DE" dirty="0"/>
              <a:t>30.10.2021</a:t>
            </a:r>
          </a:p>
        </p:txBody>
      </p:sp>
    </p:spTree>
    <p:extLst>
      <p:ext uri="{BB962C8B-B14F-4D97-AF65-F5344CB8AC3E}">
        <p14:creationId xmlns:p14="http://schemas.microsoft.com/office/powerpoint/2010/main" val="562431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500"/>
                                        <p:tgtEl>
                                          <p:spTgt spid="9">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dissolve">
                                      <p:cBhvr>
                                        <p:cTn id="10" dur="500"/>
                                        <p:tgtEl>
                                          <p:spTgt spid="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dissolve">
                                      <p:cBhvr>
                                        <p:cTn id="15" dur="500"/>
                                        <p:tgtEl>
                                          <p:spTgt spid="9">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animEffect transition="in" filter="dissolve">
                                      <p:cBhvr>
                                        <p:cTn id="18" dur="500"/>
                                        <p:tgtEl>
                                          <p:spTgt spid="9">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dissolve">
                                      <p:cBhvr>
                                        <p:cTn id="21" dur="500"/>
                                        <p:tgtEl>
                                          <p:spTgt spid="9">
                                            <p:txEl>
                                              <p:pRg st="4" end="4"/>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9">
                                            <p:txEl>
                                              <p:pRg st="5" end="5"/>
                                            </p:txEl>
                                          </p:spTgt>
                                        </p:tgtEl>
                                        <p:attrNameLst>
                                          <p:attrName>style.visibility</p:attrName>
                                        </p:attrNameLst>
                                      </p:cBhvr>
                                      <p:to>
                                        <p:strVal val="visible"/>
                                      </p:to>
                                    </p:set>
                                    <p:animEffect transition="in" filter="dissolve">
                                      <p:cBhvr>
                                        <p:cTn id="24" dur="500"/>
                                        <p:tgtEl>
                                          <p:spTgt spid="9">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9">
                                            <p:txEl>
                                              <p:pRg st="6" end="6"/>
                                            </p:txEl>
                                          </p:spTgt>
                                        </p:tgtEl>
                                        <p:attrNameLst>
                                          <p:attrName>style.visibility</p:attrName>
                                        </p:attrNameLst>
                                      </p:cBhvr>
                                      <p:to>
                                        <p:strVal val="visible"/>
                                      </p:to>
                                    </p:set>
                                    <p:animEffect transition="in" filter="dissolve">
                                      <p:cBhvr>
                                        <p:cTn id="29" dur="500"/>
                                        <p:tgtEl>
                                          <p:spTgt spid="9">
                                            <p:txEl>
                                              <p:pRg st="6" end="6"/>
                                            </p:txEl>
                                          </p:spTgt>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9">
                                            <p:txEl>
                                              <p:pRg st="7" end="7"/>
                                            </p:txEl>
                                          </p:spTgt>
                                        </p:tgtEl>
                                        <p:attrNameLst>
                                          <p:attrName>style.visibility</p:attrName>
                                        </p:attrNameLst>
                                      </p:cBhvr>
                                      <p:to>
                                        <p:strVal val="visible"/>
                                      </p:to>
                                    </p:set>
                                    <p:animEffect transition="in" filter="dissolve">
                                      <p:cBhvr>
                                        <p:cTn id="32" dur="500"/>
                                        <p:tgtEl>
                                          <p:spTgt spid="9">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9">
                                            <p:txEl>
                                              <p:pRg st="8" end="8"/>
                                            </p:txEl>
                                          </p:spTgt>
                                        </p:tgtEl>
                                        <p:attrNameLst>
                                          <p:attrName>style.visibility</p:attrName>
                                        </p:attrNameLst>
                                      </p:cBhvr>
                                      <p:to>
                                        <p:strVal val="visible"/>
                                      </p:to>
                                    </p:set>
                                    <p:animEffect transition="in" filter="dissolve">
                                      <p:cBhvr>
                                        <p:cTn id="37" dur="500"/>
                                        <p:tgtEl>
                                          <p:spTgt spid="9">
                                            <p:txEl>
                                              <p:pRg st="8" end="8"/>
                                            </p:txEl>
                                          </p:spTgt>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9">
                                            <p:txEl>
                                              <p:pRg st="9" end="9"/>
                                            </p:txEl>
                                          </p:spTgt>
                                        </p:tgtEl>
                                        <p:attrNameLst>
                                          <p:attrName>style.visibility</p:attrName>
                                        </p:attrNameLst>
                                      </p:cBhvr>
                                      <p:to>
                                        <p:strVal val="visible"/>
                                      </p:to>
                                    </p:set>
                                    <p:animEffect transition="in" filter="dissolve">
                                      <p:cBhvr>
                                        <p:cTn id="40" dur="500"/>
                                        <p:tgtEl>
                                          <p:spTgt spid="9">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9">
                                            <p:txEl>
                                              <p:pRg st="10" end="10"/>
                                            </p:txEl>
                                          </p:spTgt>
                                        </p:tgtEl>
                                        <p:attrNameLst>
                                          <p:attrName>style.visibility</p:attrName>
                                        </p:attrNameLst>
                                      </p:cBhvr>
                                      <p:to>
                                        <p:strVal val="visible"/>
                                      </p:to>
                                    </p:set>
                                    <p:animEffect transition="in" filter="dissolve">
                                      <p:cBhvr>
                                        <p:cTn id="45" dur="500"/>
                                        <p:tgtEl>
                                          <p:spTgt spid="9">
                                            <p:txEl>
                                              <p:pRg st="10" end="1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9">
                                            <p:txEl>
                                              <p:pRg st="11" end="11"/>
                                            </p:txEl>
                                          </p:spTgt>
                                        </p:tgtEl>
                                        <p:attrNameLst>
                                          <p:attrName>style.visibility</p:attrName>
                                        </p:attrNameLst>
                                      </p:cBhvr>
                                      <p:to>
                                        <p:strVal val="visible"/>
                                      </p:to>
                                    </p:set>
                                    <p:animEffect transition="in" filter="dissolve">
                                      <p:cBhvr>
                                        <p:cTn id="50" dur="500"/>
                                        <p:tgtEl>
                                          <p:spTgt spid="9">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BDBA8DC-F0EA-604B-9F16-8700BC194E6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272784"/>
          </a:xfrm>
          <a:prstGeom prst="rect">
            <a:avLst/>
          </a:prstGeom>
        </p:spPr>
      </p:pic>
      <p:sp>
        <p:nvSpPr>
          <p:cNvPr id="6" name="Foliennummernplatzhalter 5"/>
          <p:cNvSpPr>
            <a:spLocks noGrp="1"/>
          </p:cNvSpPr>
          <p:nvPr>
            <p:ph type="sldNum" sz="quarter" idx="12"/>
          </p:nvPr>
        </p:nvSpPr>
        <p:spPr/>
        <p:txBody>
          <a:bodyPr/>
          <a:lstStyle/>
          <a:p>
            <a:fld id="{FC2801B2-7198-F848-9BE4-1C2983152706}" type="slidenum">
              <a:rPr lang="de-DE" smtClean="0"/>
              <a:t>41</a:t>
            </a:fld>
            <a:endParaRPr lang="de-DE"/>
          </a:p>
        </p:txBody>
      </p:sp>
      <p:sp>
        <p:nvSpPr>
          <p:cNvPr id="10" name="Rechteck 9"/>
          <p:cNvSpPr/>
          <p:nvPr/>
        </p:nvSpPr>
        <p:spPr>
          <a:xfrm>
            <a:off x="2854363" y="602707"/>
            <a:ext cx="6483273" cy="3631763"/>
          </a:xfrm>
          <a:prstGeom prst="rect">
            <a:avLst/>
          </a:prstGeom>
          <a:noFill/>
        </p:spPr>
        <p:txBody>
          <a:bodyPr wrap="square" lIns="91440" tIns="45720" rIns="91440" bIns="45720">
            <a:spAutoFit/>
          </a:bodyPr>
          <a:lstStyle/>
          <a:p>
            <a:pPr algn="ctr"/>
            <a:r>
              <a:rPr lang="de-DE" sz="11500" b="1" cap="none" spc="0" dirty="0">
                <a:ln w="6600">
                  <a:solidFill>
                    <a:schemeClr val="tx1"/>
                  </a:solidFill>
                  <a:prstDash val="solid"/>
                </a:ln>
                <a:solidFill>
                  <a:schemeClr val="bg1"/>
                </a:solidFill>
                <a:effectLst>
                  <a:outerShdw dist="38100" dir="2700000" algn="tl" rotWithShape="0">
                    <a:schemeClr val="tx1"/>
                  </a:outerShdw>
                </a:effectLst>
              </a:rPr>
              <a:t>Danke</a:t>
            </a:r>
          </a:p>
          <a:p>
            <a:pPr algn="ctr"/>
            <a:r>
              <a:rPr lang="de-DE" sz="11500" b="1" dirty="0">
                <a:ln w="6600">
                  <a:solidFill>
                    <a:schemeClr val="tx1"/>
                  </a:solidFill>
                  <a:prstDash val="solid"/>
                </a:ln>
                <a:solidFill>
                  <a:schemeClr val="bg1"/>
                </a:solidFill>
                <a:effectLst>
                  <a:outerShdw dist="38100" dir="2700000" algn="tl" rotWithShape="0">
                    <a:schemeClr val="tx1"/>
                  </a:outerShdw>
                </a:effectLst>
              </a:rPr>
              <a:t>das war‘s!</a:t>
            </a:r>
            <a:endParaRPr lang="de-DE" sz="11500" b="1" cap="none" spc="0" dirty="0">
              <a:ln w="6600">
                <a:solidFill>
                  <a:schemeClr val="tx1"/>
                </a:solidFill>
                <a:prstDash val="solid"/>
              </a:ln>
              <a:solidFill>
                <a:schemeClr val="bg1"/>
              </a:solidFill>
              <a:effectLst>
                <a:outerShdw dist="38100" dir="2700000" algn="tl" rotWithShape="0">
                  <a:schemeClr val="tx1"/>
                </a:outerShdw>
              </a:effectLst>
            </a:endParaRPr>
          </a:p>
        </p:txBody>
      </p:sp>
      <p:pic>
        <p:nvPicPr>
          <p:cNvPr id="11" name="Bild 8">
            <a:extLst>
              <a:ext uri="{FF2B5EF4-FFF2-40B4-BE49-F238E27FC236}">
                <a16:creationId xmlns:a16="http://schemas.microsoft.com/office/drawing/2014/main" id="{2112706A-55AB-7640-9E42-3142383C63B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249579" y="5789535"/>
            <a:ext cx="938784" cy="969264"/>
          </a:xfrm>
          <a:prstGeom prst="rect">
            <a:avLst/>
          </a:prstGeom>
        </p:spPr>
      </p:pic>
      <p:sp>
        <p:nvSpPr>
          <p:cNvPr id="12" name="Fußzeilenplatzhalter 3">
            <a:extLst>
              <a:ext uri="{FF2B5EF4-FFF2-40B4-BE49-F238E27FC236}">
                <a16:creationId xmlns:a16="http://schemas.microsoft.com/office/drawing/2014/main" id="{4CC19E1C-9856-1449-A920-85BB082EE128}"/>
              </a:ext>
            </a:extLst>
          </p:cNvPr>
          <p:cNvSpPr>
            <a:spLocks noGrp="1"/>
          </p:cNvSpPr>
          <p:nvPr>
            <p:ph type="ftr" sz="quarter" idx="11"/>
          </p:nvPr>
        </p:nvSpPr>
        <p:spPr>
          <a:xfrm>
            <a:off x="4038600" y="6356350"/>
            <a:ext cx="4114800" cy="365125"/>
          </a:xfrm>
        </p:spPr>
        <p:txBody>
          <a:bodyPr/>
          <a:lstStyle/>
          <a:p>
            <a:r>
              <a:rPr lang="en-US" dirty="0"/>
              <a:t>13. CCD Workshop 2021</a:t>
            </a:r>
            <a:endParaRPr lang="de-DE" dirty="0"/>
          </a:p>
        </p:txBody>
      </p:sp>
      <p:sp>
        <p:nvSpPr>
          <p:cNvPr id="13" name="Datumsplatzhalter 5">
            <a:extLst>
              <a:ext uri="{FF2B5EF4-FFF2-40B4-BE49-F238E27FC236}">
                <a16:creationId xmlns:a16="http://schemas.microsoft.com/office/drawing/2014/main" id="{07EA6FA9-9D86-8A48-8753-18816E79AEFA}"/>
              </a:ext>
            </a:extLst>
          </p:cNvPr>
          <p:cNvSpPr>
            <a:spLocks noGrp="1"/>
          </p:cNvSpPr>
          <p:nvPr>
            <p:ph type="dt" sz="half" idx="10"/>
          </p:nvPr>
        </p:nvSpPr>
        <p:spPr>
          <a:xfrm>
            <a:off x="838200" y="6356350"/>
            <a:ext cx="2743200" cy="365125"/>
          </a:xfrm>
        </p:spPr>
        <p:txBody>
          <a:bodyPr/>
          <a:lstStyle/>
          <a:p>
            <a:r>
              <a:rPr lang="de-DE" dirty="0"/>
              <a:t>30.10.2021</a:t>
            </a:r>
          </a:p>
        </p:txBody>
      </p:sp>
    </p:spTree>
    <p:extLst>
      <p:ext uri="{BB962C8B-B14F-4D97-AF65-F5344CB8AC3E}">
        <p14:creationId xmlns:p14="http://schemas.microsoft.com/office/powerpoint/2010/main" val="10095853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1195304" cy="890238"/>
          </a:xfrm>
        </p:spPr>
        <p:txBody>
          <a:bodyPr>
            <a:normAutofit/>
          </a:bodyPr>
          <a:lstStyle/>
          <a:p>
            <a:r>
              <a:rPr lang="de-DE" dirty="0"/>
              <a:t>Lehrbücher - Empfehlungen</a:t>
            </a:r>
          </a:p>
        </p:txBody>
      </p:sp>
      <p:sp>
        <p:nvSpPr>
          <p:cNvPr id="6" name="Foliennummernplatzhalter 5"/>
          <p:cNvSpPr>
            <a:spLocks noGrp="1"/>
          </p:cNvSpPr>
          <p:nvPr>
            <p:ph type="sldNum" sz="quarter" idx="12"/>
          </p:nvPr>
        </p:nvSpPr>
        <p:spPr/>
        <p:txBody>
          <a:bodyPr/>
          <a:lstStyle/>
          <a:p>
            <a:fld id="{FC2801B2-7198-F848-9BE4-1C2983152706}" type="slidenum">
              <a:rPr lang="de-DE" smtClean="0"/>
              <a:t>42</a:t>
            </a:fld>
            <a:endParaRPr lang="de-DE"/>
          </a:p>
        </p:txBody>
      </p:sp>
      <p:sp>
        <p:nvSpPr>
          <p:cNvPr id="8" name="Fußzeilenplatzhalter 3">
            <a:extLst>
              <a:ext uri="{FF2B5EF4-FFF2-40B4-BE49-F238E27FC236}">
                <a16:creationId xmlns:a16="http://schemas.microsoft.com/office/drawing/2014/main" id="{13857E40-9C05-C242-8823-90804A0C1246}"/>
              </a:ext>
            </a:extLst>
          </p:cNvPr>
          <p:cNvSpPr>
            <a:spLocks noGrp="1"/>
          </p:cNvSpPr>
          <p:nvPr>
            <p:ph type="ftr" sz="quarter" idx="11"/>
          </p:nvPr>
        </p:nvSpPr>
        <p:spPr>
          <a:xfrm>
            <a:off x="4038600" y="6356350"/>
            <a:ext cx="4114800" cy="365125"/>
          </a:xfrm>
        </p:spPr>
        <p:txBody>
          <a:bodyPr/>
          <a:lstStyle/>
          <a:p>
            <a:r>
              <a:rPr lang="en-US" dirty="0"/>
              <a:t>13. CCD Workshop 2021</a:t>
            </a:r>
            <a:endParaRPr lang="de-DE" dirty="0"/>
          </a:p>
        </p:txBody>
      </p:sp>
      <p:sp>
        <p:nvSpPr>
          <p:cNvPr id="10" name="Datumsplatzhalter 5">
            <a:extLst>
              <a:ext uri="{FF2B5EF4-FFF2-40B4-BE49-F238E27FC236}">
                <a16:creationId xmlns:a16="http://schemas.microsoft.com/office/drawing/2014/main" id="{4D2D7637-D548-6A44-B690-F1EE1B38E342}"/>
              </a:ext>
            </a:extLst>
          </p:cNvPr>
          <p:cNvSpPr>
            <a:spLocks noGrp="1"/>
          </p:cNvSpPr>
          <p:nvPr>
            <p:ph type="dt" sz="half" idx="10"/>
          </p:nvPr>
        </p:nvSpPr>
        <p:spPr>
          <a:xfrm>
            <a:off x="838200" y="6356350"/>
            <a:ext cx="2743200" cy="365125"/>
          </a:xfrm>
        </p:spPr>
        <p:txBody>
          <a:bodyPr/>
          <a:lstStyle/>
          <a:p>
            <a:r>
              <a:rPr lang="de-DE" dirty="0"/>
              <a:t>30.10.2021</a:t>
            </a:r>
          </a:p>
        </p:txBody>
      </p:sp>
      <p:pic>
        <p:nvPicPr>
          <p:cNvPr id="11" name="Grafik 10">
            <a:extLst>
              <a:ext uri="{FF2B5EF4-FFF2-40B4-BE49-F238E27FC236}">
                <a16:creationId xmlns:a16="http://schemas.microsoft.com/office/drawing/2014/main" id="{62192520-37DA-5B40-8580-6EDD19CB4C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52506" y="1255364"/>
            <a:ext cx="3083652" cy="3990264"/>
          </a:xfrm>
          <a:prstGeom prst="rect">
            <a:avLst/>
          </a:prstGeom>
        </p:spPr>
      </p:pic>
      <p:pic>
        <p:nvPicPr>
          <p:cNvPr id="12" name="Grafik 11">
            <a:extLst>
              <a:ext uri="{FF2B5EF4-FFF2-40B4-BE49-F238E27FC236}">
                <a16:creationId xmlns:a16="http://schemas.microsoft.com/office/drawing/2014/main" id="{A8F932C1-D52A-C94C-8B7F-4C284D122B47}"/>
              </a:ext>
            </a:extLst>
          </p:cNvPr>
          <p:cNvPicPr>
            <a:picLocks noChangeAspect="1"/>
          </p:cNvPicPr>
          <p:nvPr/>
        </p:nvPicPr>
        <p:blipFill>
          <a:blip r:embed="rId4"/>
          <a:stretch>
            <a:fillRect/>
          </a:stretch>
        </p:blipFill>
        <p:spPr>
          <a:xfrm>
            <a:off x="963601" y="1255364"/>
            <a:ext cx="3192210" cy="3990263"/>
          </a:xfrm>
          <a:prstGeom prst="rect">
            <a:avLst/>
          </a:prstGeom>
        </p:spPr>
      </p:pic>
    </p:spTree>
    <p:extLst>
      <p:ext uri="{BB962C8B-B14F-4D97-AF65-F5344CB8AC3E}">
        <p14:creationId xmlns:p14="http://schemas.microsoft.com/office/powerpoint/2010/main" val="366657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dissolv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fld id="{FC2801B2-7198-F848-9BE4-1C2983152706}" type="slidenum">
              <a:rPr lang="de-DE" smtClean="0"/>
              <a:t>5</a:t>
            </a:fld>
            <a:endParaRPr lang="de-DE"/>
          </a:p>
        </p:txBody>
      </p:sp>
      <p:sp>
        <p:nvSpPr>
          <p:cNvPr id="8" name="Textfeld 7"/>
          <p:cNvSpPr txBox="1"/>
          <p:nvPr/>
        </p:nvSpPr>
        <p:spPr>
          <a:xfrm>
            <a:off x="3934190" y="649224"/>
            <a:ext cx="4323620" cy="4524315"/>
          </a:xfrm>
          <a:prstGeom prst="rect">
            <a:avLst/>
          </a:prstGeom>
          <a:noFill/>
        </p:spPr>
        <p:txBody>
          <a:bodyPr wrap="none" rtlCol="0">
            <a:spAutoFit/>
          </a:bodyPr>
          <a:lstStyle/>
          <a:p>
            <a:r>
              <a:rPr lang="de-DE" sz="9600" b="1" dirty="0"/>
              <a:t>C</a:t>
            </a:r>
            <a:r>
              <a:rPr lang="de-DE" sz="9600" dirty="0"/>
              <a:t>harge</a:t>
            </a:r>
            <a:br>
              <a:rPr lang="de-DE" sz="9600" dirty="0"/>
            </a:br>
            <a:r>
              <a:rPr lang="de-DE" sz="9600" b="1" dirty="0" err="1"/>
              <a:t>C</a:t>
            </a:r>
            <a:r>
              <a:rPr lang="de-DE" sz="9600" dirty="0" err="1"/>
              <a:t>oupled</a:t>
            </a:r>
            <a:endParaRPr lang="de-DE" sz="9600" dirty="0"/>
          </a:p>
          <a:p>
            <a:r>
              <a:rPr lang="de-DE" sz="9600" b="1" dirty="0"/>
              <a:t>D</a:t>
            </a:r>
            <a:r>
              <a:rPr lang="de-DE" sz="9600" dirty="0"/>
              <a:t>evice</a:t>
            </a:r>
          </a:p>
        </p:txBody>
      </p:sp>
      <p:sp>
        <p:nvSpPr>
          <p:cNvPr id="7" name="Fußzeilenplatzhalter 3">
            <a:extLst>
              <a:ext uri="{FF2B5EF4-FFF2-40B4-BE49-F238E27FC236}">
                <a16:creationId xmlns:a16="http://schemas.microsoft.com/office/drawing/2014/main" id="{01C1B51B-8E9C-DC4B-96A7-8D306EF51B25}"/>
              </a:ext>
            </a:extLst>
          </p:cNvPr>
          <p:cNvSpPr>
            <a:spLocks noGrp="1"/>
          </p:cNvSpPr>
          <p:nvPr>
            <p:ph type="ftr" sz="quarter" idx="11"/>
          </p:nvPr>
        </p:nvSpPr>
        <p:spPr>
          <a:xfrm>
            <a:off x="4038600" y="6356350"/>
            <a:ext cx="4114800" cy="365125"/>
          </a:xfrm>
        </p:spPr>
        <p:txBody>
          <a:bodyPr/>
          <a:lstStyle/>
          <a:p>
            <a:r>
              <a:rPr lang="en-US" dirty="0"/>
              <a:t>13. CCD Workshop 2021</a:t>
            </a:r>
            <a:endParaRPr lang="de-DE" dirty="0"/>
          </a:p>
        </p:txBody>
      </p:sp>
      <p:sp>
        <p:nvSpPr>
          <p:cNvPr id="11" name="Datumsplatzhalter 5">
            <a:extLst>
              <a:ext uri="{FF2B5EF4-FFF2-40B4-BE49-F238E27FC236}">
                <a16:creationId xmlns:a16="http://schemas.microsoft.com/office/drawing/2014/main" id="{8C7C8E3A-579E-E74A-9F46-F40961D92F64}"/>
              </a:ext>
            </a:extLst>
          </p:cNvPr>
          <p:cNvSpPr>
            <a:spLocks noGrp="1"/>
          </p:cNvSpPr>
          <p:nvPr>
            <p:ph type="dt" sz="half" idx="10"/>
          </p:nvPr>
        </p:nvSpPr>
        <p:spPr>
          <a:xfrm>
            <a:off x="838200" y="6356350"/>
            <a:ext cx="2743200" cy="365125"/>
          </a:xfrm>
        </p:spPr>
        <p:txBody>
          <a:bodyPr/>
          <a:lstStyle/>
          <a:p>
            <a:r>
              <a:rPr lang="de-DE" dirty="0"/>
              <a:t>30.10.2021</a:t>
            </a:r>
          </a:p>
        </p:txBody>
      </p:sp>
    </p:spTree>
    <p:extLst>
      <p:ext uri="{BB962C8B-B14F-4D97-AF65-F5344CB8AC3E}">
        <p14:creationId xmlns:p14="http://schemas.microsoft.com/office/powerpoint/2010/main" val="1464595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Charge </a:t>
            </a:r>
            <a:r>
              <a:rPr lang="de-DE" dirty="0" err="1"/>
              <a:t>Coupled</a:t>
            </a:r>
            <a:r>
              <a:rPr lang="de-DE" dirty="0"/>
              <a:t> Device</a:t>
            </a:r>
          </a:p>
        </p:txBody>
      </p:sp>
      <p:sp>
        <p:nvSpPr>
          <p:cNvPr id="3" name="Inhaltsplatzhalter 2"/>
          <p:cNvSpPr>
            <a:spLocks noGrp="1"/>
          </p:cNvSpPr>
          <p:nvPr>
            <p:ph idx="1"/>
          </p:nvPr>
        </p:nvSpPr>
        <p:spPr/>
        <p:txBody>
          <a:bodyPr/>
          <a:lstStyle/>
          <a:p>
            <a:r>
              <a:rPr lang="de-DE" dirty="0"/>
              <a:t>Elektronischer Lichtsensor</a:t>
            </a:r>
          </a:p>
          <a:p>
            <a:r>
              <a:rPr lang="de-DE" dirty="0"/>
              <a:t>Innerer Photoeffekt:</a:t>
            </a:r>
          </a:p>
          <a:p>
            <a:pPr lvl="1"/>
            <a:r>
              <a:rPr lang="de-DE" dirty="0"/>
              <a:t>Licht ändert die Leitfähigkeit eines Halbleiters (z.B. Silizium)</a:t>
            </a:r>
          </a:p>
          <a:p>
            <a:r>
              <a:rPr lang="de-DE" dirty="0"/>
              <a:t>1970 erster CCD-Sensor</a:t>
            </a:r>
          </a:p>
          <a:p>
            <a:r>
              <a:rPr lang="de-DE" dirty="0"/>
              <a:t>1980er erste breitere Anwendungen</a:t>
            </a:r>
          </a:p>
          <a:p>
            <a:r>
              <a:rPr lang="de-DE" dirty="0"/>
              <a:t>2009 Nobelpreis</a:t>
            </a:r>
          </a:p>
        </p:txBody>
      </p:sp>
      <p:sp>
        <p:nvSpPr>
          <p:cNvPr id="6" name="Foliennummernplatzhalter 5"/>
          <p:cNvSpPr>
            <a:spLocks noGrp="1"/>
          </p:cNvSpPr>
          <p:nvPr>
            <p:ph type="sldNum" sz="quarter" idx="12"/>
          </p:nvPr>
        </p:nvSpPr>
        <p:spPr/>
        <p:txBody>
          <a:bodyPr/>
          <a:lstStyle/>
          <a:p>
            <a:fld id="{FC2801B2-7198-F848-9BE4-1C2983152706}" type="slidenum">
              <a:rPr lang="de-DE" smtClean="0"/>
              <a:t>6</a:t>
            </a:fld>
            <a:endParaRPr lang="de-DE"/>
          </a:p>
        </p:txBody>
      </p:sp>
      <p:pic>
        <p:nvPicPr>
          <p:cNvPr id="4" name="Bild 3"/>
          <p:cNvPicPr>
            <a:picLocks noChangeAspect="1"/>
          </p:cNvPicPr>
          <p:nvPr/>
        </p:nvPicPr>
        <p:blipFill>
          <a:blip r:embed="rId3"/>
          <a:stretch>
            <a:fillRect/>
          </a:stretch>
        </p:blipFill>
        <p:spPr>
          <a:xfrm>
            <a:off x="8153400" y="3421634"/>
            <a:ext cx="3048000" cy="1587500"/>
          </a:xfrm>
          <a:prstGeom prst="rect">
            <a:avLst/>
          </a:prstGeom>
        </p:spPr>
      </p:pic>
      <p:sp>
        <p:nvSpPr>
          <p:cNvPr id="8" name="Textfeld 7"/>
          <p:cNvSpPr txBox="1"/>
          <p:nvPr/>
        </p:nvSpPr>
        <p:spPr>
          <a:xfrm>
            <a:off x="1368" y="6007608"/>
            <a:ext cx="1029449" cy="184666"/>
          </a:xfrm>
          <a:prstGeom prst="rect">
            <a:avLst/>
          </a:prstGeom>
          <a:noFill/>
        </p:spPr>
        <p:txBody>
          <a:bodyPr wrap="none" rtlCol="0">
            <a:spAutoFit/>
          </a:bodyPr>
          <a:lstStyle/>
          <a:p>
            <a:r>
              <a:rPr lang="de-DE" sz="600" dirty="0"/>
              <a:t>Foto: Wikimedia </a:t>
            </a:r>
            <a:r>
              <a:rPr lang="de-DE" sz="600" dirty="0" err="1"/>
              <a:t>Commons</a:t>
            </a:r>
            <a:endParaRPr lang="de-DE" sz="600" dirty="0"/>
          </a:p>
        </p:txBody>
      </p:sp>
      <p:sp>
        <p:nvSpPr>
          <p:cNvPr id="9" name="Fußzeilenplatzhalter 3">
            <a:extLst>
              <a:ext uri="{FF2B5EF4-FFF2-40B4-BE49-F238E27FC236}">
                <a16:creationId xmlns:a16="http://schemas.microsoft.com/office/drawing/2014/main" id="{E284EA14-C6DC-FF4A-902B-ECE5A1306C38}"/>
              </a:ext>
            </a:extLst>
          </p:cNvPr>
          <p:cNvSpPr>
            <a:spLocks noGrp="1"/>
          </p:cNvSpPr>
          <p:nvPr>
            <p:ph type="ftr" sz="quarter" idx="11"/>
          </p:nvPr>
        </p:nvSpPr>
        <p:spPr>
          <a:xfrm>
            <a:off x="4038600" y="6356350"/>
            <a:ext cx="4114800" cy="365125"/>
          </a:xfrm>
        </p:spPr>
        <p:txBody>
          <a:bodyPr/>
          <a:lstStyle/>
          <a:p>
            <a:r>
              <a:rPr lang="en-US" dirty="0"/>
              <a:t>13. CCD Workshop 2021</a:t>
            </a:r>
            <a:endParaRPr lang="de-DE" dirty="0"/>
          </a:p>
        </p:txBody>
      </p:sp>
      <p:sp>
        <p:nvSpPr>
          <p:cNvPr id="10" name="Datumsplatzhalter 5">
            <a:extLst>
              <a:ext uri="{FF2B5EF4-FFF2-40B4-BE49-F238E27FC236}">
                <a16:creationId xmlns:a16="http://schemas.microsoft.com/office/drawing/2014/main" id="{5375C554-25D6-814A-92A0-C8F57177A0F6}"/>
              </a:ext>
            </a:extLst>
          </p:cNvPr>
          <p:cNvSpPr>
            <a:spLocks noGrp="1"/>
          </p:cNvSpPr>
          <p:nvPr>
            <p:ph type="dt" sz="half" idx="10"/>
          </p:nvPr>
        </p:nvSpPr>
        <p:spPr>
          <a:xfrm>
            <a:off x="838200" y="6356350"/>
            <a:ext cx="2743200" cy="365125"/>
          </a:xfrm>
        </p:spPr>
        <p:txBody>
          <a:bodyPr/>
          <a:lstStyle/>
          <a:p>
            <a:r>
              <a:rPr lang="de-DE" dirty="0"/>
              <a:t>30.10.2021</a:t>
            </a:r>
          </a:p>
        </p:txBody>
      </p:sp>
    </p:spTree>
    <p:extLst>
      <p:ext uri="{BB962C8B-B14F-4D97-AF65-F5344CB8AC3E}">
        <p14:creationId xmlns:p14="http://schemas.microsoft.com/office/powerpoint/2010/main" val="51736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dissolv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dissolve">
                                      <p:cBhvr>
                                        <p:cTn id="30" dur="500"/>
                                        <p:tgtEl>
                                          <p:spTgt spid="3">
                                            <p:txEl>
                                              <p:pRg st="5" end="5"/>
                                            </p:txEl>
                                          </p:spTgt>
                                        </p:tgtEl>
                                      </p:cBhvr>
                                    </p:animEffect>
                                  </p:childTnLst>
                                </p:cTn>
                              </p:par>
                            </p:childTnLst>
                          </p:cTn>
                        </p:par>
                        <p:par>
                          <p:cTn id="31" fill="hold">
                            <p:stCondLst>
                              <p:cond delay="500"/>
                            </p:stCondLst>
                            <p:childTnLst>
                              <p:par>
                                <p:cTn id="32" presetID="9"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dissolv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fld id="{FC2801B2-7198-F848-9BE4-1C2983152706}" type="slidenum">
              <a:rPr lang="de-DE" smtClean="0"/>
              <a:t>7</a:t>
            </a:fld>
            <a:endParaRPr lang="de-DE"/>
          </a:p>
        </p:txBody>
      </p:sp>
      <p:sp>
        <p:nvSpPr>
          <p:cNvPr id="8" name="Textfeld 7"/>
          <p:cNvSpPr txBox="1"/>
          <p:nvPr/>
        </p:nvSpPr>
        <p:spPr>
          <a:xfrm>
            <a:off x="1893375" y="128016"/>
            <a:ext cx="8405250" cy="6001643"/>
          </a:xfrm>
          <a:prstGeom prst="rect">
            <a:avLst/>
          </a:prstGeom>
          <a:noFill/>
        </p:spPr>
        <p:txBody>
          <a:bodyPr wrap="none" rtlCol="0">
            <a:spAutoFit/>
          </a:bodyPr>
          <a:lstStyle/>
          <a:p>
            <a:r>
              <a:rPr lang="de-DE" sz="9600" b="1" dirty="0" err="1"/>
              <a:t>C</a:t>
            </a:r>
            <a:r>
              <a:rPr lang="de-DE" sz="9600" dirty="0" err="1"/>
              <a:t>omplementary</a:t>
            </a:r>
            <a:endParaRPr lang="de-DE" sz="9600" dirty="0"/>
          </a:p>
          <a:p>
            <a:r>
              <a:rPr lang="de-DE" sz="9600" b="1" dirty="0" err="1"/>
              <a:t>M</a:t>
            </a:r>
            <a:r>
              <a:rPr lang="de-DE" sz="9600" dirty="0" err="1"/>
              <a:t>etal</a:t>
            </a:r>
            <a:endParaRPr lang="de-DE" sz="9600" dirty="0"/>
          </a:p>
          <a:p>
            <a:r>
              <a:rPr lang="de-DE" sz="9600" b="1" dirty="0"/>
              <a:t>O</a:t>
            </a:r>
            <a:r>
              <a:rPr lang="de-DE" sz="9600" dirty="0"/>
              <a:t>xide</a:t>
            </a:r>
          </a:p>
          <a:p>
            <a:r>
              <a:rPr lang="de-DE" sz="9600" b="1" dirty="0"/>
              <a:t>S</a:t>
            </a:r>
            <a:r>
              <a:rPr lang="de-DE" sz="9600" dirty="0"/>
              <a:t>emiconductor</a:t>
            </a:r>
          </a:p>
        </p:txBody>
      </p:sp>
      <p:sp>
        <p:nvSpPr>
          <p:cNvPr id="7" name="Fußzeilenplatzhalter 3">
            <a:extLst>
              <a:ext uri="{FF2B5EF4-FFF2-40B4-BE49-F238E27FC236}">
                <a16:creationId xmlns:a16="http://schemas.microsoft.com/office/drawing/2014/main" id="{C0777217-358A-C543-B0CA-3A2B38FB7ECE}"/>
              </a:ext>
            </a:extLst>
          </p:cNvPr>
          <p:cNvSpPr>
            <a:spLocks noGrp="1"/>
          </p:cNvSpPr>
          <p:nvPr>
            <p:ph type="ftr" sz="quarter" idx="11"/>
          </p:nvPr>
        </p:nvSpPr>
        <p:spPr>
          <a:xfrm>
            <a:off x="4038600" y="6356350"/>
            <a:ext cx="4114800" cy="365125"/>
          </a:xfrm>
        </p:spPr>
        <p:txBody>
          <a:bodyPr/>
          <a:lstStyle/>
          <a:p>
            <a:r>
              <a:rPr lang="en-US" dirty="0"/>
              <a:t>13. CCD Workshop 2021</a:t>
            </a:r>
            <a:endParaRPr lang="de-DE" dirty="0"/>
          </a:p>
        </p:txBody>
      </p:sp>
      <p:sp>
        <p:nvSpPr>
          <p:cNvPr id="11" name="Datumsplatzhalter 5">
            <a:extLst>
              <a:ext uri="{FF2B5EF4-FFF2-40B4-BE49-F238E27FC236}">
                <a16:creationId xmlns:a16="http://schemas.microsoft.com/office/drawing/2014/main" id="{580714C6-9CDC-CB44-A829-7C6F7EED68B7}"/>
              </a:ext>
            </a:extLst>
          </p:cNvPr>
          <p:cNvSpPr>
            <a:spLocks noGrp="1"/>
          </p:cNvSpPr>
          <p:nvPr>
            <p:ph type="dt" sz="half" idx="10"/>
          </p:nvPr>
        </p:nvSpPr>
        <p:spPr>
          <a:xfrm>
            <a:off x="838200" y="6356350"/>
            <a:ext cx="2743200" cy="365125"/>
          </a:xfrm>
        </p:spPr>
        <p:txBody>
          <a:bodyPr/>
          <a:lstStyle/>
          <a:p>
            <a:r>
              <a:rPr lang="de-DE" dirty="0"/>
              <a:t>30.10.2021</a:t>
            </a:r>
          </a:p>
        </p:txBody>
      </p:sp>
    </p:spTree>
    <p:extLst>
      <p:ext uri="{BB962C8B-B14F-4D97-AF65-F5344CB8AC3E}">
        <p14:creationId xmlns:p14="http://schemas.microsoft.com/office/powerpoint/2010/main" val="145275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fld id="{FC2801B2-7198-F848-9BE4-1C2983152706}" type="slidenum">
              <a:rPr lang="de-DE" smtClean="0"/>
              <a:t>8</a:t>
            </a:fld>
            <a:endParaRPr lang="de-DE"/>
          </a:p>
        </p:txBody>
      </p:sp>
      <p:sp>
        <p:nvSpPr>
          <p:cNvPr id="8" name="Textfeld 7"/>
          <p:cNvSpPr txBox="1"/>
          <p:nvPr/>
        </p:nvSpPr>
        <p:spPr>
          <a:xfrm>
            <a:off x="4277233" y="685800"/>
            <a:ext cx="3637534" cy="4524315"/>
          </a:xfrm>
          <a:prstGeom prst="rect">
            <a:avLst/>
          </a:prstGeom>
          <a:noFill/>
        </p:spPr>
        <p:txBody>
          <a:bodyPr wrap="none" rtlCol="0">
            <a:spAutoFit/>
          </a:bodyPr>
          <a:lstStyle/>
          <a:p>
            <a:r>
              <a:rPr lang="de-DE" sz="9600" b="1" dirty="0" err="1"/>
              <a:t>A</a:t>
            </a:r>
            <a:r>
              <a:rPr lang="de-DE" sz="9600" dirty="0" err="1"/>
              <a:t>ctive</a:t>
            </a:r>
            <a:br>
              <a:rPr lang="de-DE" sz="9600" dirty="0"/>
            </a:br>
            <a:r>
              <a:rPr lang="de-DE" sz="9600" b="1" dirty="0"/>
              <a:t>P</a:t>
            </a:r>
            <a:r>
              <a:rPr lang="de-DE" sz="9600" dirty="0"/>
              <a:t>ixel</a:t>
            </a:r>
          </a:p>
          <a:p>
            <a:r>
              <a:rPr lang="de-DE" sz="9600" b="1" dirty="0"/>
              <a:t>S</a:t>
            </a:r>
            <a:r>
              <a:rPr lang="de-DE" sz="9600" dirty="0"/>
              <a:t>ensor</a:t>
            </a:r>
          </a:p>
        </p:txBody>
      </p:sp>
      <p:sp>
        <p:nvSpPr>
          <p:cNvPr id="9" name="Fußzeilenplatzhalter 3">
            <a:extLst>
              <a:ext uri="{FF2B5EF4-FFF2-40B4-BE49-F238E27FC236}">
                <a16:creationId xmlns:a16="http://schemas.microsoft.com/office/drawing/2014/main" id="{BD6E40E9-76BA-294B-B661-5816F51D4386}"/>
              </a:ext>
            </a:extLst>
          </p:cNvPr>
          <p:cNvSpPr>
            <a:spLocks noGrp="1"/>
          </p:cNvSpPr>
          <p:nvPr>
            <p:ph type="ftr" sz="quarter" idx="11"/>
          </p:nvPr>
        </p:nvSpPr>
        <p:spPr>
          <a:xfrm>
            <a:off x="4038600" y="6356350"/>
            <a:ext cx="4114800" cy="365125"/>
          </a:xfrm>
        </p:spPr>
        <p:txBody>
          <a:bodyPr/>
          <a:lstStyle/>
          <a:p>
            <a:r>
              <a:rPr lang="en-US" dirty="0"/>
              <a:t>13. CCD Workshop 2021</a:t>
            </a:r>
            <a:endParaRPr lang="de-DE" dirty="0"/>
          </a:p>
        </p:txBody>
      </p:sp>
      <p:sp>
        <p:nvSpPr>
          <p:cNvPr id="10" name="Datumsplatzhalter 5">
            <a:extLst>
              <a:ext uri="{FF2B5EF4-FFF2-40B4-BE49-F238E27FC236}">
                <a16:creationId xmlns:a16="http://schemas.microsoft.com/office/drawing/2014/main" id="{039D52F7-7552-0C46-9F9C-29942E8CFBB5}"/>
              </a:ext>
            </a:extLst>
          </p:cNvPr>
          <p:cNvSpPr>
            <a:spLocks noGrp="1"/>
          </p:cNvSpPr>
          <p:nvPr>
            <p:ph type="dt" sz="half" idx="10"/>
          </p:nvPr>
        </p:nvSpPr>
        <p:spPr>
          <a:xfrm>
            <a:off x="838200" y="6356350"/>
            <a:ext cx="2743200" cy="365125"/>
          </a:xfrm>
        </p:spPr>
        <p:txBody>
          <a:bodyPr/>
          <a:lstStyle/>
          <a:p>
            <a:r>
              <a:rPr lang="de-DE" dirty="0"/>
              <a:t>30.10.2021</a:t>
            </a:r>
          </a:p>
        </p:txBody>
      </p:sp>
    </p:spTree>
    <p:extLst>
      <p:ext uri="{BB962C8B-B14F-4D97-AF65-F5344CB8AC3E}">
        <p14:creationId xmlns:p14="http://schemas.microsoft.com/office/powerpoint/2010/main" val="130494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CMOS - </a:t>
            </a:r>
            <a:r>
              <a:rPr lang="de-DE" dirty="0" err="1"/>
              <a:t>Active</a:t>
            </a:r>
            <a:r>
              <a:rPr lang="de-DE" dirty="0"/>
              <a:t> Pixel Sensor</a:t>
            </a:r>
          </a:p>
        </p:txBody>
      </p:sp>
      <p:sp>
        <p:nvSpPr>
          <p:cNvPr id="3" name="Inhaltsplatzhalter 2"/>
          <p:cNvSpPr>
            <a:spLocks noGrp="1"/>
          </p:cNvSpPr>
          <p:nvPr>
            <p:ph idx="1"/>
          </p:nvPr>
        </p:nvSpPr>
        <p:spPr/>
        <p:txBody>
          <a:bodyPr/>
          <a:lstStyle/>
          <a:p>
            <a:r>
              <a:rPr lang="de-DE" dirty="0"/>
              <a:t>Aktiver Elektronischer Lichtsensor</a:t>
            </a:r>
          </a:p>
          <a:p>
            <a:r>
              <a:rPr lang="de-DE" dirty="0"/>
              <a:t>Innerer Photoeffekt:</a:t>
            </a:r>
          </a:p>
          <a:p>
            <a:pPr lvl="1"/>
            <a:r>
              <a:rPr lang="de-DE" dirty="0"/>
              <a:t>Licht ändert die Leitfähigkeit eines Halbleiters (z.B. Silizium)</a:t>
            </a:r>
          </a:p>
          <a:p>
            <a:pPr lvl="1"/>
            <a:r>
              <a:rPr lang="de-DE" dirty="0"/>
              <a:t>Prinzip wie CCD</a:t>
            </a:r>
          </a:p>
          <a:p>
            <a:r>
              <a:rPr lang="de-DE" dirty="0"/>
              <a:t>Hauptunterschied zu CCD: Auswerteelektronik ist integriert („aktiv“)</a:t>
            </a:r>
          </a:p>
          <a:p>
            <a:r>
              <a:rPr lang="de-DE" dirty="0"/>
              <a:t>1990er erfunden</a:t>
            </a:r>
          </a:p>
          <a:p>
            <a:r>
              <a:rPr lang="de-DE" dirty="0"/>
              <a:t>2000er breitere Anwendungen</a:t>
            </a:r>
          </a:p>
          <a:p>
            <a:r>
              <a:rPr lang="de-DE" dirty="0"/>
              <a:t>Heute Standardtechnik für </a:t>
            </a:r>
            <a:r>
              <a:rPr lang="de-DE" dirty="0" err="1"/>
              <a:t>Imager</a:t>
            </a:r>
            <a:r>
              <a:rPr lang="de-DE" dirty="0"/>
              <a:t>-Chips</a:t>
            </a:r>
          </a:p>
        </p:txBody>
      </p:sp>
      <p:sp>
        <p:nvSpPr>
          <p:cNvPr id="6" name="Foliennummernplatzhalter 5"/>
          <p:cNvSpPr>
            <a:spLocks noGrp="1"/>
          </p:cNvSpPr>
          <p:nvPr>
            <p:ph type="sldNum" sz="quarter" idx="12"/>
          </p:nvPr>
        </p:nvSpPr>
        <p:spPr/>
        <p:txBody>
          <a:bodyPr/>
          <a:lstStyle/>
          <a:p>
            <a:fld id="{FC2801B2-7198-F848-9BE4-1C2983152706}" type="slidenum">
              <a:rPr lang="de-DE" smtClean="0"/>
              <a:t>9</a:t>
            </a:fld>
            <a:endParaRPr lang="de-DE"/>
          </a:p>
        </p:txBody>
      </p:sp>
      <p:sp>
        <p:nvSpPr>
          <p:cNvPr id="8" name="Textfeld 7"/>
          <p:cNvSpPr txBox="1"/>
          <p:nvPr/>
        </p:nvSpPr>
        <p:spPr>
          <a:xfrm>
            <a:off x="1368" y="6007608"/>
            <a:ext cx="538930" cy="184666"/>
          </a:xfrm>
          <a:prstGeom prst="rect">
            <a:avLst/>
          </a:prstGeom>
          <a:noFill/>
        </p:spPr>
        <p:txBody>
          <a:bodyPr wrap="none" rtlCol="0">
            <a:spAutoFit/>
          </a:bodyPr>
          <a:lstStyle/>
          <a:p>
            <a:r>
              <a:rPr lang="de-DE" sz="600" dirty="0"/>
              <a:t>Foto: NASA</a:t>
            </a:r>
          </a:p>
        </p:txBody>
      </p:sp>
      <p:pic>
        <p:nvPicPr>
          <p:cNvPr id="4" name="Bild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07156" y="3764280"/>
            <a:ext cx="3703270" cy="2025226"/>
          </a:xfrm>
          <a:prstGeom prst="rect">
            <a:avLst/>
          </a:prstGeom>
        </p:spPr>
      </p:pic>
      <p:sp>
        <p:nvSpPr>
          <p:cNvPr id="9" name="Fußzeilenplatzhalter 3">
            <a:extLst>
              <a:ext uri="{FF2B5EF4-FFF2-40B4-BE49-F238E27FC236}">
                <a16:creationId xmlns:a16="http://schemas.microsoft.com/office/drawing/2014/main" id="{204AD004-B1E5-9544-B904-12CCAC6B5A93}"/>
              </a:ext>
            </a:extLst>
          </p:cNvPr>
          <p:cNvSpPr>
            <a:spLocks noGrp="1"/>
          </p:cNvSpPr>
          <p:nvPr>
            <p:ph type="ftr" sz="quarter" idx="11"/>
          </p:nvPr>
        </p:nvSpPr>
        <p:spPr>
          <a:xfrm>
            <a:off x="4038600" y="6356350"/>
            <a:ext cx="4114800" cy="365125"/>
          </a:xfrm>
        </p:spPr>
        <p:txBody>
          <a:bodyPr/>
          <a:lstStyle/>
          <a:p>
            <a:r>
              <a:rPr lang="en-US" dirty="0"/>
              <a:t>13. CCD Workshop 2021</a:t>
            </a:r>
            <a:endParaRPr lang="de-DE" dirty="0"/>
          </a:p>
        </p:txBody>
      </p:sp>
      <p:sp>
        <p:nvSpPr>
          <p:cNvPr id="10" name="Datumsplatzhalter 5">
            <a:extLst>
              <a:ext uri="{FF2B5EF4-FFF2-40B4-BE49-F238E27FC236}">
                <a16:creationId xmlns:a16="http://schemas.microsoft.com/office/drawing/2014/main" id="{7F758346-FD8B-9B47-892E-0356FE3F6F20}"/>
              </a:ext>
            </a:extLst>
          </p:cNvPr>
          <p:cNvSpPr>
            <a:spLocks noGrp="1"/>
          </p:cNvSpPr>
          <p:nvPr>
            <p:ph type="dt" sz="half" idx="10"/>
          </p:nvPr>
        </p:nvSpPr>
        <p:spPr>
          <a:xfrm>
            <a:off x="838200" y="6356350"/>
            <a:ext cx="2743200" cy="365125"/>
          </a:xfrm>
        </p:spPr>
        <p:txBody>
          <a:bodyPr/>
          <a:lstStyle/>
          <a:p>
            <a:r>
              <a:rPr lang="de-DE" dirty="0"/>
              <a:t>30.10.2021</a:t>
            </a:r>
          </a:p>
        </p:txBody>
      </p:sp>
    </p:spTree>
    <p:extLst>
      <p:ext uri="{BB962C8B-B14F-4D97-AF65-F5344CB8AC3E}">
        <p14:creationId xmlns:p14="http://schemas.microsoft.com/office/powerpoint/2010/main" val="24806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dissolve">
                                      <p:cBhvr>
                                        <p:cTn id="28" dur="500"/>
                                        <p:tgtEl>
                                          <p:spTgt spid="3">
                                            <p:txEl>
                                              <p:pRg st="5" end="5"/>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dissolv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dissolve">
                                      <p:cBhvr>
                                        <p:cTn id="36" dur="500"/>
                                        <p:tgtEl>
                                          <p:spTgt spid="3">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dissolve">
                                      <p:cBhvr>
                                        <p:cTn id="4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SW" id="{49EE9E95-3A52-9842-A3FD-01495293EAAB}" vid="{0E43480D-863D-1345-B577-B5679695BA2A}"/>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3665</Words>
  <Application>Microsoft Macintosh PowerPoint</Application>
  <PresentationFormat>Breitbild</PresentationFormat>
  <Paragraphs>625</Paragraphs>
  <Slides>42</Slides>
  <Notes>39</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42</vt:i4>
      </vt:variant>
    </vt:vector>
  </HeadingPairs>
  <TitlesOfParts>
    <vt:vector size="48" baseType="lpstr">
      <vt:lpstr>Arial</vt:lpstr>
      <vt:lpstr>Calibri</vt:lpstr>
      <vt:lpstr>Calibri Light</vt:lpstr>
      <vt:lpstr>Cambria Math</vt:lpstr>
      <vt:lpstr>Comic Sans MS</vt:lpstr>
      <vt:lpstr>Office-Design</vt:lpstr>
      <vt:lpstr>Goodbye CCD - Hello CMOS Was ändert sich?</vt:lpstr>
      <vt:lpstr>PowerPoint-Präsentation</vt:lpstr>
      <vt:lpstr>PowerPoint-Präsentation</vt:lpstr>
      <vt:lpstr>PowerPoint-Präsentation</vt:lpstr>
      <vt:lpstr>PowerPoint-Präsentation</vt:lpstr>
      <vt:lpstr>Charge Coupled Device</vt:lpstr>
      <vt:lpstr>PowerPoint-Präsentation</vt:lpstr>
      <vt:lpstr>PowerPoint-Präsentation</vt:lpstr>
      <vt:lpstr>CMOS - Active Pixel Sensor</vt:lpstr>
      <vt:lpstr>PowerPoint-Präsentation</vt:lpstr>
      <vt:lpstr>Schnitt durch ein CMOS-Pixel</vt:lpstr>
      <vt:lpstr>Verbesserungsmaßnahmen CMOS</vt:lpstr>
      <vt:lpstr>Ausleserauschen bei CMOS-Chips</vt:lpstr>
      <vt:lpstr>PowerPoint-Präsentation</vt:lpstr>
      <vt:lpstr>Beispiel: Aktuelle ZWO-Produktfamilie</vt:lpstr>
      <vt:lpstr>Sony Produktfamilien</vt:lpstr>
      <vt:lpstr>PowerPoint-Präsentation</vt:lpstr>
      <vt:lpstr>Quanteneffizienz</vt:lpstr>
      <vt:lpstr>Ausleserauschen</vt:lpstr>
      <vt:lpstr>Was ist drin im Bild?</vt:lpstr>
      <vt:lpstr>Was ist drin im Bild?</vt:lpstr>
      <vt:lpstr>Was ist drin im Bild?</vt:lpstr>
      <vt:lpstr>Belichtungszeit - hintergrundlimitiert</vt:lpstr>
      <vt:lpstr>Belichtungszeit - Vergleich</vt:lpstr>
      <vt:lpstr>PowerPoint-Präsentation</vt:lpstr>
      <vt:lpstr>Welche Frames brauche ich?</vt:lpstr>
      <vt:lpstr>Welche Frames brauche ich?</vt:lpstr>
      <vt:lpstr>Workflow im Preprocessing</vt:lpstr>
      <vt:lpstr>Notwendige Calibration Frames</vt:lpstr>
      <vt:lpstr>Wie nehme ich die Frames auf?</vt:lpstr>
      <vt:lpstr>PowerPoint-Präsentation</vt:lpstr>
      <vt:lpstr>Offset und Gain</vt:lpstr>
      <vt:lpstr>Die Wahl des richtigen Gain-Wertes</vt:lpstr>
      <vt:lpstr>Unity Gain</vt:lpstr>
      <vt:lpstr>PowerPoint-Präsentation</vt:lpstr>
      <vt:lpstr>DSLRs/DSLMs</vt:lpstr>
      <vt:lpstr>Die Wahl des richtigen ISO-Wertes</vt:lpstr>
      <vt:lpstr>Photonenrauschen und Gain/ISO</vt:lpstr>
      <vt:lpstr>PowerPoint-Präsentation</vt:lpstr>
      <vt:lpstr>Was heißt das für CMOS in der Praxis?</vt:lpstr>
      <vt:lpstr>PowerPoint-Präsentation</vt:lpstr>
      <vt:lpstr>Lehrbücher - Empfehlungen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Stefan Benz</dc:creator>
  <cp:lastModifiedBy>Stefan Benz</cp:lastModifiedBy>
  <cp:revision>1050</cp:revision>
  <dcterms:created xsi:type="dcterms:W3CDTF">2017-09-23T06:47:51Z</dcterms:created>
  <dcterms:modified xsi:type="dcterms:W3CDTF">2023-02-08T18:18:59Z</dcterms:modified>
</cp:coreProperties>
</file>