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6"/>
  </p:notesMasterIdLst>
  <p:sldIdLst>
    <p:sldId id="284" r:id="rId2"/>
    <p:sldId id="283" r:id="rId3"/>
    <p:sldId id="317" r:id="rId4"/>
    <p:sldId id="316" r:id="rId5"/>
    <p:sldId id="319" r:id="rId6"/>
    <p:sldId id="320" r:id="rId7"/>
    <p:sldId id="285" r:id="rId8"/>
    <p:sldId id="303" r:id="rId9"/>
    <p:sldId id="312" r:id="rId10"/>
    <p:sldId id="315" r:id="rId11"/>
    <p:sldId id="321" r:id="rId12"/>
    <p:sldId id="318" r:id="rId13"/>
    <p:sldId id="338" r:id="rId14"/>
    <p:sldId id="339" r:id="rId15"/>
    <p:sldId id="322" r:id="rId16"/>
    <p:sldId id="328" r:id="rId17"/>
    <p:sldId id="337" r:id="rId18"/>
    <p:sldId id="340" r:id="rId19"/>
    <p:sldId id="323" r:id="rId20"/>
    <p:sldId id="329" r:id="rId21"/>
    <p:sldId id="342" r:id="rId22"/>
    <p:sldId id="341" r:id="rId23"/>
    <p:sldId id="343" r:id="rId24"/>
    <p:sldId id="344" r:id="rId25"/>
    <p:sldId id="330" r:id="rId26"/>
    <p:sldId id="345" r:id="rId27"/>
    <p:sldId id="352" r:id="rId28"/>
    <p:sldId id="347" r:id="rId29"/>
    <p:sldId id="346" r:id="rId30"/>
    <p:sldId id="324" r:id="rId31"/>
    <p:sldId id="350" r:id="rId32"/>
    <p:sldId id="348" r:id="rId33"/>
    <p:sldId id="353" r:id="rId34"/>
    <p:sldId id="331" r:id="rId35"/>
    <p:sldId id="355" r:id="rId36"/>
    <p:sldId id="356" r:id="rId37"/>
    <p:sldId id="354" r:id="rId38"/>
    <p:sldId id="360" r:id="rId39"/>
    <p:sldId id="361" r:id="rId40"/>
    <p:sldId id="357" r:id="rId41"/>
    <p:sldId id="336" r:id="rId42"/>
    <p:sldId id="332" r:id="rId43"/>
    <p:sldId id="358" r:id="rId44"/>
    <p:sldId id="359" r:id="rId45"/>
    <p:sldId id="364" r:id="rId46"/>
    <p:sldId id="326" r:id="rId47"/>
    <p:sldId id="335" r:id="rId48"/>
    <p:sldId id="351" r:id="rId49"/>
    <p:sldId id="327" r:id="rId50"/>
    <p:sldId id="333" r:id="rId51"/>
    <p:sldId id="334" r:id="rId52"/>
    <p:sldId id="349" r:id="rId53"/>
    <p:sldId id="362" r:id="rId54"/>
    <p:sldId id="363" r:id="rId55"/>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abschnitt" id="{2AABB10A-A2A8-4C9B-AE99-4CC917580A0A}">
          <p14:sldIdLst>
            <p14:sldId id="284"/>
            <p14:sldId id="283"/>
            <p14:sldId id="317"/>
            <p14:sldId id="316"/>
            <p14:sldId id="319"/>
            <p14:sldId id="320"/>
            <p14:sldId id="285"/>
            <p14:sldId id="303"/>
            <p14:sldId id="312"/>
            <p14:sldId id="315"/>
            <p14:sldId id="321"/>
            <p14:sldId id="318"/>
            <p14:sldId id="338"/>
            <p14:sldId id="339"/>
            <p14:sldId id="322"/>
            <p14:sldId id="328"/>
            <p14:sldId id="337"/>
            <p14:sldId id="340"/>
            <p14:sldId id="323"/>
            <p14:sldId id="329"/>
            <p14:sldId id="342"/>
            <p14:sldId id="341"/>
            <p14:sldId id="343"/>
            <p14:sldId id="344"/>
            <p14:sldId id="330"/>
            <p14:sldId id="345"/>
            <p14:sldId id="352"/>
            <p14:sldId id="347"/>
            <p14:sldId id="346"/>
            <p14:sldId id="324"/>
            <p14:sldId id="350"/>
            <p14:sldId id="348"/>
            <p14:sldId id="353"/>
            <p14:sldId id="331"/>
            <p14:sldId id="355"/>
            <p14:sldId id="356"/>
            <p14:sldId id="354"/>
            <p14:sldId id="360"/>
            <p14:sldId id="361"/>
            <p14:sldId id="357"/>
            <p14:sldId id="336"/>
            <p14:sldId id="332"/>
            <p14:sldId id="358"/>
            <p14:sldId id="359"/>
            <p14:sldId id="364"/>
            <p14:sldId id="326"/>
            <p14:sldId id="335"/>
            <p14:sldId id="351"/>
            <p14:sldId id="327"/>
            <p14:sldId id="333"/>
            <p14:sldId id="334"/>
            <p14:sldId id="349"/>
            <p14:sldId id="362"/>
            <p14:sldId id="363"/>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2838BEF-8BB2-4498-84A7-C5851F593DF1}" styleName="Mittlere Formatvorlage 4 - Akz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69CF1AB2-1976-4502-BF36-3FF5EA218861}" styleName="Mittlere Formatvorlage 4 - Akz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7DF18680-E054-41AD-8BC1-D1AEF772440D}" styleName="Mittlere Formatvorlage 2 - Akz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98" autoAdjust="0"/>
    <p:restoredTop sz="88187" autoAdjust="0"/>
  </p:normalViewPr>
  <p:slideViewPr>
    <p:cSldViewPr snapToGrid="0">
      <p:cViewPr varScale="1">
        <p:scale>
          <a:sx n="97" d="100"/>
          <a:sy n="97" d="100"/>
        </p:scale>
        <p:origin x="972" y="126"/>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180000" cy="1800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9C35F14-BA55-4474-B7A1-A602641A4D78}" type="datetimeFigureOut">
              <a:rPr lang="de-DE" smtClean="0"/>
              <a:t>20.09.2018</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6A94E64-DEA1-44B7-9E20-3264C0C8D2E2}" type="slidenum">
              <a:rPr lang="de-DE" smtClean="0"/>
              <a:t>‹Nr.›</a:t>
            </a:fld>
            <a:endParaRPr lang="de-DE"/>
          </a:p>
        </p:txBody>
      </p:sp>
    </p:spTree>
    <p:extLst>
      <p:ext uri="{BB962C8B-B14F-4D97-AF65-F5344CB8AC3E}">
        <p14:creationId xmlns:p14="http://schemas.microsoft.com/office/powerpoint/2010/main" val="1480754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de.wikipedia.org/wiki/National_Aeronautics_and_Space_Administration" TargetMode="External"/><Relationship Id="rId2" Type="http://schemas.openxmlformats.org/officeDocument/2006/relationships/slide" Target="../slides/slide40.xml"/><Relationship Id="rId1" Type="http://schemas.openxmlformats.org/officeDocument/2006/relationships/notesMaster" Target="../notesMasters/notesMaster1.xml"/><Relationship Id="rId6" Type="http://schemas.openxmlformats.org/officeDocument/2006/relationships/hyperlink" Target="https://de.wikipedia.org/wiki/Shoemaker-Levy_9" TargetMode="External"/><Relationship Id="rId5" Type="http://schemas.openxmlformats.org/officeDocument/2006/relationships/hyperlink" Target="https://de.wikipedia.org/wiki/Komet" TargetMode="External"/><Relationship Id="rId4" Type="http://schemas.openxmlformats.org/officeDocument/2006/relationships/hyperlink" Target="https://de.wikipedia.org/wiki/Galileo_(Raumsonde)" TargetMode="Externa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de.wikipedia.org/wiki/Titan_(Mond)"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de.wikipedia.org/wiki/Rover_(Raumfahrt)"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de.wikipedia.org/wiki/Gusev_(Marskrater)" TargetMode="External"/><Relationship Id="rId2" Type="http://schemas.openxmlformats.org/officeDocument/2006/relationships/slide" Target="../slides/slide29.xml"/><Relationship Id="rId1" Type="http://schemas.openxmlformats.org/officeDocument/2006/relationships/notesMaster" Target="../notesMasters/notesMaster1.xml"/><Relationship Id="rId6" Type="http://schemas.openxmlformats.org/officeDocument/2006/relationships/hyperlink" Target="https://de.wikipedia.org/wiki/Cubesat" TargetMode="External"/><Relationship Id="rId5" Type="http://schemas.openxmlformats.org/officeDocument/2006/relationships/hyperlink" Target="https://de.wikipedia.org/wiki/Gale_(Marskrater)" TargetMode="External"/><Relationship Id="rId4" Type="http://schemas.openxmlformats.org/officeDocument/2006/relationships/hyperlink" Target="https://de.wikipedia.org/wiki/Meridiani_Planum"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8" Type="http://schemas.openxmlformats.org/officeDocument/2006/relationships/hyperlink" Target="https://de.wikipedia.org/wiki/Folge_(Mathematik)" TargetMode="External"/><Relationship Id="rId3" Type="http://schemas.openxmlformats.org/officeDocument/2006/relationships/hyperlink" Target="https://de.wikipedia.org/wiki/Johann_Daniel_Titius" TargetMode="External"/><Relationship Id="rId7" Type="http://schemas.openxmlformats.org/officeDocument/2006/relationships/hyperlink" Target="https://de.wikipedia.org/wiki/Sonne" TargetMode="External"/><Relationship Id="rId2" Type="http://schemas.openxmlformats.org/officeDocument/2006/relationships/slide" Target="../slides/slide31.xml"/><Relationship Id="rId1" Type="http://schemas.openxmlformats.org/officeDocument/2006/relationships/notesMaster" Target="../notesMasters/notesMaster1.xml"/><Relationship Id="rId6" Type="http://schemas.openxmlformats.org/officeDocument/2006/relationships/hyperlink" Target="https://de.wikipedia.org/wiki/Planet" TargetMode="External"/><Relationship Id="rId5" Type="http://schemas.openxmlformats.org/officeDocument/2006/relationships/hyperlink" Target="https://de.wikipedia.org/wiki/Johann_Elert_Bode" TargetMode="External"/><Relationship Id="rId4" Type="http://schemas.openxmlformats.org/officeDocument/2006/relationships/hyperlink" Target="https://de.wikipedia.org/wiki/Empirie" TargetMode="External"/><Relationship Id="rId9" Type="http://schemas.openxmlformats.org/officeDocument/2006/relationships/hyperlink" Target="https://de.wikipedia.org/wiki/Reihe_(Mathematik)"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10 Bilder, die per Mausklick zu Mausklick erscheinen</a:t>
            </a:r>
          </a:p>
        </p:txBody>
      </p:sp>
      <p:sp>
        <p:nvSpPr>
          <p:cNvPr id="4" name="Foliennummernplatzhalter 3"/>
          <p:cNvSpPr>
            <a:spLocks noGrp="1"/>
          </p:cNvSpPr>
          <p:nvPr>
            <p:ph type="sldNum" sz="quarter" idx="10"/>
          </p:nvPr>
        </p:nvSpPr>
        <p:spPr/>
        <p:txBody>
          <a:bodyPr/>
          <a:lstStyle/>
          <a:p>
            <a:fld id="{76A94E64-DEA1-44B7-9E20-3264C0C8D2E2}" type="slidenum">
              <a:rPr lang="de-DE" smtClean="0"/>
              <a:t>11</a:t>
            </a:fld>
            <a:endParaRPr lang="de-DE"/>
          </a:p>
        </p:txBody>
      </p:sp>
    </p:spTree>
    <p:extLst>
      <p:ext uri="{BB962C8B-B14F-4D97-AF65-F5344CB8AC3E}">
        <p14:creationId xmlns:p14="http://schemas.microsoft.com/office/powerpoint/2010/main" val="21388990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Beide Monde weisen eine geologische sehr junge Oberfläche auf, welche ständigen Veränderungen unterworfen ist.</a:t>
            </a:r>
          </a:p>
          <a:p>
            <a:endParaRPr lang="de-DE" dirty="0"/>
          </a:p>
          <a:p>
            <a:r>
              <a:rPr lang="de-DE" dirty="0"/>
              <a:t>Kryovulkanismus = Eisvulkanismus</a:t>
            </a:r>
          </a:p>
          <a:p>
            <a:endParaRPr lang="de-DE" dirty="0"/>
          </a:p>
          <a:p>
            <a:r>
              <a:rPr lang="de-DE" dirty="0"/>
              <a:t>Io und Europa waren Geliebte von Zeus. Jupiter ist das römische Pendant zu Zeus.</a:t>
            </a:r>
          </a:p>
        </p:txBody>
      </p:sp>
      <p:sp>
        <p:nvSpPr>
          <p:cNvPr id="4" name="Foliennummernplatzhalter 3"/>
          <p:cNvSpPr>
            <a:spLocks noGrp="1"/>
          </p:cNvSpPr>
          <p:nvPr>
            <p:ph type="sldNum" sz="quarter" idx="5"/>
          </p:nvPr>
        </p:nvSpPr>
        <p:spPr/>
        <p:txBody>
          <a:bodyPr/>
          <a:lstStyle/>
          <a:p>
            <a:fld id="{76A94E64-DEA1-44B7-9E20-3264C0C8D2E2}" type="slidenum">
              <a:rPr lang="de-DE" smtClean="0"/>
              <a:t>38</a:t>
            </a:fld>
            <a:endParaRPr lang="de-DE"/>
          </a:p>
        </p:txBody>
      </p:sp>
    </p:spTree>
    <p:extLst>
      <p:ext uri="{BB962C8B-B14F-4D97-AF65-F5344CB8AC3E}">
        <p14:creationId xmlns:p14="http://schemas.microsoft.com/office/powerpoint/2010/main" val="11213255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6A94E64-DEA1-44B7-9E20-3264C0C8D2E2}" type="slidenum">
              <a:rPr lang="de-DE" smtClean="0"/>
              <a:t>39</a:t>
            </a:fld>
            <a:endParaRPr lang="de-DE"/>
          </a:p>
        </p:txBody>
      </p:sp>
    </p:spTree>
    <p:extLst>
      <p:ext uri="{BB962C8B-B14F-4D97-AF65-F5344CB8AC3E}">
        <p14:creationId xmlns:p14="http://schemas.microsoft.com/office/powerpoint/2010/main" val="32318328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Galileo: </a:t>
            </a:r>
            <a:r>
              <a:rPr lang="de-DE" sz="1200" b="0" i="0" u="none" strike="noStrike" kern="1200" dirty="0">
                <a:solidFill>
                  <a:schemeClr val="tx1"/>
                </a:solidFill>
                <a:effectLst/>
                <a:latin typeface="+mn-lt"/>
                <a:ea typeface="+mn-ea"/>
                <a:cs typeface="+mn-cs"/>
              </a:rPr>
              <a:t>Die erste Raumsonde, die Jupiter umkreiste, war die </a:t>
            </a:r>
            <a:r>
              <a:rPr lang="de-DE" sz="1200" b="0" i="0" u="none" strike="noStrike" kern="1200" dirty="0">
                <a:solidFill>
                  <a:schemeClr val="tx1"/>
                </a:solidFill>
                <a:effectLst/>
                <a:latin typeface="+mn-lt"/>
                <a:ea typeface="+mn-ea"/>
                <a:cs typeface="+mn-cs"/>
                <a:hlinkClick r:id="rId3" tooltip="National Aeronautics and Space Administration"/>
              </a:rPr>
              <a:t>NASA</a:t>
            </a:r>
            <a:r>
              <a:rPr lang="de-DE" sz="1200" b="0" i="0" u="none" strike="noStrike" kern="1200" dirty="0">
                <a:solidFill>
                  <a:schemeClr val="tx1"/>
                </a:solidFill>
                <a:effectLst/>
                <a:latin typeface="+mn-lt"/>
                <a:ea typeface="+mn-ea"/>
                <a:cs typeface="+mn-cs"/>
              </a:rPr>
              <a:t>-Sonde </a:t>
            </a:r>
            <a:r>
              <a:rPr lang="de-DE" sz="1200" b="0" i="0" u="none" strike="noStrike" kern="1200" dirty="0">
                <a:solidFill>
                  <a:schemeClr val="tx1"/>
                </a:solidFill>
                <a:effectLst/>
                <a:latin typeface="+mn-lt"/>
                <a:ea typeface="+mn-ea"/>
                <a:cs typeface="+mn-cs"/>
                <a:hlinkClick r:id="rId4" tooltip="Galileo (Raumsonde)"/>
              </a:rPr>
              <a:t>Galileo</a:t>
            </a:r>
            <a:r>
              <a:rPr lang="de-DE" sz="1200" b="0" i="0" u="none" strike="noStrike" kern="1200" dirty="0">
                <a:solidFill>
                  <a:schemeClr val="tx1"/>
                </a:solidFill>
                <a:effectLst/>
                <a:latin typeface="+mn-lt"/>
                <a:ea typeface="+mn-ea"/>
                <a:cs typeface="+mn-cs"/>
              </a:rPr>
              <a:t>, die am 7. Dezember 1995 nach etwas mehr als sechs Jahren Flugzeit in einen Orbit um den Planeten einschwenkte. Bereits auf dem Weg zum Jupiter konnte Galileo 1994 beobachten, wie der </a:t>
            </a:r>
            <a:r>
              <a:rPr lang="de-DE" sz="1200" b="0" i="0" u="none" strike="noStrike" kern="1200" dirty="0">
                <a:solidFill>
                  <a:schemeClr val="tx1"/>
                </a:solidFill>
                <a:effectLst/>
                <a:latin typeface="+mn-lt"/>
                <a:ea typeface="+mn-ea"/>
                <a:cs typeface="+mn-cs"/>
                <a:hlinkClick r:id="rId5" tooltip="Komet"/>
              </a:rPr>
              <a:t>Komet</a:t>
            </a:r>
            <a:r>
              <a:rPr lang="de-DE" sz="1200" b="0" i="0" u="none" strike="noStrike" kern="1200" dirty="0">
                <a:solidFill>
                  <a:schemeClr val="tx1"/>
                </a:solidFill>
                <a:effectLst/>
                <a:latin typeface="+mn-lt"/>
                <a:ea typeface="+mn-ea"/>
                <a:cs typeface="+mn-cs"/>
              </a:rPr>
              <a:t> </a:t>
            </a:r>
            <a:r>
              <a:rPr lang="de-DE" sz="1200" b="0" i="0" u="none" strike="noStrike" kern="1200" dirty="0">
                <a:solidFill>
                  <a:schemeClr val="tx1"/>
                </a:solidFill>
                <a:effectLst/>
                <a:latin typeface="+mn-lt"/>
                <a:ea typeface="+mn-ea"/>
                <a:cs typeface="+mn-cs"/>
                <a:hlinkClick r:id="rId6" tooltip="Shoemaker-Levy 9"/>
              </a:rPr>
              <a:t>Shoemaker-Levy 9</a:t>
            </a:r>
            <a:r>
              <a:rPr lang="de-DE" sz="1200" b="0" i="0" u="none" strike="noStrike" kern="1200" dirty="0">
                <a:solidFill>
                  <a:schemeClr val="tx1"/>
                </a:solidFill>
                <a:effectLst/>
                <a:latin typeface="+mn-lt"/>
                <a:ea typeface="+mn-ea"/>
                <a:cs typeface="+mn-cs"/>
              </a:rPr>
              <a:t> auf dem von der Sonde noch 238 Mio. Kilometer entfernten Jupiter einschlug und Explosionen von der Größe der Erde in der Atmosphäre des Planeten auslöste. Trotz der Distanz konnte Galileo Bilder von den direkten Einschlägen aufnehmen, die auf der erdabgewandten Seite stattfanden. </a:t>
            </a:r>
          </a:p>
          <a:p>
            <a:r>
              <a:rPr lang="de-DE" sz="1200" b="0" i="0" u="none" strike="noStrike" kern="1200" dirty="0">
                <a:solidFill>
                  <a:schemeClr val="tx1"/>
                </a:solidFill>
                <a:effectLst/>
                <a:latin typeface="+mn-lt"/>
                <a:ea typeface="+mn-ea"/>
                <a:cs typeface="+mn-cs"/>
              </a:rPr>
              <a:t>Galileo umkreiste Jupiter über sieben Jahre lang und führte mehrfach Vorbeiflüge an den </a:t>
            </a:r>
            <a:r>
              <a:rPr lang="de-DE" sz="1200" b="0" i="0" u="none" strike="noStrike" kern="1200" dirty="0" err="1">
                <a:solidFill>
                  <a:schemeClr val="tx1"/>
                </a:solidFill>
                <a:effectLst/>
                <a:latin typeface="+mn-lt"/>
                <a:ea typeface="+mn-ea"/>
                <a:cs typeface="+mn-cs"/>
              </a:rPr>
              <a:t>Galileischen</a:t>
            </a:r>
            <a:r>
              <a:rPr lang="de-DE" sz="1200" b="0" i="0" u="none" strike="noStrike" kern="1200" dirty="0">
                <a:solidFill>
                  <a:schemeClr val="tx1"/>
                </a:solidFill>
                <a:effectLst/>
                <a:latin typeface="+mn-lt"/>
                <a:ea typeface="+mn-ea"/>
                <a:cs typeface="+mn-cs"/>
              </a:rPr>
              <a:t> Monden aus. </a:t>
            </a:r>
          </a:p>
          <a:p>
            <a:r>
              <a:rPr lang="de-DE" sz="1200" b="0" i="0" u="none" strike="noStrike" kern="1200" dirty="0">
                <a:solidFill>
                  <a:schemeClr val="tx1"/>
                </a:solidFill>
                <a:effectLst/>
                <a:latin typeface="+mn-lt"/>
                <a:ea typeface="+mn-ea"/>
                <a:cs typeface="+mn-cs"/>
              </a:rPr>
              <a:t>Galileo Probe: Neben dem Orbiter umfasste die Mission von Galileo auch das Aussetzen einer Eintrittskapsel, die in Jupiters Atmosphäre eindringen und verschiedene Daten über Temperatur, Druck, Windgeschwindigkeit und chemische Zusammensetzung liefern sollte. In 82 Mio. Kilometern Entfernung zum Jupiter trennte sich im Juli 1995 die Kapsel von der Muttersonde. Am 7. Dezember 1995 tauchte die Kapsel mit einer Geschwindigkeit von 170.000 km/h in einem Winkel von ca. 9° in die Atmosphäre des Jupiters ein, wurde mit Hilfe eines Hitzeschildes abgebremst und entfaltete einige Minuten später einen Fallschirm. Anschließend lieferte die Kapsel 57,6 Minuten lang Daten, während sie sich am Fallschirm hängend etwa 160 km tief in die Atmosphäre fortbewegte, bevor sie vom Außendruck zerstört wurde. In den letzten Sekunden registrierte die Sonde einen Druck von 22 bar und eine Temperatur von +152 °C. </a:t>
            </a:r>
            <a:endParaRPr lang="de-DE" dirty="0"/>
          </a:p>
          <a:p>
            <a:r>
              <a:rPr lang="de-DE" dirty="0"/>
              <a:t>Juno: Am 5. August 2011 startete die NASA-Sonde Juno zum Jupiter. Sie ist am 4. Juli 2016 in einen polaren Orbit um Jupiter eingeschwenkt, der sie bis 5000 Kilometer an die Wolkenobergrenze führt, bei einer Umlaufzeit von elf Tagen pro Orbit. Die Primärmission der Sonde soll etwa ein Jahr lang dauern und 33 solcher Orbits beinhalten. Juno soll der Erforschung des Magnetfelds sowie der Atmosphäre dienen, die </a:t>
            </a:r>
            <a:r>
              <a:rPr lang="de-DE" dirty="0" err="1"/>
              <a:t>Galileischen</a:t>
            </a:r>
            <a:r>
              <a:rPr lang="de-DE" dirty="0"/>
              <a:t> Monde wird die Sonde höchstens aus einer größeren Entfernung beobachten können. Eine Besonderheit der Sonde ist ihre Energieversorgung: Als erste Mission zu einem der äußeren Planeten wird sie vollständig durch Solarenergie betrieben werden. Die Sonde hat während des Vorbeiflugs 2016/17 hochauflösende Aufnahmen angefertigt</a:t>
            </a:r>
          </a:p>
        </p:txBody>
      </p:sp>
      <p:sp>
        <p:nvSpPr>
          <p:cNvPr id="4" name="Foliennummernplatzhalter 3"/>
          <p:cNvSpPr>
            <a:spLocks noGrp="1"/>
          </p:cNvSpPr>
          <p:nvPr>
            <p:ph type="sldNum" sz="quarter" idx="5"/>
          </p:nvPr>
        </p:nvSpPr>
        <p:spPr/>
        <p:txBody>
          <a:bodyPr/>
          <a:lstStyle/>
          <a:p>
            <a:fld id="{76A94E64-DEA1-44B7-9E20-3264C0C8D2E2}" type="slidenum">
              <a:rPr lang="de-DE" smtClean="0"/>
              <a:t>40</a:t>
            </a:fld>
            <a:endParaRPr lang="de-DE"/>
          </a:p>
        </p:txBody>
      </p:sp>
    </p:spTree>
    <p:extLst>
      <p:ext uri="{BB962C8B-B14F-4D97-AF65-F5344CB8AC3E}">
        <p14:creationId xmlns:p14="http://schemas.microsoft.com/office/powerpoint/2010/main" val="5990172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Galileo Galilei bemerkt 1610 die Ringe des Saturns.</a:t>
            </a:r>
          </a:p>
          <a:p>
            <a:r>
              <a:rPr lang="de-DE" dirty="0"/>
              <a:t>Christiaan Huygens (Niederländer; * 14.4.1629/ † </a:t>
            </a:r>
            <a:r>
              <a:rPr lang="de-DE" sz="1200" kern="1200" dirty="0">
                <a:solidFill>
                  <a:schemeClr val="tx1"/>
                </a:solidFill>
                <a:latin typeface="+mn-lt"/>
                <a:ea typeface="+mn-ea"/>
                <a:cs typeface="+mn-cs"/>
              </a:rPr>
              <a:t>8.7.1695): </a:t>
            </a:r>
            <a:r>
              <a:rPr lang="de-DE" dirty="0"/>
              <a:t>Huygens entdeckte mit seinem selbstgebauten Teleskop 1655 erstmals den Saturnmond </a:t>
            </a:r>
            <a:r>
              <a:rPr lang="de-DE" dirty="0">
                <a:hlinkClick r:id="rId3" tooltip="Titan (Mond)"/>
              </a:rPr>
              <a:t>Titan</a:t>
            </a:r>
            <a:r>
              <a:rPr lang="de-DE" dirty="0"/>
              <a:t>. Er fand auch heraus, dass diese Ringe keine Verbindung zum Planeten hatten und ihr geheimnisvolles Verschwinden alle 14 Jahre dadurch zustande kam, dass man sie dann genau von der Seite sah, sie aber zu dünn waren, um von der Erde aus noch wahrgenommen werden zu können.</a:t>
            </a:r>
          </a:p>
          <a:p>
            <a:r>
              <a:rPr lang="de-DE" sz="1200" kern="1200" dirty="0">
                <a:solidFill>
                  <a:schemeClr val="tx1"/>
                </a:solidFill>
                <a:latin typeface="+mn-lt"/>
                <a:ea typeface="+mn-ea"/>
                <a:cs typeface="+mn-cs"/>
              </a:rPr>
              <a:t>Giovanni Domenico Cassini (Italiener; * 8.7.1625/ </a:t>
            </a:r>
            <a:r>
              <a:rPr lang="de-DE" dirty="0"/>
              <a:t>† 14.9.1712):</a:t>
            </a:r>
            <a:endParaRPr lang="de-DE" sz="1200" kern="1200" dirty="0">
              <a:solidFill>
                <a:schemeClr val="tx1"/>
              </a:solidFill>
              <a:latin typeface="+mn-lt"/>
              <a:ea typeface="+mn-ea"/>
              <a:cs typeface="+mn-cs"/>
            </a:endParaRPr>
          </a:p>
        </p:txBody>
      </p:sp>
      <p:sp>
        <p:nvSpPr>
          <p:cNvPr id="4" name="Foliennummernplatzhalter 3"/>
          <p:cNvSpPr>
            <a:spLocks noGrp="1"/>
          </p:cNvSpPr>
          <p:nvPr>
            <p:ph type="sldNum" sz="quarter" idx="5"/>
          </p:nvPr>
        </p:nvSpPr>
        <p:spPr/>
        <p:txBody>
          <a:bodyPr/>
          <a:lstStyle/>
          <a:p>
            <a:fld id="{76A94E64-DEA1-44B7-9E20-3264C0C8D2E2}" type="slidenum">
              <a:rPr lang="de-DE" smtClean="0"/>
              <a:t>43</a:t>
            </a:fld>
            <a:endParaRPr lang="de-DE"/>
          </a:p>
        </p:txBody>
      </p:sp>
    </p:spTree>
    <p:extLst>
      <p:ext uri="{BB962C8B-B14F-4D97-AF65-F5344CB8AC3E}">
        <p14:creationId xmlns:p14="http://schemas.microsoft.com/office/powerpoint/2010/main" val="42432257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As MESSENGER completed its successful flyby of Mercury, the Narrow Angle Camera (NAC), part of the Mercury Dual Imaging System (MDIS), took images of the planet as the spacecraft departed. Beginning on January 14, 2008, about 100 minutes after MESSENGER's closest pass by the surface of Mercury, until January 15, 2008, about 19 hours later, the NAC acquired one image every four minutes. In total, 288 images were snapped during this time and were compiled sequentially to produce this movie. At the start of the movie, MESSENGER is about 34,000 kilometers (about 21,000 miles) from Mercury, and the first image has a field of view of about 950 kilometers (about 590 miles) in width. At the end of the movie, the MESSENGER spacecraft is a distance of about 440,000 kilometers (270,000 miles) from Mercury.</a:t>
            </a:r>
            <a:endParaRPr lang="de-DE" dirty="0"/>
          </a:p>
        </p:txBody>
      </p:sp>
      <p:sp>
        <p:nvSpPr>
          <p:cNvPr id="4" name="Foliennummernplatzhalter 3"/>
          <p:cNvSpPr>
            <a:spLocks noGrp="1"/>
          </p:cNvSpPr>
          <p:nvPr>
            <p:ph type="sldNum" sz="quarter" idx="10"/>
          </p:nvPr>
        </p:nvSpPr>
        <p:spPr/>
        <p:txBody>
          <a:bodyPr/>
          <a:lstStyle/>
          <a:p>
            <a:fld id="{76A94E64-DEA1-44B7-9E20-3264C0C8D2E2}" type="slidenum">
              <a:rPr lang="de-DE" smtClean="0"/>
              <a:t>12</a:t>
            </a:fld>
            <a:endParaRPr lang="de-DE"/>
          </a:p>
        </p:txBody>
      </p:sp>
    </p:spTree>
    <p:extLst>
      <p:ext uri="{BB962C8B-B14F-4D97-AF65-F5344CB8AC3E}">
        <p14:creationId xmlns:p14="http://schemas.microsoft.com/office/powerpoint/2010/main" val="14063180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200" b="0" i="1" u="none" strike="noStrike" kern="1200" dirty="0">
                <a:solidFill>
                  <a:schemeClr val="tx1"/>
                </a:solidFill>
                <a:effectLst/>
                <a:latin typeface="+mn-lt"/>
                <a:ea typeface="+mn-ea"/>
                <a:cs typeface="+mn-cs"/>
              </a:rPr>
              <a:t>Venus Cloud Tops Viewed by Hubble. This is a NASA Hubble Space Telescope ultraviolet-light image of the planet Venus, taken on January 24 1995, when Venus was at a distance of 70.6 million miles 113.6 million kilometers from Earth. </a:t>
            </a:r>
            <a:endParaRPr lang="de-DE" dirty="0"/>
          </a:p>
        </p:txBody>
      </p:sp>
      <p:sp>
        <p:nvSpPr>
          <p:cNvPr id="4" name="Foliennummernplatzhalter 3"/>
          <p:cNvSpPr>
            <a:spLocks noGrp="1"/>
          </p:cNvSpPr>
          <p:nvPr>
            <p:ph type="sldNum" sz="quarter" idx="10"/>
          </p:nvPr>
        </p:nvSpPr>
        <p:spPr/>
        <p:txBody>
          <a:bodyPr/>
          <a:lstStyle/>
          <a:p>
            <a:fld id="{76A94E64-DEA1-44B7-9E20-3264C0C8D2E2}" type="slidenum">
              <a:rPr lang="de-DE" smtClean="0"/>
              <a:t>16</a:t>
            </a:fld>
            <a:endParaRPr lang="de-DE"/>
          </a:p>
        </p:txBody>
      </p:sp>
    </p:spTree>
    <p:extLst>
      <p:ext uri="{BB962C8B-B14F-4D97-AF65-F5344CB8AC3E}">
        <p14:creationId xmlns:p14="http://schemas.microsoft.com/office/powerpoint/2010/main" val="9074859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Bild 1:</a:t>
            </a:r>
          </a:p>
          <a:p>
            <a:r>
              <a:rPr lang="en-US" sz="1200" b="0" i="0" u="none" strike="noStrike" kern="1200" dirty="0">
                <a:solidFill>
                  <a:schemeClr val="tx1"/>
                </a:solidFill>
                <a:effectLst/>
                <a:latin typeface="+mn-lt"/>
                <a:ea typeface="+mn-ea"/>
                <a:cs typeface="+mn-cs"/>
              </a:rPr>
              <a:t>Maat Mons is displayed in this computer generated three-dimensional perspective of the surface of Venus. The viewpoint is located 634 kilometers (393 miles) north of Maat Mons at an elevation of 3 kilometers (2 miles) above the terrain. Lava flows extend for hundreds of kilometers across the fractured plains shown in the foreground, to the base of Maat Mons. The view is to the south with the volcano Maat Mons appearing at the center of the image on the horizon and rising to almost 5 kilometers (3 miles) above the surrounding terrain. Maat Mons is located at approximately 0.9 degrees north latitude, 194.5 degrees east longitude with a peak that ascends to 8 kilometers (5 miles) above the mean surface. Maat Mons is named for an Egyptian Goddess of truth and justice. Magellan synthetic aperture radar data is combined with radar altimetry to develop a three-dimensional map of the surface. The vertical scale in this perspective has been exaggerated 10 times. Rays cast in a computer intersect the surface to crate a three-dimensional perspective view. Simulated color and a digital elevation map developed by the U.S. Geological Survey are used to enhance small-scale structure. The simulated hues are based on color images recorded by the Soviet Venera 13 and 14 spacecraft. The image was produced by the Solar System Visualization project and the Magellan Science team at the JPL </a:t>
            </a:r>
            <a:r>
              <a:rPr lang="en-US" sz="1200" b="0" i="0" u="none" strike="noStrike" kern="1200" dirty="0" err="1">
                <a:solidFill>
                  <a:schemeClr val="tx1"/>
                </a:solidFill>
                <a:effectLst/>
                <a:latin typeface="+mn-lt"/>
                <a:ea typeface="+mn-ea"/>
                <a:cs typeface="+mn-cs"/>
              </a:rPr>
              <a:t>Multimission</a:t>
            </a:r>
            <a:r>
              <a:rPr lang="en-US" sz="1200" b="0" i="0" u="none" strike="noStrike" kern="1200" dirty="0">
                <a:solidFill>
                  <a:schemeClr val="tx1"/>
                </a:solidFill>
                <a:effectLst/>
                <a:latin typeface="+mn-lt"/>
                <a:ea typeface="+mn-ea"/>
                <a:cs typeface="+mn-cs"/>
              </a:rPr>
              <a:t> Image Processing Laboratory and is a single frame from a video released at the April 22, 1992 news conference. </a:t>
            </a:r>
            <a:endParaRPr lang="de-DE" dirty="0"/>
          </a:p>
          <a:p>
            <a:endParaRPr lang="de-DE" dirty="0"/>
          </a:p>
          <a:p>
            <a:r>
              <a:rPr lang="de-DE" dirty="0"/>
              <a:t>Bild 2:</a:t>
            </a:r>
          </a:p>
          <a:p>
            <a:r>
              <a:rPr lang="en-US" sz="1200" b="0" i="0" u="none" strike="noStrike" kern="1200" dirty="0">
                <a:solidFill>
                  <a:schemeClr val="tx1"/>
                </a:solidFill>
                <a:effectLst/>
                <a:latin typeface="+mn-lt"/>
                <a:ea typeface="+mn-ea"/>
                <a:cs typeface="+mn-cs"/>
              </a:rPr>
              <a:t>Three impact craters are displayed in this three-dimensional perspective view of the surface of Venus. The center of the image is located at approximately 27 degrees south latitude, 339 degrees east longitude in the northwestern portion of Lavinia </a:t>
            </a:r>
            <a:r>
              <a:rPr lang="en-US" sz="1200" b="0" i="0" u="none" strike="noStrike" kern="1200" dirty="0" err="1">
                <a:solidFill>
                  <a:schemeClr val="tx1"/>
                </a:solidFill>
                <a:effectLst/>
                <a:latin typeface="+mn-lt"/>
                <a:ea typeface="+mn-ea"/>
                <a:cs typeface="+mn-cs"/>
              </a:rPr>
              <a:t>Planitia</a:t>
            </a:r>
            <a:r>
              <a:rPr lang="en-US" sz="1200" b="0" i="0" u="none" strike="noStrike" kern="1200" dirty="0">
                <a:solidFill>
                  <a:schemeClr val="tx1"/>
                </a:solidFill>
                <a:effectLst/>
                <a:latin typeface="+mn-lt"/>
                <a:ea typeface="+mn-ea"/>
                <a:cs typeface="+mn-cs"/>
              </a:rPr>
              <a:t>. The viewpoint is located southwest of Howe Crater, which appears centered in the lower portion of the image. Howe is a crater with a diameter of 37.3 kilometers (23.1 miles) located at 28.6 degrees south latitude, 337.1 degrees east longitude. Danilova, a crater with a diameter of 47.6 kilometers (29.5 miles), located at 26.35 degrees south latitude, 337.25 degrees east longitude, appears above and to the left of Howe in the image. </a:t>
            </a:r>
            <a:r>
              <a:rPr lang="en-US" sz="1200" b="0" i="0" u="none" strike="noStrike" kern="1200" dirty="0" err="1">
                <a:solidFill>
                  <a:schemeClr val="tx1"/>
                </a:solidFill>
                <a:effectLst/>
                <a:latin typeface="+mn-lt"/>
                <a:ea typeface="+mn-ea"/>
                <a:cs typeface="+mn-cs"/>
              </a:rPr>
              <a:t>Aglaonice</a:t>
            </a:r>
            <a:r>
              <a:rPr lang="en-US" sz="1200" b="0" i="0" u="none" strike="noStrike" kern="1200" dirty="0">
                <a:solidFill>
                  <a:schemeClr val="tx1"/>
                </a:solidFill>
                <a:effectLst/>
                <a:latin typeface="+mn-lt"/>
                <a:ea typeface="+mn-ea"/>
                <a:cs typeface="+mn-cs"/>
              </a:rPr>
              <a:t>, a crater with a diameter of 62.7 kilometers (38.9 miles), located at 26.5 degrees south latitude, 340 degrees east longitude, is shown to the right of Danilova. Magellan synthetic aperture radar data is combined with radar altimetry to develop a three-dimensional map of the surface. Rays cast in a computer intersect the surface to create a three-dimensional perspective view. Simulated color and a digital elevation map developed by the U.S. Geological Survey are used to enhance small-scale structure. The simulated hues are based on color images recorded by the Soviet Venera 13 and 14 spacecraft. The image was produced at the JPL </a:t>
            </a:r>
            <a:r>
              <a:rPr lang="en-US" sz="1200" b="0" i="0" u="none" strike="noStrike" kern="1200" dirty="0" err="1">
                <a:solidFill>
                  <a:schemeClr val="tx1"/>
                </a:solidFill>
                <a:effectLst/>
                <a:latin typeface="+mn-lt"/>
                <a:ea typeface="+mn-ea"/>
                <a:cs typeface="+mn-cs"/>
              </a:rPr>
              <a:t>Multimission</a:t>
            </a:r>
            <a:r>
              <a:rPr lang="en-US" sz="1200" b="0" i="0" u="none" strike="noStrike" kern="1200" dirty="0">
                <a:solidFill>
                  <a:schemeClr val="tx1"/>
                </a:solidFill>
                <a:effectLst/>
                <a:latin typeface="+mn-lt"/>
                <a:ea typeface="+mn-ea"/>
                <a:cs typeface="+mn-cs"/>
              </a:rPr>
              <a:t> Image Processing Laboratory and is a single frame from a video released at the May 29, 1991, JPL news conference. </a:t>
            </a:r>
            <a:endParaRPr lang="de-DE" dirty="0"/>
          </a:p>
        </p:txBody>
      </p:sp>
      <p:sp>
        <p:nvSpPr>
          <p:cNvPr id="4" name="Foliennummernplatzhalter 3"/>
          <p:cNvSpPr>
            <a:spLocks noGrp="1"/>
          </p:cNvSpPr>
          <p:nvPr>
            <p:ph type="sldNum" sz="quarter" idx="10"/>
          </p:nvPr>
        </p:nvSpPr>
        <p:spPr/>
        <p:txBody>
          <a:bodyPr/>
          <a:lstStyle/>
          <a:p>
            <a:fld id="{76A94E64-DEA1-44B7-9E20-3264C0C8D2E2}" type="slidenum">
              <a:rPr lang="de-DE" smtClean="0"/>
              <a:t>17</a:t>
            </a:fld>
            <a:endParaRPr lang="de-DE"/>
          </a:p>
        </p:txBody>
      </p:sp>
    </p:spTree>
    <p:extLst>
      <p:ext uri="{BB962C8B-B14F-4D97-AF65-F5344CB8AC3E}">
        <p14:creationId xmlns:p14="http://schemas.microsoft.com/office/powerpoint/2010/main" val="31326943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ltLang="de-DE" b="1" dirty="0"/>
              <a:t>Bild: Olympus Mons (Viking)</a:t>
            </a:r>
          </a:p>
          <a:p>
            <a:r>
              <a:rPr lang="de-DE" altLang="de-DE" dirty="0"/>
              <a:t>Color </a:t>
            </a:r>
            <a:r>
              <a:rPr lang="de-DE" altLang="de-DE" dirty="0" err="1"/>
              <a:t>mosaic</a:t>
            </a:r>
            <a:r>
              <a:rPr lang="de-DE" altLang="de-DE" dirty="0"/>
              <a:t> </a:t>
            </a:r>
            <a:r>
              <a:rPr lang="de-DE" altLang="de-DE" dirty="0" err="1"/>
              <a:t>of</a:t>
            </a:r>
            <a:r>
              <a:rPr lang="de-DE" altLang="de-DE" dirty="0"/>
              <a:t> Olympus Mons </a:t>
            </a:r>
            <a:r>
              <a:rPr lang="de-DE" altLang="de-DE" dirty="0" err="1"/>
              <a:t>volcano</a:t>
            </a:r>
            <a:r>
              <a:rPr lang="de-DE" altLang="de-DE" dirty="0"/>
              <a:t> on Mars </a:t>
            </a:r>
            <a:r>
              <a:rPr lang="de-DE" altLang="de-DE" dirty="0" err="1"/>
              <a:t>from</a:t>
            </a:r>
            <a:r>
              <a:rPr lang="de-DE" altLang="de-DE" dirty="0"/>
              <a:t> </a:t>
            </a:r>
            <a:r>
              <a:rPr lang="de-DE" altLang="de-DE" dirty="0" err="1"/>
              <a:t>the</a:t>
            </a:r>
            <a:r>
              <a:rPr lang="de-DE" altLang="de-DE" dirty="0"/>
              <a:t> Viking 1 Orbiter. The </a:t>
            </a:r>
            <a:r>
              <a:rPr lang="de-DE" altLang="de-DE" dirty="0" err="1"/>
              <a:t>mosaic</a:t>
            </a:r>
            <a:r>
              <a:rPr lang="de-DE" altLang="de-DE" dirty="0"/>
              <a:t> was </a:t>
            </a:r>
            <a:r>
              <a:rPr lang="de-DE" altLang="de-DE" dirty="0" err="1"/>
              <a:t>created</a:t>
            </a:r>
            <a:r>
              <a:rPr lang="de-DE" altLang="de-DE" dirty="0"/>
              <a:t> </a:t>
            </a:r>
            <a:r>
              <a:rPr lang="de-DE" altLang="de-DE" dirty="0" err="1"/>
              <a:t>using</a:t>
            </a:r>
            <a:r>
              <a:rPr lang="de-DE" altLang="de-DE" dirty="0"/>
              <a:t> </a:t>
            </a:r>
            <a:r>
              <a:rPr lang="de-DE" altLang="de-DE" dirty="0" err="1"/>
              <a:t>images</a:t>
            </a:r>
            <a:r>
              <a:rPr lang="de-DE" altLang="de-DE" dirty="0"/>
              <a:t> </a:t>
            </a:r>
            <a:r>
              <a:rPr lang="de-DE" altLang="de-DE" dirty="0" err="1"/>
              <a:t>from</a:t>
            </a:r>
            <a:r>
              <a:rPr lang="de-DE" altLang="de-DE" dirty="0"/>
              <a:t> </a:t>
            </a:r>
            <a:r>
              <a:rPr lang="de-DE" altLang="de-DE" dirty="0" err="1"/>
              <a:t>orbit</a:t>
            </a:r>
            <a:r>
              <a:rPr lang="de-DE" altLang="de-DE" dirty="0"/>
              <a:t> 735 </a:t>
            </a:r>
            <a:r>
              <a:rPr lang="de-DE" altLang="de-DE" dirty="0" err="1"/>
              <a:t>taken</a:t>
            </a:r>
            <a:r>
              <a:rPr lang="de-DE" altLang="de-DE" dirty="0"/>
              <a:t> 22 June 1978. Olympus Mons </a:t>
            </a:r>
            <a:r>
              <a:rPr lang="de-DE" altLang="de-DE" dirty="0" err="1"/>
              <a:t>is</a:t>
            </a:r>
            <a:r>
              <a:rPr lang="de-DE" altLang="de-DE" dirty="0"/>
              <a:t> </a:t>
            </a:r>
            <a:r>
              <a:rPr lang="de-DE" altLang="de-DE" dirty="0" err="1"/>
              <a:t>about</a:t>
            </a:r>
            <a:r>
              <a:rPr lang="de-DE" altLang="de-DE" dirty="0"/>
              <a:t> 600 km in </a:t>
            </a:r>
            <a:r>
              <a:rPr lang="de-DE" altLang="de-DE" dirty="0" err="1"/>
              <a:t>diameter</a:t>
            </a:r>
            <a:r>
              <a:rPr lang="de-DE" altLang="de-DE" dirty="0"/>
              <a:t> and </a:t>
            </a:r>
            <a:r>
              <a:rPr lang="de-DE" altLang="de-DE" dirty="0" err="1"/>
              <a:t>the</a:t>
            </a:r>
            <a:r>
              <a:rPr lang="de-DE" altLang="de-DE" dirty="0"/>
              <a:t> </a:t>
            </a:r>
            <a:r>
              <a:rPr lang="de-DE" altLang="de-DE" dirty="0" err="1"/>
              <a:t>summit</a:t>
            </a:r>
            <a:r>
              <a:rPr lang="de-DE" altLang="de-DE" dirty="0"/>
              <a:t> </a:t>
            </a:r>
            <a:r>
              <a:rPr lang="de-DE" altLang="de-DE" dirty="0" err="1"/>
              <a:t>caldera</a:t>
            </a:r>
            <a:r>
              <a:rPr lang="de-DE" altLang="de-DE" dirty="0"/>
              <a:t> </a:t>
            </a:r>
            <a:r>
              <a:rPr lang="de-DE" altLang="de-DE" dirty="0" err="1"/>
              <a:t>is</a:t>
            </a:r>
            <a:r>
              <a:rPr lang="de-DE" altLang="de-DE" dirty="0"/>
              <a:t> 24 km </a:t>
            </a:r>
            <a:r>
              <a:rPr lang="de-DE" altLang="de-DE" dirty="0" err="1"/>
              <a:t>above</a:t>
            </a:r>
            <a:r>
              <a:rPr lang="de-DE" altLang="de-DE" dirty="0"/>
              <a:t> </a:t>
            </a:r>
            <a:r>
              <a:rPr lang="de-DE" altLang="de-DE" dirty="0" err="1"/>
              <a:t>the</a:t>
            </a:r>
            <a:r>
              <a:rPr lang="de-DE" altLang="de-DE" dirty="0"/>
              <a:t> </a:t>
            </a:r>
            <a:r>
              <a:rPr lang="de-DE" altLang="de-DE" dirty="0" err="1"/>
              <a:t>surrounding</a:t>
            </a:r>
            <a:r>
              <a:rPr lang="de-DE" altLang="de-DE" dirty="0"/>
              <a:t> </a:t>
            </a:r>
            <a:r>
              <a:rPr lang="de-DE" altLang="de-DE" dirty="0" err="1"/>
              <a:t>plains</a:t>
            </a:r>
            <a:r>
              <a:rPr lang="de-DE" altLang="de-DE" dirty="0"/>
              <a:t>. The </a:t>
            </a:r>
            <a:r>
              <a:rPr lang="de-DE" altLang="de-DE" dirty="0" err="1"/>
              <a:t>complex</a:t>
            </a:r>
            <a:r>
              <a:rPr lang="de-DE" altLang="de-DE" dirty="0"/>
              <a:t> </a:t>
            </a:r>
            <a:r>
              <a:rPr lang="de-DE" altLang="de-DE" dirty="0" err="1"/>
              <a:t>aureole</a:t>
            </a:r>
            <a:r>
              <a:rPr lang="de-DE" altLang="de-DE" dirty="0"/>
              <a:t> </a:t>
            </a:r>
            <a:r>
              <a:rPr lang="de-DE" altLang="de-DE" dirty="0" err="1"/>
              <a:t>terrain</a:t>
            </a:r>
            <a:r>
              <a:rPr lang="de-DE" altLang="de-DE" dirty="0"/>
              <a:t> </a:t>
            </a:r>
            <a:r>
              <a:rPr lang="de-DE" altLang="de-DE" dirty="0" err="1"/>
              <a:t>is</a:t>
            </a:r>
            <a:r>
              <a:rPr lang="de-DE" altLang="de-DE" dirty="0"/>
              <a:t> visible at </a:t>
            </a:r>
            <a:r>
              <a:rPr lang="de-DE" altLang="de-DE" dirty="0" err="1"/>
              <a:t>the</a:t>
            </a:r>
            <a:r>
              <a:rPr lang="de-DE" altLang="de-DE" dirty="0"/>
              <a:t> top </a:t>
            </a:r>
            <a:r>
              <a:rPr lang="de-DE" altLang="de-DE" dirty="0" err="1"/>
              <a:t>of</a:t>
            </a:r>
            <a:r>
              <a:rPr lang="de-DE" altLang="de-DE" dirty="0"/>
              <a:t> </a:t>
            </a:r>
            <a:r>
              <a:rPr lang="de-DE" altLang="de-DE" dirty="0" err="1"/>
              <a:t>the</a:t>
            </a:r>
            <a:r>
              <a:rPr lang="de-DE" altLang="de-DE" dirty="0"/>
              <a:t> </a:t>
            </a:r>
            <a:r>
              <a:rPr lang="de-DE" altLang="de-DE" dirty="0" err="1"/>
              <a:t>frame</a:t>
            </a:r>
            <a:r>
              <a:rPr lang="de-DE" altLang="de-DE" dirty="0"/>
              <a:t>. North </a:t>
            </a:r>
            <a:r>
              <a:rPr lang="de-DE" altLang="de-DE" dirty="0" err="1"/>
              <a:t>is</a:t>
            </a:r>
            <a:r>
              <a:rPr lang="de-DE" altLang="de-DE" dirty="0"/>
              <a:t> </a:t>
            </a:r>
            <a:r>
              <a:rPr lang="de-DE" altLang="de-DE" dirty="0" err="1"/>
              <a:t>up</a:t>
            </a:r>
            <a:r>
              <a:rPr lang="de-DE" altLang="de-DE" dirty="0"/>
              <a:t>. </a:t>
            </a:r>
            <a:r>
              <a:rPr lang="de-DE" altLang="de-DE"/>
              <a:t>(Viking 1 Orbiter MH20N133-735A) </a:t>
            </a:r>
            <a:endParaRPr lang="de-DE" dirty="0"/>
          </a:p>
          <a:p>
            <a:r>
              <a:rPr lang="de-DE" altLang="de-DE" b="1" dirty="0"/>
              <a:t>Bild: Krater Galle – der „ Happy Face“ Krater (Mars Global Surveyor)</a:t>
            </a:r>
          </a:p>
          <a:p>
            <a:r>
              <a:rPr lang="de-DE" altLang="de-DE" dirty="0"/>
              <a:t>The </a:t>
            </a:r>
            <a:r>
              <a:rPr lang="de-DE" altLang="de-DE" dirty="0" err="1"/>
              <a:t>story</a:t>
            </a:r>
            <a:r>
              <a:rPr lang="de-DE" altLang="de-DE" dirty="0"/>
              <a:t> </a:t>
            </a:r>
            <a:r>
              <a:rPr lang="de-DE" altLang="de-DE" dirty="0" err="1"/>
              <a:t>of</a:t>
            </a:r>
            <a:r>
              <a:rPr lang="de-DE" altLang="de-DE" dirty="0"/>
              <a:t> </a:t>
            </a:r>
            <a:r>
              <a:rPr lang="de-DE" altLang="de-DE" dirty="0" err="1"/>
              <a:t>the</a:t>
            </a:r>
            <a:r>
              <a:rPr lang="de-DE" altLang="de-DE" dirty="0"/>
              <a:t> Mars Orbiter </a:t>
            </a:r>
            <a:r>
              <a:rPr lang="de-DE" altLang="de-DE" dirty="0" err="1"/>
              <a:t>Camera</a:t>
            </a:r>
            <a:r>
              <a:rPr lang="de-DE" altLang="de-DE" dirty="0"/>
              <a:t> (MOC) </a:t>
            </a:r>
            <a:r>
              <a:rPr lang="de-DE" altLang="de-DE" dirty="0" err="1"/>
              <a:t>onboard</a:t>
            </a:r>
            <a:r>
              <a:rPr lang="de-DE" altLang="de-DE" dirty="0"/>
              <a:t> </a:t>
            </a:r>
            <a:r>
              <a:rPr lang="de-DE" altLang="de-DE" dirty="0" err="1"/>
              <a:t>the</a:t>
            </a:r>
            <a:r>
              <a:rPr lang="de-DE" altLang="de-DE" dirty="0"/>
              <a:t> Mars Global Surveyor(MGS) </a:t>
            </a:r>
            <a:r>
              <a:rPr lang="de-DE" altLang="de-DE" dirty="0" err="1"/>
              <a:t>spacecraft</a:t>
            </a:r>
            <a:r>
              <a:rPr lang="de-DE" altLang="de-DE" dirty="0"/>
              <a:t> </a:t>
            </a:r>
            <a:r>
              <a:rPr lang="de-DE" altLang="de-DE" dirty="0" err="1"/>
              <a:t>began</a:t>
            </a:r>
            <a:r>
              <a:rPr lang="de-DE" altLang="de-DE" dirty="0"/>
              <a:t> </a:t>
            </a:r>
            <a:r>
              <a:rPr lang="de-DE" altLang="de-DE" dirty="0" err="1"/>
              <a:t>with</a:t>
            </a:r>
            <a:r>
              <a:rPr lang="de-DE" altLang="de-DE" dirty="0"/>
              <a:t> a </a:t>
            </a:r>
            <a:r>
              <a:rPr lang="de-DE" altLang="de-DE" dirty="0" err="1"/>
              <a:t>proposal</a:t>
            </a:r>
            <a:r>
              <a:rPr lang="de-DE" altLang="de-DE" dirty="0"/>
              <a:t> </a:t>
            </a:r>
            <a:r>
              <a:rPr lang="de-DE" altLang="de-DE" dirty="0" err="1"/>
              <a:t>to</a:t>
            </a:r>
            <a:r>
              <a:rPr lang="de-DE" altLang="de-DE" dirty="0"/>
              <a:t> NASA in 1985. The </a:t>
            </a:r>
            <a:r>
              <a:rPr lang="de-DE" altLang="de-DE" dirty="0" err="1"/>
              <a:t>first</a:t>
            </a:r>
            <a:r>
              <a:rPr lang="de-DE" altLang="de-DE" dirty="0"/>
              <a:t> MOC </a:t>
            </a:r>
            <a:r>
              <a:rPr lang="de-DE" altLang="de-DE" dirty="0" err="1"/>
              <a:t>flew</a:t>
            </a:r>
            <a:r>
              <a:rPr lang="de-DE" altLang="de-DE" dirty="0"/>
              <a:t> on Mars Observer, a </a:t>
            </a:r>
            <a:r>
              <a:rPr lang="de-DE" altLang="de-DE" dirty="0" err="1"/>
              <a:t>spacecraft</a:t>
            </a:r>
            <a:r>
              <a:rPr lang="de-DE" altLang="de-DE" dirty="0"/>
              <a:t> </a:t>
            </a:r>
            <a:r>
              <a:rPr lang="de-DE" altLang="de-DE" dirty="0" err="1"/>
              <a:t>that</a:t>
            </a:r>
            <a:r>
              <a:rPr lang="de-DE" altLang="de-DE" dirty="0"/>
              <a:t> was lost </a:t>
            </a:r>
            <a:r>
              <a:rPr lang="de-DE" altLang="de-DE" dirty="0" err="1"/>
              <a:t>before</a:t>
            </a:r>
            <a:r>
              <a:rPr lang="de-DE" altLang="de-DE" dirty="0"/>
              <a:t> </a:t>
            </a:r>
            <a:r>
              <a:rPr lang="de-DE" altLang="de-DE" dirty="0" err="1"/>
              <a:t>it</a:t>
            </a:r>
            <a:r>
              <a:rPr lang="de-DE" altLang="de-DE" dirty="0"/>
              <a:t> </a:t>
            </a:r>
            <a:r>
              <a:rPr lang="de-DE" altLang="de-DE" dirty="0" err="1"/>
              <a:t>reached</a:t>
            </a:r>
            <a:r>
              <a:rPr lang="de-DE" altLang="de-DE" dirty="0"/>
              <a:t> </a:t>
            </a:r>
            <a:r>
              <a:rPr lang="de-DE" altLang="de-DE" dirty="0" err="1"/>
              <a:t>the</a:t>
            </a:r>
            <a:r>
              <a:rPr lang="de-DE" altLang="de-DE" dirty="0"/>
              <a:t> </a:t>
            </a:r>
            <a:r>
              <a:rPr lang="de-DE" altLang="de-DE" dirty="0" err="1"/>
              <a:t>red</a:t>
            </a:r>
            <a:r>
              <a:rPr lang="de-DE" altLang="de-DE" dirty="0"/>
              <a:t> planet in 1993. </a:t>
            </a:r>
            <a:r>
              <a:rPr lang="de-DE" altLang="de-DE" dirty="0" err="1"/>
              <a:t>Now</a:t>
            </a:r>
            <a:r>
              <a:rPr lang="de-DE" altLang="de-DE" dirty="0"/>
              <a:t>, after 14 </a:t>
            </a:r>
            <a:r>
              <a:rPr lang="de-DE" altLang="de-DE" dirty="0" err="1"/>
              <a:t>years</a:t>
            </a:r>
            <a:r>
              <a:rPr lang="de-DE" altLang="de-DE" dirty="0"/>
              <a:t> </a:t>
            </a:r>
            <a:r>
              <a:rPr lang="de-DE" altLang="de-DE" dirty="0" err="1"/>
              <a:t>of</a:t>
            </a:r>
            <a:r>
              <a:rPr lang="de-DE" altLang="de-DE" dirty="0"/>
              <a:t> </a:t>
            </a:r>
            <a:r>
              <a:rPr lang="de-DE" altLang="de-DE" dirty="0" err="1"/>
              <a:t>effort</a:t>
            </a:r>
            <a:r>
              <a:rPr lang="de-DE" altLang="de-DE" dirty="0"/>
              <a:t>, a MOC </a:t>
            </a:r>
            <a:r>
              <a:rPr lang="de-DE" altLang="de-DE" dirty="0" err="1"/>
              <a:t>has</a:t>
            </a:r>
            <a:r>
              <a:rPr lang="de-DE" altLang="de-DE" dirty="0"/>
              <a:t> </a:t>
            </a:r>
            <a:r>
              <a:rPr lang="de-DE" altLang="de-DE" dirty="0" err="1"/>
              <a:t>finally</a:t>
            </a:r>
            <a:r>
              <a:rPr lang="de-DE" altLang="de-DE" dirty="0"/>
              <a:t> </a:t>
            </a:r>
            <a:r>
              <a:rPr lang="de-DE" altLang="de-DE" dirty="0" err="1"/>
              <a:t>been</a:t>
            </a:r>
            <a:r>
              <a:rPr lang="de-DE" altLang="de-DE" dirty="0"/>
              <a:t> </a:t>
            </a:r>
            <a:r>
              <a:rPr lang="de-DE" altLang="de-DE" dirty="0" err="1"/>
              <a:t>placed</a:t>
            </a:r>
            <a:r>
              <a:rPr lang="de-DE" altLang="de-DE" dirty="0"/>
              <a:t> in </a:t>
            </a:r>
            <a:r>
              <a:rPr lang="de-DE" altLang="de-DE" dirty="0" err="1"/>
              <a:t>the</a:t>
            </a:r>
            <a:r>
              <a:rPr lang="de-DE" altLang="de-DE" dirty="0"/>
              <a:t> </a:t>
            </a:r>
            <a:r>
              <a:rPr lang="de-DE" altLang="de-DE" dirty="0" err="1"/>
              <a:t>desired</a:t>
            </a:r>
            <a:r>
              <a:rPr lang="de-DE" altLang="de-DE" dirty="0"/>
              <a:t> </a:t>
            </a:r>
            <a:r>
              <a:rPr lang="de-DE" altLang="de-DE" dirty="0" err="1"/>
              <a:t>mapping</a:t>
            </a:r>
            <a:r>
              <a:rPr lang="de-DE" altLang="de-DE" dirty="0"/>
              <a:t> </a:t>
            </a:r>
            <a:r>
              <a:rPr lang="de-DE" altLang="de-DE" dirty="0" err="1"/>
              <a:t>orbit</a:t>
            </a:r>
            <a:r>
              <a:rPr lang="de-DE" altLang="de-DE" dirty="0"/>
              <a:t>. The MOC </a:t>
            </a:r>
            <a:r>
              <a:rPr lang="de-DE" altLang="de-DE" dirty="0" err="1"/>
              <a:t>team's</a:t>
            </a:r>
            <a:r>
              <a:rPr lang="de-DE" altLang="de-DE" dirty="0"/>
              <a:t> </a:t>
            </a:r>
            <a:r>
              <a:rPr lang="de-DE" altLang="de-DE" dirty="0" err="1"/>
              <a:t>happiness</a:t>
            </a:r>
            <a:r>
              <a:rPr lang="de-DE" altLang="de-DE" dirty="0"/>
              <a:t> </a:t>
            </a:r>
            <a:r>
              <a:rPr lang="de-DE" altLang="de-DE" dirty="0" err="1"/>
              <a:t>is</a:t>
            </a:r>
            <a:r>
              <a:rPr lang="de-DE" altLang="de-DE" dirty="0"/>
              <a:t> </a:t>
            </a:r>
            <a:r>
              <a:rPr lang="de-DE" altLang="de-DE" dirty="0" err="1"/>
              <a:t>perhaps</a:t>
            </a:r>
            <a:r>
              <a:rPr lang="de-DE" altLang="de-DE" dirty="0"/>
              <a:t> </a:t>
            </a:r>
            <a:r>
              <a:rPr lang="de-DE" altLang="de-DE" dirty="0" err="1"/>
              <a:t>best</a:t>
            </a:r>
            <a:r>
              <a:rPr lang="de-DE" altLang="de-DE" dirty="0"/>
              <a:t> </a:t>
            </a:r>
            <a:r>
              <a:rPr lang="de-DE" altLang="de-DE" dirty="0" err="1"/>
              <a:t>expressed</a:t>
            </a:r>
            <a:r>
              <a:rPr lang="de-DE" altLang="de-DE" dirty="0"/>
              <a:t> </a:t>
            </a:r>
            <a:r>
              <a:rPr lang="de-DE" altLang="de-DE" dirty="0" err="1"/>
              <a:t>by</a:t>
            </a:r>
            <a:r>
              <a:rPr lang="de-DE" altLang="de-DE" dirty="0"/>
              <a:t> </a:t>
            </a:r>
            <a:r>
              <a:rPr lang="de-DE" altLang="de-DE" dirty="0" err="1"/>
              <a:t>the</a:t>
            </a:r>
            <a:r>
              <a:rPr lang="de-DE" altLang="de-DE" dirty="0"/>
              <a:t> planet Mars </a:t>
            </a:r>
            <a:r>
              <a:rPr lang="de-DE" altLang="de-DE" dirty="0" err="1"/>
              <a:t>itself</a:t>
            </a:r>
            <a:r>
              <a:rPr lang="de-DE" altLang="de-DE" dirty="0"/>
              <a:t>. On </a:t>
            </a:r>
            <a:r>
              <a:rPr lang="de-DE" altLang="de-DE" dirty="0" err="1"/>
              <a:t>the</a:t>
            </a:r>
            <a:r>
              <a:rPr lang="de-DE" altLang="de-DE" dirty="0"/>
              <a:t> </a:t>
            </a:r>
            <a:r>
              <a:rPr lang="de-DE" altLang="de-DE" dirty="0" err="1"/>
              <a:t>first</a:t>
            </a:r>
            <a:r>
              <a:rPr lang="de-DE" altLang="de-DE" dirty="0"/>
              <a:t> </a:t>
            </a:r>
            <a:r>
              <a:rPr lang="de-DE" altLang="de-DE" dirty="0" err="1"/>
              <a:t>day</a:t>
            </a:r>
            <a:r>
              <a:rPr lang="de-DE" altLang="de-DE" dirty="0"/>
              <a:t> </a:t>
            </a:r>
            <a:r>
              <a:rPr lang="de-DE" altLang="de-DE" dirty="0" err="1"/>
              <a:t>of</a:t>
            </a:r>
            <a:r>
              <a:rPr lang="de-DE" altLang="de-DE" dirty="0"/>
              <a:t> </a:t>
            </a:r>
            <a:r>
              <a:rPr lang="de-DE" altLang="de-DE" dirty="0" err="1"/>
              <a:t>the</a:t>
            </a:r>
            <a:r>
              <a:rPr lang="de-DE" altLang="de-DE" dirty="0"/>
              <a:t> Mapping Phase </a:t>
            </a:r>
            <a:r>
              <a:rPr lang="de-DE" altLang="de-DE" dirty="0" err="1"/>
              <a:t>of</a:t>
            </a:r>
            <a:r>
              <a:rPr lang="de-DE" altLang="de-DE" dirty="0"/>
              <a:t> </a:t>
            </a:r>
            <a:r>
              <a:rPr lang="de-DE" altLang="de-DE" dirty="0" err="1"/>
              <a:t>the</a:t>
            </a:r>
            <a:r>
              <a:rPr lang="de-DE" altLang="de-DE" dirty="0"/>
              <a:t> MGS </a:t>
            </a:r>
            <a:r>
              <a:rPr lang="de-DE" altLang="de-DE" dirty="0" err="1"/>
              <a:t>mission</a:t>
            </a:r>
            <a:r>
              <a:rPr lang="de-DE" altLang="de-DE" dirty="0"/>
              <a:t>--</a:t>
            </a:r>
            <a:r>
              <a:rPr lang="de-DE" altLang="de-DE" dirty="0" err="1"/>
              <a:t>during</a:t>
            </a:r>
            <a:r>
              <a:rPr lang="de-DE" altLang="de-DE" dirty="0"/>
              <a:t> </a:t>
            </a:r>
            <a:r>
              <a:rPr lang="de-DE" altLang="de-DE" dirty="0" err="1"/>
              <a:t>the</a:t>
            </a:r>
            <a:r>
              <a:rPr lang="de-DE" altLang="de-DE" dirty="0"/>
              <a:t> </a:t>
            </a:r>
            <a:r>
              <a:rPr lang="de-DE" altLang="de-DE" dirty="0" err="1"/>
              <a:t>second</a:t>
            </a:r>
            <a:r>
              <a:rPr lang="de-DE" altLang="de-DE" dirty="0"/>
              <a:t> </a:t>
            </a:r>
            <a:r>
              <a:rPr lang="de-DE" altLang="de-DE" dirty="0" err="1"/>
              <a:t>week</a:t>
            </a:r>
            <a:r>
              <a:rPr lang="de-DE" altLang="de-DE" dirty="0"/>
              <a:t> </a:t>
            </a:r>
            <a:r>
              <a:rPr lang="de-DE" altLang="de-DE" dirty="0" err="1"/>
              <a:t>of</a:t>
            </a:r>
            <a:r>
              <a:rPr lang="de-DE" altLang="de-DE" dirty="0"/>
              <a:t> March 1999--MOC was </a:t>
            </a:r>
            <a:r>
              <a:rPr lang="de-DE" altLang="de-DE" dirty="0" err="1"/>
              <a:t>greeted</a:t>
            </a:r>
            <a:r>
              <a:rPr lang="de-DE" altLang="de-DE" dirty="0"/>
              <a:t> </a:t>
            </a:r>
            <a:r>
              <a:rPr lang="de-DE" altLang="de-DE" dirty="0" err="1"/>
              <a:t>with</a:t>
            </a:r>
            <a:r>
              <a:rPr lang="de-DE" altLang="de-DE" dirty="0"/>
              <a:t> </a:t>
            </a:r>
            <a:r>
              <a:rPr lang="de-DE" altLang="de-DE" dirty="0" err="1"/>
              <a:t>this</a:t>
            </a:r>
            <a:r>
              <a:rPr lang="de-DE" altLang="de-DE" dirty="0"/>
              <a:t> </a:t>
            </a:r>
            <a:r>
              <a:rPr lang="de-DE" altLang="de-DE" dirty="0" err="1"/>
              <a:t>view</a:t>
            </a:r>
            <a:r>
              <a:rPr lang="de-DE" altLang="de-DE" dirty="0"/>
              <a:t> </a:t>
            </a:r>
            <a:r>
              <a:rPr lang="de-DE" altLang="de-DE" dirty="0" err="1"/>
              <a:t>of</a:t>
            </a:r>
            <a:r>
              <a:rPr lang="de-DE" altLang="de-DE" dirty="0"/>
              <a:t> "Happy Face Crater" (</a:t>
            </a:r>
            <a:r>
              <a:rPr lang="de-DE" altLang="de-DE" dirty="0" err="1"/>
              <a:t>center</a:t>
            </a:r>
            <a:r>
              <a:rPr lang="de-DE" altLang="de-DE" dirty="0"/>
              <a:t> </a:t>
            </a:r>
            <a:r>
              <a:rPr lang="de-DE" altLang="de-DE" dirty="0" err="1"/>
              <a:t>right</a:t>
            </a:r>
            <a:r>
              <a:rPr lang="de-DE" altLang="de-DE" dirty="0"/>
              <a:t>) </a:t>
            </a:r>
            <a:r>
              <a:rPr lang="de-DE" altLang="de-DE" dirty="0" err="1"/>
              <a:t>smiling</a:t>
            </a:r>
            <a:r>
              <a:rPr lang="de-DE" altLang="de-DE" dirty="0"/>
              <a:t> back at </a:t>
            </a:r>
            <a:r>
              <a:rPr lang="de-DE" altLang="de-DE" dirty="0" err="1"/>
              <a:t>the</a:t>
            </a:r>
            <a:r>
              <a:rPr lang="de-DE" altLang="de-DE" dirty="0"/>
              <a:t> </a:t>
            </a:r>
            <a:r>
              <a:rPr lang="de-DE" altLang="de-DE" dirty="0" err="1"/>
              <a:t>camera</a:t>
            </a:r>
            <a:r>
              <a:rPr lang="de-DE" altLang="de-DE" dirty="0"/>
              <a:t> </a:t>
            </a:r>
            <a:r>
              <a:rPr lang="de-DE" altLang="de-DE" dirty="0" err="1"/>
              <a:t>from</a:t>
            </a:r>
            <a:r>
              <a:rPr lang="de-DE" altLang="de-DE" dirty="0"/>
              <a:t> </a:t>
            </a:r>
            <a:r>
              <a:rPr lang="de-DE" altLang="de-DE" dirty="0" err="1"/>
              <a:t>its</a:t>
            </a:r>
            <a:r>
              <a:rPr lang="de-DE" altLang="de-DE" dirty="0"/>
              <a:t> </a:t>
            </a:r>
            <a:r>
              <a:rPr lang="de-DE" altLang="de-DE" dirty="0" err="1"/>
              <a:t>location</a:t>
            </a:r>
            <a:r>
              <a:rPr lang="de-DE" altLang="de-DE" dirty="0"/>
              <a:t> on </a:t>
            </a:r>
            <a:r>
              <a:rPr lang="de-DE" altLang="de-DE" dirty="0" err="1"/>
              <a:t>the</a:t>
            </a:r>
            <a:r>
              <a:rPr lang="de-DE" altLang="de-DE" dirty="0"/>
              <a:t> </a:t>
            </a:r>
            <a:r>
              <a:rPr lang="de-DE" altLang="de-DE" dirty="0" err="1"/>
              <a:t>east</a:t>
            </a:r>
            <a:r>
              <a:rPr lang="de-DE" altLang="de-DE" dirty="0"/>
              <a:t> </a:t>
            </a:r>
            <a:r>
              <a:rPr lang="de-DE" altLang="de-DE" dirty="0" err="1"/>
              <a:t>side</a:t>
            </a:r>
            <a:r>
              <a:rPr lang="de-DE" altLang="de-DE" dirty="0"/>
              <a:t> </a:t>
            </a:r>
            <a:r>
              <a:rPr lang="de-DE" altLang="de-DE" dirty="0" err="1"/>
              <a:t>of</a:t>
            </a:r>
            <a:r>
              <a:rPr lang="de-DE" altLang="de-DE" dirty="0"/>
              <a:t> </a:t>
            </a:r>
            <a:r>
              <a:rPr lang="de-DE" altLang="de-DE" dirty="0" err="1"/>
              <a:t>Argyre</a:t>
            </a:r>
            <a:r>
              <a:rPr lang="de-DE" altLang="de-DE" dirty="0"/>
              <a:t> </a:t>
            </a:r>
            <a:r>
              <a:rPr lang="de-DE" altLang="de-DE" dirty="0" err="1"/>
              <a:t>Planitia</a:t>
            </a:r>
            <a:r>
              <a:rPr lang="de-DE" altLang="de-DE" dirty="0"/>
              <a:t>. This </a:t>
            </a:r>
            <a:r>
              <a:rPr lang="de-DE" altLang="de-DE" dirty="0" err="1"/>
              <a:t>crater</a:t>
            </a:r>
            <a:r>
              <a:rPr lang="de-DE" altLang="de-DE" dirty="0"/>
              <a:t> </a:t>
            </a:r>
            <a:r>
              <a:rPr lang="de-DE" altLang="de-DE" dirty="0" err="1"/>
              <a:t>is</a:t>
            </a:r>
            <a:r>
              <a:rPr lang="de-DE" altLang="de-DE" dirty="0"/>
              <a:t> </a:t>
            </a:r>
            <a:r>
              <a:rPr lang="de-DE" altLang="de-DE" dirty="0" err="1"/>
              <a:t>officially</a:t>
            </a:r>
            <a:r>
              <a:rPr lang="de-DE" altLang="de-DE" dirty="0"/>
              <a:t> </a:t>
            </a:r>
            <a:r>
              <a:rPr lang="de-DE" altLang="de-DE" dirty="0" err="1"/>
              <a:t>known</a:t>
            </a:r>
            <a:r>
              <a:rPr lang="de-DE" altLang="de-DE" dirty="0"/>
              <a:t> </a:t>
            </a:r>
            <a:r>
              <a:rPr lang="de-DE" altLang="de-DE" dirty="0" err="1"/>
              <a:t>as</a:t>
            </a:r>
            <a:r>
              <a:rPr lang="de-DE" altLang="de-DE" dirty="0"/>
              <a:t> Galle Crater, and </a:t>
            </a:r>
            <a:r>
              <a:rPr lang="de-DE" altLang="de-DE" dirty="0" err="1"/>
              <a:t>it</a:t>
            </a:r>
            <a:r>
              <a:rPr lang="de-DE" altLang="de-DE" dirty="0"/>
              <a:t> </a:t>
            </a:r>
            <a:r>
              <a:rPr lang="de-DE" altLang="de-DE" dirty="0" err="1"/>
              <a:t>is</a:t>
            </a:r>
            <a:r>
              <a:rPr lang="de-DE" altLang="de-DE" dirty="0"/>
              <a:t> </a:t>
            </a:r>
            <a:r>
              <a:rPr lang="de-DE" altLang="de-DE" dirty="0" err="1"/>
              <a:t>about</a:t>
            </a:r>
            <a:r>
              <a:rPr lang="de-DE" altLang="de-DE" dirty="0"/>
              <a:t> 215 </a:t>
            </a:r>
            <a:r>
              <a:rPr lang="de-DE" altLang="de-DE" dirty="0" err="1"/>
              <a:t>kilometers</a:t>
            </a:r>
            <a:r>
              <a:rPr lang="de-DE" altLang="de-DE" dirty="0"/>
              <a:t> (134 </a:t>
            </a:r>
            <a:r>
              <a:rPr lang="de-DE" altLang="de-DE" dirty="0" err="1"/>
              <a:t>miles</a:t>
            </a:r>
            <a:r>
              <a:rPr lang="de-DE" altLang="de-DE" dirty="0"/>
              <a:t>) </a:t>
            </a:r>
            <a:r>
              <a:rPr lang="de-DE" altLang="de-DE" dirty="0" err="1"/>
              <a:t>across</a:t>
            </a:r>
            <a:r>
              <a:rPr lang="de-DE" altLang="de-DE" dirty="0"/>
              <a:t>. The </a:t>
            </a:r>
            <a:r>
              <a:rPr lang="de-DE" altLang="de-DE" dirty="0" err="1"/>
              <a:t>picture</a:t>
            </a:r>
            <a:r>
              <a:rPr lang="de-DE" altLang="de-DE" dirty="0"/>
              <a:t> was </a:t>
            </a:r>
            <a:r>
              <a:rPr lang="de-DE" altLang="de-DE" dirty="0" err="1"/>
              <a:t>taken</a:t>
            </a:r>
            <a:r>
              <a:rPr lang="de-DE" altLang="de-DE" dirty="0"/>
              <a:t> </a:t>
            </a:r>
            <a:r>
              <a:rPr lang="de-DE" altLang="de-DE" dirty="0" err="1"/>
              <a:t>by</a:t>
            </a:r>
            <a:r>
              <a:rPr lang="de-DE" altLang="de-DE" dirty="0"/>
              <a:t> </a:t>
            </a:r>
            <a:r>
              <a:rPr lang="de-DE" altLang="de-DE" dirty="0" err="1"/>
              <a:t>the</a:t>
            </a:r>
            <a:r>
              <a:rPr lang="de-DE" altLang="de-DE" dirty="0"/>
              <a:t> </a:t>
            </a:r>
            <a:r>
              <a:rPr lang="de-DE" altLang="de-DE" dirty="0" err="1"/>
              <a:t>MOC's</a:t>
            </a:r>
            <a:r>
              <a:rPr lang="de-DE" altLang="de-DE" dirty="0"/>
              <a:t> </a:t>
            </a:r>
            <a:r>
              <a:rPr lang="de-DE" altLang="de-DE" dirty="0" err="1"/>
              <a:t>red</a:t>
            </a:r>
            <a:r>
              <a:rPr lang="de-DE" altLang="de-DE" dirty="0"/>
              <a:t> and </a:t>
            </a:r>
            <a:r>
              <a:rPr lang="de-DE" altLang="de-DE" dirty="0" err="1"/>
              <a:t>blue</a:t>
            </a:r>
            <a:r>
              <a:rPr lang="de-DE" altLang="de-DE" dirty="0"/>
              <a:t> </a:t>
            </a:r>
            <a:r>
              <a:rPr lang="de-DE" altLang="de-DE" dirty="0" err="1"/>
              <a:t>wide</a:t>
            </a:r>
            <a:r>
              <a:rPr lang="de-DE" altLang="de-DE" dirty="0"/>
              <a:t> angle </a:t>
            </a:r>
            <a:r>
              <a:rPr lang="de-DE" altLang="de-DE" dirty="0" err="1"/>
              <a:t>cameras</a:t>
            </a:r>
            <a:r>
              <a:rPr lang="de-DE" altLang="de-DE" dirty="0"/>
              <a:t>. The </a:t>
            </a:r>
            <a:r>
              <a:rPr lang="de-DE" altLang="de-DE" dirty="0" err="1"/>
              <a:t>bluish-white</a:t>
            </a:r>
            <a:r>
              <a:rPr lang="de-DE" altLang="de-DE" dirty="0"/>
              <a:t> tone </a:t>
            </a:r>
            <a:r>
              <a:rPr lang="de-DE" altLang="de-DE" dirty="0" err="1"/>
              <a:t>is</a:t>
            </a:r>
            <a:r>
              <a:rPr lang="de-DE" altLang="de-DE" dirty="0"/>
              <a:t> </a:t>
            </a:r>
            <a:r>
              <a:rPr lang="de-DE" altLang="de-DE" dirty="0" err="1"/>
              <a:t>caused</a:t>
            </a:r>
            <a:r>
              <a:rPr lang="de-DE" altLang="de-DE" dirty="0"/>
              <a:t> </a:t>
            </a:r>
            <a:r>
              <a:rPr lang="de-DE" altLang="de-DE" dirty="0" err="1"/>
              <a:t>by</a:t>
            </a:r>
            <a:r>
              <a:rPr lang="de-DE" altLang="de-DE" dirty="0"/>
              <a:t> wintertime </a:t>
            </a:r>
            <a:r>
              <a:rPr lang="de-DE" altLang="de-DE" dirty="0" err="1"/>
              <a:t>frost</a:t>
            </a:r>
            <a:r>
              <a:rPr lang="de-DE" altLang="de-DE" dirty="0"/>
              <a:t>. Illumination </a:t>
            </a:r>
            <a:r>
              <a:rPr lang="de-DE" altLang="de-DE" dirty="0" err="1"/>
              <a:t>is</a:t>
            </a:r>
            <a:r>
              <a:rPr lang="de-DE" altLang="de-DE" dirty="0"/>
              <a:t> </a:t>
            </a:r>
            <a:r>
              <a:rPr lang="de-DE" altLang="de-DE" dirty="0" err="1"/>
              <a:t>from</a:t>
            </a:r>
            <a:r>
              <a:rPr lang="de-DE" altLang="de-DE" dirty="0"/>
              <a:t> </a:t>
            </a:r>
            <a:r>
              <a:rPr lang="de-DE" altLang="de-DE" dirty="0" err="1"/>
              <a:t>the</a:t>
            </a:r>
            <a:r>
              <a:rPr lang="de-DE" altLang="de-DE" dirty="0"/>
              <a:t> </a:t>
            </a:r>
            <a:r>
              <a:rPr lang="de-DE" altLang="de-DE" dirty="0" err="1"/>
              <a:t>upper</a:t>
            </a:r>
            <a:r>
              <a:rPr lang="de-DE" altLang="de-DE" dirty="0"/>
              <a:t> </a:t>
            </a:r>
            <a:r>
              <a:rPr lang="de-DE" altLang="de-DE" dirty="0" err="1"/>
              <a:t>left</a:t>
            </a:r>
            <a:r>
              <a:rPr lang="de-DE" altLang="de-DE" dirty="0"/>
              <a:t>. </a:t>
            </a:r>
          </a:p>
          <a:p>
            <a:endParaRPr lang="de-DE" dirty="0"/>
          </a:p>
        </p:txBody>
      </p:sp>
      <p:sp>
        <p:nvSpPr>
          <p:cNvPr id="4" name="Foliennummernplatzhalter 3"/>
          <p:cNvSpPr>
            <a:spLocks noGrp="1"/>
          </p:cNvSpPr>
          <p:nvPr>
            <p:ph type="sldNum" sz="quarter" idx="5"/>
          </p:nvPr>
        </p:nvSpPr>
        <p:spPr/>
        <p:txBody>
          <a:bodyPr/>
          <a:lstStyle/>
          <a:p>
            <a:fld id="{76A94E64-DEA1-44B7-9E20-3264C0C8D2E2}" type="slidenum">
              <a:rPr lang="de-DE" smtClean="0"/>
              <a:t>27</a:t>
            </a:fld>
            <a:endParaRPr lang="de-DE"/>
          </a:p>
        </p:txBody>
      </p:sp>
    </p:spTree>
    <p:extLst>
      <p:ext uri="{BB962C8B-B14F-4D97-AF65-F5344CB8AC3E}">
        <p14:creationId xmlns:p14="http://schemas.microsoft.com/office/powerpoint/2010/main" val="35634663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Mars 2: Lander bei Landung zerstört</a:t>
            </a:r>
          </a:p>
          <a:p>
            <a:r>
              <a:rPr lang="de-DE" dirty="0"/>
              <a:t>Mars 3: Lander erfolgreich gelandet, aber nach 20 Sekunden Funkkontakt, vermutlich wegen eines Marssturms, abgebrochen</a:t>
            </a:r>
          </a:p>
          <a:p>
            <a:r>
              <a:rPr lang="de-DE" dirty="0"/>
              <a:t>Viking 1:  Mars Orbiter und Lander, erreichte am 19. Juni 1976 die Marsumlaufbahn, Landung am 20. Juli 1976. Orbiter blieb bis zum 7. August 1980 in Betrieb und lieferte etwa 37.000 Aufnahmen. Lander funktionierte bis November 1982 und lieferte u. a. etwa 2.300 Fotos von der Landestelle </a:t>
            </a:r>
          </a:p>
          <a:p>
            <a:r>
              <a:rPr lang="de-DE" dirty="0"/>
              <a:t>Viking 2: Mars Orbiter und Lander, erreichte am 7. August 1976 die Marsumlaufbahn, Landung am 4. September 1976. Orbiter blieb bis zum 27. Juli 1978 in Betrieb und lieferte etwa 19.000 Aufnahmen. Lander funktionierte bis zum 11. April 1980 und lieferte u. a. etwa 2.250 Fotos von der Landestelle </a:t>
            </a:r>
          </a:p>
          <a:p>
            <a:r>
              <a:rPr lang="de-DE" dirty="0"/>
              <a:t>Mars Pathfinder: Mars-Lander und kleiner </a:t>
            </a:r>
            <a:r>
              <a:rPr lang="de-DE" dirty="0">
                <a:hlinkClick r:id="rId3" tooltip="Rover (Raumfahrt)"/>
              </a:rPr>
              <a:t>Rover</a:t>
            </a:r>
            <a:r>
              <a:rPr lang="de-DE" dirty="0"/>
              <a:t> </a:t>
            </a:r>
            <a:r>
              <a:rPr lang="de-DE" i="1" dirty="0"/>
              <a:t>(Sojourner)</a:t>
            </a:r>
            <a:r>
              <a:rPr lang="de-DE" dirty="0"/>
              <a:t>. Erfolgreiche Landung, blieb 3 Monate in Betrieb. Einsatz des ersten Rovers auf der Marsoberfläche </a:t>
            </a:r>
          </a:p>
        </p:txBody>
      </p:sp>
      <p:sp>
        <p:nvSpPr>
          <p:cNvPr id="4" name="Foliennummernplatzhalter 3"/>
          <p:cNvSpPr>
            <a:spLocks noGrp="1"/>
          </p:cNvSpPr>
          <p:nvPr>
            <p:ph type="sldNum" sz="quarter" idx="5"/>
          </p:nvPr>
        </p:nvSpPr>
        <p:spPr/>
        <p:txBody>
          <a:bodyPr/>
          <a:lstStyle/>
          <a:p>
            <a:fld id="{76A94E64-DEA1-44B7-9E20-3264C0C8D2E2}" type="slidenum">
              <a:rPr lang="de-DE" smtClean="0"/>
              <a:t>28</a:t>
            </a:fld>
            <a:endParaRPr lang="de-DE"/>
          </a:p>
        </p:txBody>
      </p:sp>
    </p:spTree>
    <p:extLst>
      <p:ext uri="{BB962C8B-B14F-4D97-AF65-F5344CB8AC3E}">
        <p14:creationId xmlns:p14="http://schemas.microsoft.com/office/powerpoint/2010/main" val="25829217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Mars Odyssey: noch in Betrieb</a:t>
            </a:r>
          </a:p>
          <a:p>
            <a:r>
              <a:rPr lang="de-DE" dirty="0"/>
              <a:t>Mars Express: noch in Betrieb</a:t>
            </a:r>
          </a:p>
          <a:p>
            <a:r>
              <a:rPr lang="de-DE" dirty="0"/>
              <a:t>MER-A Spirit: Mars Rover, Landung am 4. Januar 2004 im </a:t>
            </a:r>
            <a:r>
              <a:rPr lang="de-DE" dirty="0">
                <a:hlinkClick r:id="rId3" tooltip="Gusev (Marskrater)"/>
              </a:rPr>
              <a:t>Gusev</a:t>
            </a:r>
            <a:r>
              <a:rPr lang="de-DE" dirty="0"/>
              <a:t>-Krater. Arbeitete bis zum 22. März 2010. Durch Kälteschäden an Platinen der Bordelektronik konnte seitdem kein Signal mehr von Spirit empfangen werden. Am 24. Mai 2011 gab die NASA bekannt, ihre Bemühungen einzustellen. Am 25. Mai 2011 wurde die aktive Kontaktaufnahme zu dem Rover beendet </a:t>
            </a:r>
          </a:p>
          <a:p>
            <a:r>
              <a:rPr lang="de-DE" dirty="0"/>
              <a:t>MER-B </a:t>
            </a:r>
            <a:r>
              <a:rPr lang="de-DE" dirty="0" err="1"/>
              <a:t>Opportunity</a:t>
            </a:r>
            <a:r>
              <a:rPr lang="de-DE" dirty="0"/>
              <a:t>: Mars Rover, Landung am 25. Januar 2004 in </a:t>
            </a:r>
            <a:r>
              <a:rPr lang="de-DE" dirty="0" err="1">
                <a:hlinkClick r:id="rId4" tooltip="Meridiani Planum"/>
              </a:rPr>
              <a:t>Meridiani</a:t>
            </a:r>
            <a:r>
              <a:rPr lang="de-DE" dirty="0">
                <a:hlinkClick r:id="rId4" tooltip="Meridiani Planum"/>
              </a:rPr>
              <a:t> Planum</a:t>
            </a:r>
            <a:r>
              <a:rPr lang="de-DE" dirty="0"/>
              <a:t>, </a:t>
            </a:r>
            <a:r>
              <a:rPr lang="de-DE" i="1" dirty="0"/>
              <a:t>in Betrieb</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Mars Reconnaissance Orbiter: </a:t>
            </a:r>
            <a:r>
              <a:rPr lang="de-DE" sz="1200" b="0" i="0" u="none" strike="noStrike" kern="1200" dirty="0">
                <a:solidFill>
                  <a:schemeClr val="tx1"/>
                </a:solidFill>
                <a:effectLst/>
                <a:latin typeface="+mn-lt"/>
                <a:ea typeface="+mn-ea"/>
                <a:cs typeface="+mn-cs"/>
              </a:rPr>
              <a:t>Mars-Orbiter, erreichte am 10. März 2006 den Marsorbit, begann im November 2006 wissenschaftlichen Betrieb, </a:t>
            </a:r>
            <a:r>
              <a:rPr lang="de-DE" sz="1200" b="0" i="1" u="none" strike="noStrike" kern="1200" dirty="0">
                <a:solidFill>
                  <a:schemeClr val="tx1"/>
                </a:solidFill>
                <a:effectLst/>
                <a:latin typeface="+mn-lt"/>
                <a:ea typeface="+mn-ea"/>
                <a:cs typeface="+mn-cs"/>
              </a:rPr>
              <a:t>in Betrieb</a:t>
            </a:r>
            <a:r>
              <a:rPr lang="de-DE" sz="1200" b="0" i="0" u="none" strike="noStrike"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u="none" strike="noStrike" kern="1200" dirty="0" err="1">
                <a:solidFill>
                  <a:schemeClr val="tx1"/>
                </a:solidFill>
                <a:effectLst/>
                <a:latin typeface="+mn-lt"/>
                <a:ea typeface="+mn-ea"/>
                <a:cs typeface="+mn-cs"/>
              </a:rPr>
              <a:t>Curiosity</a:t>
            </a:r>
            <a:r>
              <a:rPr lang="de-DE" sz="1200" b="0" i="0" u="none" strike="noStrike" kern="1200" dirty="0">
                <a:solidFill>
                  <a:schemeClr val="tx1"/>
                </a:solidFill>
                <a:effectLst/>
                <a:latin typeface="+mn-lt"/>
                <a:ea typeface="+mn-ea"/>
                <a:cs typeface="+mn-cs"/>
              </a:rPr>
              <a:t>: Großer Rover mit nuklearer Energieversorgung, Landung am 6. August 2012 im </a:t>
            </a:r>
            <a:r>
              <a:rPr lang="de-DE" sz="1200" b="0" i="0" u="none" strike="noStrike" kern="1200" dirty="0">
                <a:solidFill>
                  <a:schemeClr val="tx1"/>
                </a:solidFill>
                <a:effectLst/>
                <a:latin typeface="+mn-lt"/>
                <a:ea typeface="+mn-ea"/>
                <a:cs typeface="+mn-cs"/>
                <a:hlinkClick r:id="rId5" tooltip="Gale (Marskrater)"/>
              </a:rPr>
              <a:t>Gale-Krater</a:t>
            </a:r>
            <a:r>
              <a:rPr lang="de-DE" sz="1200" b="0" i="0" u="none" strike="noStrike" kern="1200" dirty="0">
                <a:solidFill>
                  <a:schemeClr val="tx1"/>
                </a:solidFill>
                <a:effectLst/>
                <a:latin typeface="+mn-lt"/>
                <a:ea typeface="+mn-ea"/>
                <a:cs typeface="+mn-cs"/>
              </a:rPr>
              <a:t>, </a:t>
            </a:r>
            <a:r>
              <a:rPr lang="de-DE" sz="1200" b="0" i="1" u="none" strike="noStrike" kern="1200" dirty="0">
                <a:solidFill>
                  <a:schemeClr val="tx1"/>
                </a:solidFill>
                <a:effectLst/>
                <a:latin typeface="+mn-lt"/>
                <a:ea typeface="+mn-ea"/>
                <a:cs typeface="+mn-cs"/>
              </a:rPr>
              <a:t>in Betrieb</a:t>
            </a:r>
            <a:r>
              <a:rPr lang="de-DE" sz="1200" b="0" i="0" u="none" strike="noStrike"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u="none" strike="noStrike" kern="1200" dirty="0">
                <a:solidFill>
                  <a:schemeClr val="tx1"/>
                </a:solidFill>
                <a:effectLst/>
                <a:latin typeface="+mn-lt"/>
                <a:ea typeface="+mn-ea"/>
                <a:cs typeface="+mn-cs"/>
              </a:rPr>
              <a:t>Mars Orbiter Mission: Erste indische Marssonde (Orbiter), erreichte am 24. September 2014 die Marsumlaufbahn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u="none" strike="noStrike" kern="1200" dirty="0">
                <a:solidFill>
                  <a:schemeClr val="tx1"/>
                </a:solidFill>
                <a:effectLst/>
                <a:latin typeface="+mn-lt"/>
                <a:ea typeface="+mn-ea"/>
                <a:cs typeface="+mn-cs"/>
              </a:rPr>
              <a:t>MAVEN: Zweite Mission des Mars Scout Programms, soll die Marsatmosphäre untersuchen und trat am 22. September 2014 in einen Marsorbit ein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u="none" strike="noStrike" kern="1200" dirty="0">
                <a:solidFill>
                  <a:schemeClr val="tx1"/>
                </a:solidFill>
                <a:effectLst/>
                <a:latin typeface="+mn-lt"/>
                <a:ea typeface="+mn-ea"/>
                <a:cs typeface="+mn-cs"/>
              </a:rPr>
              <a:t>Insight / Mars Cube One: Stationärer </a:t>
            </a:r>
            <a:r>
              <a:rPr lang="de-DE" sz="1200" b="0" i="0" u="none" strike="noStrike" kern="1200" dirty="0" err="1">
                <a:solidFill>
                  <a:schemeClr val="tx1"/>
                </a:solidFill>
                <a:effectLst/>
                <a:latin typeface="+mn-lt"/>
                <a:ea typeface="+mn-ea"/>
                <a:cs typeface="+mn-cs"/>
              </a:rPr>
              <a:t>Marslander</a:t>
            </a:r>
            <a:r>
              <a:rPr lang="de-DE" sz="1200" b="0" i="0" u="none" strike="noStrike" kern="1200" dirty="0">
                <a:solidFill>
                  <a:schemeClr val="tx1"/>
                </a:solidFill>
                <a:effectLst/>
                <a:latin typeface="+mn-lt"/>
                <a:ea typeface="+mn-ea"/>
                <a:cs typeface="+mn-cs"/>
              </a:rPr>
              <a:t>, der Struktur und Zusammensetzung des Marsinneren untersuchen soll. Im Dezember 2015 wurde der Start wegen eines bis zum geplanten Startdatum im März 2016 nicht reparablen Dichtheits-Problems im Messgerät SEIS verschoben. / Zwei </a:t>
            </a:r>
            <a:r>
              <a:rPr lang="de-DE" sz="1200" b="0" i="0" u="none" strike="noStrike" kern="1200" dirty="0" err="1">
                <a:solidFill>
                  <a:schemeClr val="tx1"/>
                </a:solidFill>
                <a:effectLst/>
                <a:latin typeface="+mn-lt"/>
                <a:ea typeface="+mn-ea"/>
                <a:cs typeface="+mn-cs"/>
                <a:hlinkClick r:id="rId6" tooltip="Cubesat"/>
              </a:rPr>
              <a:t>Cubesat</a:t>
            </a:r>
            <a:r>
              <a:rPr lang="de-DE" sz="1200" b="0" i="0" u="none" strike="noStrike" kern="1200" dirty="0">
                <a:solidFill>
                  <a:schemeClr val="tx1"/>
                </a:solidFill>
                <a:effectLst/>
                <a:latin typeface="+mn-lt"/>
                <a:ea typeface="+mn-ea"/>
                <a:cs typeface="+mn-cs"/>
              </a:rPr>
              <a:t> als Huckepacknutzlast des Landers </a:t>
            </a:r>
            <a:r>
              <a:rPr lang="de-DE" sz="1200" b="0" i="0" u="none" strike="noStrike" kern="1200" dirty="0" err="1">
                <a:solidFill>
                  <a:schemeClr val="tx1"/>
                </a:solidFill>
                <a:effectLst/>
                <a:latin typeface="+mn-lt"/>
                <a:ea typeface="+mn-ea"/>
                <a:cs typeface="+mn-cs"/>
              </a:rPr>
              <a:t>InSight</a:t>
            </a:r>
            <a:r>
              <a:rPr lang="de-DE" sz="1200" b="0" i="0" u="none" strike="noStrike"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a:p>
            <a:endParaRPr lang="de-DE" dirty="0"/>
          </a:p>
          <a:p>
            <a:endParaRPr lang="de-DE" dirty="0"/>
          </a:p>
          <a:p>
            <a:endParaRPr lang="de-DE" dirty="0"/>
          </a:p>
        </p:txBody>
      </p:sp>
      <p:sp>
        <p:nvSpPr>
          <p:cNvPr id="4" name="Foliennummernplatzhalter 3"/>
          <p:cNvSpPr>
            <a:spLocks noGrp="1"/>
          </p:cNvSpPr>
          <p:nvPr>
            <p:ph type="sldNum" sz="quarter" idx="5"/>
          </p:nvPr>
        </p:nvSpPr>
        <p:spPr/>
        <p:txBody>
          <a:bodyPr/>
          <a:lstStyle/>
          <a:p>
            <a:fld id="{76A94E64-DEA1-44B7-9E20-3264C0C8D2E2}" type="slidenum">
              <a:rPr lang="de-DE" smtClean="0"/>
              <a:t>29</a:t>
            </a:fld>
            <a:endParaRPr lang="de-DE"/>
          </a:p>
        </p:txBody>
      </p:sp>
    </p:spTree>
    <p:extLst>
      <p:ext uri="{BB962C8B-B14F-4D97-AF65-F5344CB8AC3E}">
        <p14:creationId xmlns:p14="http://schemas.microsoft.com/office/powerpoint/2010/main" val="13061149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5 Bilder, die automatisch erscheinen. Mausklick beendet das Erscheinen.</a:t>
            </a:r>
          </a:p>
        </p:txBody>
      </p:sp>
      <p:sp>
        <p:nvSpPr>
          <p:cNvPr id="4" name="Foliennummernplatzhalter 3"/>
          <p:cNvSpPr>
            <a:spLocks noGrp="1"/>
          </p:cNvSpPr>
          <p:nvPr>
            <p:ph type="sldNum" sz="quarter" idx="10"/>
          </p:nvPr>
        </p:nvSpPr>
        <p:spPr/>
        <p:txBody>
          <a:bodyPr/>
          <a:lstStyle/>
          <a:p>
            <a:fld id="{76A94E64-DEA1-44B7-9E20-3264C0C8D2E2}" type="slidenum">
              <a:rPr lang="de-DE" smtClean="0"/>
              <a:t>30</a:t>
            </a:fld>
            <a:endParaRPr lang="de-DE"/>
          </a:p>
        </p:txBody>
      </p:sp>
    </p:spTree>
    <p:extLst>
      <p:ext uri="{BB962C8B-B14F-4D97-AF65-F5344CB8AC3E}">
        <p14:creationId xmlns:p14="http://schemas.microsoft.com/office/powerpoint/2010/main" val="28335077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Die </a:t>
            </a:r>
            <a:r>
              <a:rPr lang="de-DE" b="1" dirty="0" err="1"/>
              <a:t>Titius</a:t>
            </a:r>
            <a:r>
              <a:rPr lang="de-DE" b="1" dirty="0"/>
              <a:t>-Bode-Reihe</a:t>
            </a:r>
            <a:r>
              <a:rPr lang="de-DE" dirty="0"/>
              <a:t> (auch </a:t>
            </a:r>
            <a:r>
              <a:rPr lang="de-DE" i="1" dirty="0" err="1"/>
              <a:t>titius-bodesche</a:t>
            </a:r>
            <a:r>
              <a:rPr lang="de-DE" i="1" dirty="0"/>
              <a:t> Reihe, </a:t>
            </a:r>
            <a:r>
              <a:rPr lang="de-DE" i="1" dirty="0" err="1"/>
              <a:t>bode-titiussche</a:t>
            </a:r>
            <a:r>
              <a:rPr lang="de-DE" i="1" dirty="0"/>
              <a:t> Beziehung</a:t>
            </a:r>
            <a:r>
              <a:rPr lang="de-DE" dirty="0"/>
              <a:t>, </a:t>
            </a:r>
            <a:r>
              <a:rPr lang="de-DE" b="1" dirty="0" err="1"/>
              <a:t>bodesche</a:t>
            </a:r>
            <a:r>
              <a:rPr lang="de-DE" b="1" dirty="0"/>
              <a:t> Regel</a:t>
            </a:r>
            <a:r>
              <a:rPr lang="de-DE" dirty="0"/>
              <a:t> und dergleichen) ist eine von </a:t>
            </a:r>
            <a:r>
              <a:rPr lang="de-DE" dirty="0">
                <a:hlinkClick r:id="rId3" tooltip="Johann Daniel Titius"/>
              </a:rPr>
              <a:t>Johann Daniel </a:t>
            </a:r>
            <a:r>
              <a:rPr lang="de-DE" dirty="0" err="1">
                <a:hlinkClick r:id="rId3" tooltip="Johann Daniel Titius"/>
              </a:rPr>
              <a:t>Titius</a:t>
            </a:r>
            <a:r>
              <a:rPr lang="de-DE" dirty="0"/>
              <a:t> </a:t>
            </a:r>
            <a:r>
              <a:rPr lang="de-DE" dirty="0">
                <a:hlinkClick r:id="rId4" tooltip="Empirie"/>
              </a:rPr>
              <a:t>empirisch</a:t>
            </a:r>
            <a:r>
              <a:rPr lang="de-DE" dirty="0"/>
              <a:t> gefundene und von </a:t>
            </a:r>
            <a:r>
              <a:rPr lang="de-DE" dirty="0">
                <a:hlinkClick r:id="rId5" tooltip="Johann Elert Bode"/>
              </a:rPr>
              <a:t>Johann </a:t>
            </a:r>
            <a:r>
              <a:rPr lang="de-DE" dirty="0" err="1">
                <a:hlinkClick r:id="rId5" tooltip="Johann Elert Bode"/>
              </a:rPr>
              <a:t>Elert</a:t>
            </a:r>
            <a:r>
              <a:rPr lang="de-DE" dirty="0">
                <a:hlinkClick r:id="rId5" tooltip="Johann Elert Bode"/>
              </a:rPr>
              <a:t> Bode</a:t>
            </a:r>
            <a:r>
              <a:rPr lang="de-DE" dirty="0"/>
              <a:t> bekanntgemachte numerische Beziehung, nach der sich die Abstände der meisten </a:t>
            </a:r>
            <a:r>
              <a:rPr lang="de-DE" dirty="0">
                <a:hlinkClick r:id="rId6" tooltip="Planet"/>
              </a:rPr>
              <a:t>Planeten</a:t>
            </a:r>
            <a:r>
              <a:rPr lang="de-DE" dirty="0"/>
              <a:t> von der </a:t>
            </a:r>
            <a:r>
              <a:rPr lang="de-DE" dirty="0">
                <a:hlinkClick r:id="rId7" tooltip="Sonne"/>
              </a:rPr>
              <a:t>Sonne</a:t>
            </a:r>
            <a:r>
              <a:rPr lang="de-DE" dirty="0"/>
              <a:t> mit einer einfachen mathematischen Formel näherungsweise allein aus der Nummer ihrer Reihenfolge herleiten lassen. </a:t>
            </a:r>
          </a:p>
          <a:p>
            <a:r>
              <a:rPr lang="de-DE" dirty="0"/>
              <a:t>Mathematisch gesehen handelt es sich um eine </a:t>
            </a:r>
            <a:r>
              <a:rPr lang="de-DE" dirty="0">
                <a:hlinkClick r:id="rId8" tooltip="Folge (Mathematik)"/>
              </a:rPr>
              <a:t>Folge</a:t>
            </a:r>
            <a:r>
              <a:rPr lang="de-DE" dirty="0"/>
              <a:t> (und nicht um eine </a:t>
            </a:r>
            <a:r>
              <a:rPr lang="de-DE" dirty="0">
                <a:hlinkClick r:id="rId9" tooltip="Reihe (Mathematik)"/>
              </a:rPr>
              <a:t>Reihe</a:t>
            </a:r>
            <a:r>
              <a:rPr lang="de-DE" dirty="0"/>
              <a:t>), der Name hat sich aber eingebürgert. </a:t>
            </a:r>
          </a:p>
          <a:p>
            <a:r>
              <a:rPr lang="de-DE" dirty="0"/>
              <a:t>Die Regel stimmt zumeist bis auf wenige Prozent mit den tatsächlichen Verhältnissen überein. Allerdings gibt es einige Unstimmigkeiten: u.a. ist zwischen Mars und Jupiter kein Planet sondern der Asteroidengürtel; Neptun findet sich nicht in dieser Reihe; </a:t>
            </a:r>
          </a:p>
          <a:p>
            <a:endParaRPr lang="de-DE" dirty="0"/>
          </a:p>
        </p:txBody>
      </p:sp>
      <p:sp>
        <p:nvSpPr>
          <p:cNvPr id="4" name="Foliennummernplatzhalter 3"/>
          <p:cNvSpPr>
            <a:spLocks noGrp="1"/>
          </p:cNvSpPr>
          <p:nvPr>
            <p:ph type="sldNum" sz="quarter" idx="5"/>
          </p:nvPr>
        </p:nvSpPr>
        <p:spPr/>
        <p:txBody>
          <a:bodyPr/>
          <a:lstStyle/>
          <a:p>
            <a:fld id="{76A94E64-DEA1-44B7-9E20-3264C0C8D2E2}" type="slidenum">
              <a:rPr lang="de-DE" smtClean="0"/>
              <a:t>31</a:t>
            </a:fld>
            <a:endParaRPr lang="de-DE"/>
          </a:p>
        </p:txBody>
      </p:sp>
    </p:spTree>
    <p:extLst>
      <p:ext uri="{BB962C8B-B14F-4D97-AF65-F5344CB8AC3E}">
        <p14:creationId xmlns:p14="http://schemas.microsoft.com/office/powerpoint/2010/main" val="180355399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pic>
        <p:nvPicPr>
          <p:cNvPr id="9" name="Picture 2" descr="D:\Eigene Dokumente\Astronomie-Verwaltung\Presse\für Pressebilder geeignet\Zeiss-Kuppel_bearbeitet.png">
            <a:extLst>
              <a:ext uri="{FF2B5EF4-FFF2-40B4-BE49-F238E27FC236}">
                <a16:creationId xmlns:a16="http://schemas.microsoft.com/office/drawing/2014/main" id="{FA669C52-0A3B-41AA-AB28-98948930349C}"/>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8539" b="14081"/>
          <a:stretch/>
        </p:blipFill>
        <p:spPr bwMode="auto">
          <a:xfrm>
            <a:off x="-692" y="-3003"/>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40A15A25-8189-4D27-A662-09A6578C7F89}"/>
              </a:ext>
            </a:extLst>
          </p:cNvPr>
          <p:cNvSpPr>
            <a:spLocks noGrp="1"/>
          </p:cNvSpPr>
          <p:nvPr>
            <p:ph type="ctrTitle"/>
          </p:nvPr>
        </p:nvSpPr>
        <p:spPr>
          <a:xfrm>
            <a:off x="1524000" y="170631"/>
            <a:ext cx="9144000" cy="2630758"/>
          </a:xfrm>
        </p:spPr>
        <p:txBody>
          <a:bodyPr anchor="b"/>
          <a:lstStyle>
            <a:lvl1pPr algn="ctr">
              <a:defRPr sz="6000">
                <a:solidFill>
                  <a:schemeClr val="bg1"/>
                </a:solidFill>
              </a:defRPr>
            </a:lvl1pPr>
          </a:lstStyle>
          <a:p>
            <a:r>
              <a:rPr lang="de-DE" dirty="0"/>
              <a:t>Mastertitelformat bearbeiten</a:t>
            </a:r>
          </a:p>
        </p:txBody>
      </p:sp>
      <p:sp>
        <p:nvSpPr>
          <p:cNvPr id="3" name="Untertitel 2">
            <a:extLst>
              <a:ext uri="{FF2B5EF4-FFF2-40B4-BE49-F238E27FC236}">
                <a16:creationId xmlns:a16="http://schemas.microsoft.com/office/drawing/2014/main" id="{E6676521-1292-4DF4-8EDE-DE8639A86584}"/>
              </a:ext>
            </a:extLst>
          </p:cNvPr>
          <p:cNvSpPr>
            <a:spLocks noGrp="1"/>
          </p:cNvSpPr>
          <p:nvPr>
            <p:ph type="subTitle" idx="1"/>
          </p:nvPr>
        </p:nvSpPr>
        <p:spPr>
          <a:xfrm>
            <a:off x="1465809" y="5480723"/>
            <a:ext cx="9144000" cy="487822"/>
          </a:xfrm>
        </p:spPr>
        <p:txBody>
          <a:bodyPr/>
          <a:lstStyle>
            <a:lvl1pPr marL="0" indent="0" algn="ctr">
              <a:buNone/>
              <a:defRPr sz="2400">
                <a:solidFill>
                  <a:schemeClr val="bg1">
                    <a:lumMod val="85000"/>
                  </a:schemeClr>
                </a:solidFill>
                <a:effectLst>
                  <a:outerShdw blurRad="38100" dist="38100" dir="2700000" algn="tl">
                    <a:srgbClr val="000000">
                      <a:alpha val="43137"/>
                    </a:srgbClr>
                  </a:outerShdw>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DE" dirty="0"/>
          </a:p>
        </p:txBody>
      </p:sp>
      <p:sp>
        <p:nvSpPr>
          <p:cNvPr id="4" name="Datumsplatzhalter 3">
            <a:extLst>
              <a:ext uri="{FF2B5EF4-FFF2-40B4-BE49-F238E27FC236}">
                <a16:creationId xmlns:a16="http://schemas.microsoft.com/office/drawing/2014/main" id="{71746BA7-85A4-42C2-A3A3-C7A5CE7BBF40}"/>
              </a:ext>
            </a:extLst>
          </p:cNvPr>
          <p:cNvSpPr>
            <a:spLocks noGrp="1"/>
          </p:cNvSpPr>
          <p:nvPr>
            <p:ph type="dt" sz="half" idx="10"/>
          </p:nvPr>
        </p:nvSpPr>
        <p:spPr/>
        <p:txBody>
          <a:bodyPr/>
          <a:lstStyle/>
          <a:p>
            <a:fld id="{988C9D18-7838-4F96-8AC6-09922C2E1A0A}" type="datetimeFigureOut">
              <a:rPr lang="de-DE" smtClean="0"/>
              <a:t>20.09.2018</a:t>
            </a:fld>
            <a:endParaRPr lang="de-DE"/>
          </a:p>
        </p:txBody>
      </p:sp>
      <p:sp>
        <p:nvSpPr>
          <p:cNvPr id="5" name="Fußzeilenplatzhalter 4">
            <a:extLst>
              <a:ext uri="{FF2B5EF4-FFF2-40B4-BE49-F238E27FC236}">
                <a16:creationId xmlns:a16="http://schemas.microsoft.com/office/drawing/2014/main" id="{5728599A-E51C-44D6-9A67-6D79710F4B67}"/>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9C80764B-9BD1-4FEE-B688-41CEC76FE1A4}"/>
              </a:ext>
            </a:extLst>
          </p:cNvPr>
          <p:cNvSpPr>
            <a:spLocks noGrp="1"/>
          </p:cNvSpPr>
          <p:nvPr>
            <p:ph type="sldNum" sz="quarter" idx="12"/>
          </p:nvPr>
        </p:nvSpPr>
        <p:spPr/>
        <p:txBody>
          <a:bodyPr/>
          <a:lstStyle/>
          <a:p>
            <a:fld id="{9533BB58-F386-4599-8219-2D2EC498AA45}" type="slidenum">
              <a:rPr lang="de-DE" smtClean="0"/>
              <a:t>‹Nr.›</a:t>
            </a:fld>
            <a:endParaRPr lang="de-DE"/>
          </a:p>
        </p:txBody>
      </p:sp>
      <p:sp>
        <p:nvSpPr>
          <p:cNvPr id="7" name="Rechteck 6">
            <a:extLst>
              <a:ext uri="{FF2B5EF4-FFF2-40B4-BE49-F238E27FC236}">
                <a16:creationId xmlns:a16="http://schemas.microsoft.com/office/drawing/2014/main" id="{7814C72F-07B1-45AE-9B99-AD8E75833468}"/>
              </a:ext>
            </a:extLst>
          </p:cNvPr>
          <p:cNvSpPr/>
          <p:nvPr userDrawn="1"/>
        </p:nvSpPr>
        <p:spPr>
          <a:xfrm>
            <a:off x="0" y="6276814"/>
            <a:ext cx="12192001" cy="581186"/>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 name="Bild 7">
            <a:extLst>
              <a:ext uri="{FF2B5EF4-FFF2-40B4-BE49-F238E27FC236}">
                <a16:creationId xmlns:a16="http://schemas.microsoft.com/office/drawing/2014/main" id="{336C65CA-778B-4E2A-BC59-6FA2CFAE394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53216" y="5789506"/>
            <a:ext cx="938784" cy="969264"/>
          </a:xfrm>
          <a:prstGeom prst="rect">
            <a:avLst/>
          </a:prstGeom>
        </p:spPr>
      </p:pic>
      <p:sp>
        <p:nvSpPr>
          <p:cNvPr id="10" name="Fußzeilenplatzhalter 4">
            <a:extLst>
              <a:ext uri="{FF2B5EF4-FFF2-40B4-BE49-F238E27FC236}">
                <a16:creationId xmlns:a16="http://schemas.microsoft.com/office/drawing/2014/main" id="{D503B021-2375-4D01-954D-2078EF20B05A}"/>
              </a:ext>
            </a:extLst>
          </p:cNvPr>
          <p:cNvSpPr txBox="1">
            <a:spLocks/>
          </p:cNvSpPr>
          <p:nvPr userDrawn="1"/>
        </p:nvSpPr>
        <p:spPr>
          <a:xfrm>
            <a:off x="4191000" y="6392371"/>
            <a:ext cx="4114800" cy="365125"/>
          </a:xfrm>
          <a:prstGeom prst="rect">
            <a:avLst/>
          </a:prstGeom>
        </p:spPr>
        <p:txBody>
          <a:bodyPr vert="horz" lIns="91440" tIns="45720" rIns="91440" bIns="45720" rtlCol="0" anchor="ctr"/>
          <a:lstStyle>
            <a:defPPr>
              <a:defRPr lang="de-DE"/>
            </a:defPPr>
            <a:lvl1pPr marL="0" algn="ctr" defTabSz="914400" rtl="0" eaLnBrk="1" latinLnBrk="0" hangingPunct="1">
              <a:defRPr sz="14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a:t>
            </a:r>
            <a:r>
              <a:rPr lang="en-US" dirty="0" err="1"/>
              <a:t>Sternwarte</a:t>
            </a:r>
            <a:r>
              <a:rPr lang="en-US" dirty="0"/>
              <a:t> Stuttgart – www.sternwarte.de</a:t>
            </a:r>
            <a:endParaRPr lang="de-DE" dirty="0"/>
          </a:p>
        </p:txBody>
      </p:sp>
    </p:spTree>
    <p:extLst>
      <p:ext uri="{BB962C8B-B14F-4D97-AF65-F5344CB8AC3E}">
        <p14:creationId xmlns:p14="http://schemas.microsoft.com/office/powerpoint/2010/main" val="4475703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56060AA-D97A-4D90-8AE9-AE58D19052CF}"/>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1B546A1F-F0EE-47F4-88D7-BBB88C075B6A}"/>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2A879679-5CCD-475B-9234-7E198113BF23}"/>
              </a:ext>
            </a:extLst>
          </p:cNvPr>
          <p:cNvSpPr>
            <a:spLocks noGrp="1"/>
          </p:cNvSpPr>
          <p:nvPr>
            <p:ph type="dt" sz="half" idx="10"/>
          </p:nvPr>
        </p:nvSpPr>
        <p:spPr/>
        <p:txBody>
          <a:bodyPr/>
          <a:lstStyle/>
          <a:p>
            <a:fld id="{988C9D18-7838-4F96-8AC6-09922C2E1A0A}" type="datetimeFigureOut">
              <a:rPr lang="de-DE" smtClean="0"/>
              <a:t>20.09.2018</a:t>
            </a:fld>
            <a:endParaRPr lang="de-DE"/>
          </a:p>
        </p:txBody>
      </p:sp>
      <p:sp>
        <p:nvSpPr>
          <p:cNvPr id="5" name="Fußzeilenplatzhalter 4">
            <a:extLst>
              <a:ext uri="{FF2B5EF4-FFF2-40B4-BE49-F238E27FC236}">
                <a16:creationId xmlns:a16="http://schemas.microsoft.com/office/drawing/2014/main" id="{FD15C6EF-237A-49AE-B011-A5AACAE2EBB8}"/>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5F477602-DB36-4CBB-8DC0-D9577B9005A4}"/>
              </a:ext>
            </a:extLst>
          </p:cNvPr>
          <p:cNvSpPr>
            <a:spLocks noGrp="1"/>
          </p:cNvSpPr>
          <p:nvPr>
            <p:ph type="sldNum" sz="quarter" idx="12"/>
          </p:nvPr>
        </p:nvSpPr>
        <p:spPr/>
        <p:txBody>
          <a:bodyPr/>
          <a:lstStyle/>
          <a:p>
            <a:fld id="{9533BB58-F386-4599-8219-2D2EC498AA45}" type="slidenum">
              <a:rPr lang="de-DE" smtClean="0"/>
              <a:t>‹Nr.›</a:t>
            </a:fld>
            <a:endParaRPr lang="de-DE"/>
          </a:p>
        </p:txBody>
      </p:sp>
    </p:spTree>
    <p:extLst>
      <p:ext uri="{BB962C8B-B14F-4D97-AF65-F5344CB8AC3E}">
        <p14:creationId xmlns:p14="http://schemas.microsoft.com/office/powerpoint/2010/main" val="34198261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64F4B00F-6D8D-47F4-9066-FF9079D106D6}"/>
              </a:ext>
            </a:extLst>
          </p:cNvPr>
          <p:cNvSpPr>
            <a:spLocks noGrp="1"/>
          </p:cNvSpPr>
          <p:nvPr>
            <p:ph type="title" orient="vert"/>
          </p:nvPr>
        </p:nvSpPr>
        <p:spPr>
          <a:xfrm>
            <a:off x="8724900" y="365125"/>
            <a:ext cx="2628900" cy="5811838"/>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A0395956-1EA7-4009-BB41-62289EAA7295}"/>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20C8CB90-E1B9-4C51-866E-4FCF1AA1FF06}"/>
              </a:ext>
            </a:extLst>
          </p:cNvPr>
          <p:cNvSpPr>
            <a:spLocks noGrp="1"/>
          </p:cNvSpPr>
          <p:nvPr>
            <p:ph type="dt" sz="half" idx="10"/>
          </p:nvPr>
        </p:nvSpPr>
        <p:spPr/>
        <p:txBody>
          <a:bodyPr/>
          <a:lstStyle/>
          <a:p>
            <a:fld id="{988C9D18-7838-4F96-8AC6-09922C2E1A0A}" type="datetimeFigureOut">
              <a:rPr lang="de-DE" smtClean="0"/>
              <a:t>20.09.2018</a:t>
            </a:fld>
            <a:endParaRPr lang="de-DE"/>
          </a:p>
        </p:txBody>
      </p:sp>
      <p:sp>
        <p:nvSpPr>
          <p:cNvPr id="5" name="Fußzeilenplatzhalter 4">
            <a:extLst>
              <a:ext uri="{FF2B5EF4-FFF2-40B4-BE49-F238E27FC236}">
                <a16:creationId xmlns:a16="http://schemas.microsoft.com/office/drawing/2014/main" id="{F927B5D1-55DD-4F1E-BD2E-F125EB5D98FA}"/>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F7E4B253-D84B-4B5F-9181-17F59E840FD2}"/>
              </a:ext>
            </a:extLst>
          </p:cNvPr>
          <p:cNvSpPr>
            <a:spLocks noGrp="1"/>
          </p:cNvSpPr>
          <p:nvPr>
            <p:ph type="sldNum" sz="quarter" idx="12"/>
          </p:nvPr>
        </p:nvSpPr>
        <p:spPr/>
        <p:txBody>
          <a:bodyPr/>
          <a:lstStyle/>
          <a:p>
            <a:fld id="{9533BB58-F386-4599-8219-2D2EC498AA45}" type="slidenum">
              <a:rPr lang="de-DE" smtClean="0"/>
              <a:t>‹Nr.›</a:t>
            </a:fld>
            <a:endParaRPr lang="de-DE"/>
          </a:p>
        </p:txBody>
      </p:sp>
    </p:spTree>
    <p:extLst>
      <p:ext uri="{BB962C8B-B14F-4D97-AF65-F5344CB8AC3E}">
        <p14:creationId xmlns:p14="http://schemas.microsoft.com/office/powerpoint/2010/main" val="39279630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C570108-2D22-4BF6-B3CD-DB4580DC3BA1}"/>
              </a:ext>
            </a:extLst>
          </p:cNvPr>
          <p:cNvSpPr>
            <a:spLocks noGrp="1"/>
          </p:cNvSpPr>
          <p:nvPr>
            <p:ph type="title"/>
          </p:nvPr>
        </p:nvSpPr>
        <p:spPr>
          <a:xfrm>
            <a:off x="299257" y="40929"/>
            <a:ext cx="11754197" cy="632402"/>
          </a:xfrm>
        </p:spPr>
        <p:txBody>
          <a:bodyPr>
            <a:normAutofit/>
          </a:bodyPr>
          <a:lstStyle>
            <a:lvl1pPr>
              <a:defRPr sz="4000">
                <a:effectLst>
                  <a:outerShdw blurRad="38100" dist="38100" dir="2700000" algn="tl">
                    <a:srgbClr val="000000">
                      <a:alpha val="43137"/>
                    </a:srgbClr>
                  </a:outerShdw>
                </a:effectLst>
              </a:defRPr>
            </a:lvl1pPr>
          </a:lstStyle>
          <a:p>
            <a:r>
              <a:rPr lang="de-DE"/>
              <a:t>Mastertitelformat bearbeiten</a:t>
            </a:r>
            <a:endParaRPr lang="de-DE" dirty="0"/>
          </a:p>
        </p:txBody>
      </p:sp>
      <p:sp>
        <p:nvSpPr>
          <p:cNvPr id="3" name="Inhaltsplatzhalter 2">
            <a:extLst>
              <a:ext uri="{FF2B5EF4-FFF2-40B4-BE49-F238E27FC236}">
                <a16:creationId xmlns:a16="http://schemas.microsoft.com/office/drawing/2014/main" id="{0A3546C0-7952-4236-B3E0-C4D58481D102}"/>
              </a:ext>
            </a:extLst>
          </p:cNvPr>
          <p:cNvSpPr>
            <a:spLocks noGrp="1"/>
          </p:cNvSpPr>
          <p:nvPr>
            <p:ph idx="1"/>
          </p:nvPr>
        </p:nvSpPr>
        <p:spPr>
          <a:xfrm>
            <a:off x="299257" y="769907"/>
            <a:ext cx="11754197" cy="5449917"/>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Datumsplatzhalter 3">
            <a:extLst>
              <a:ext uri="{FF2B5EF4-FFF2-40B4-BE49-F238E27FC236}">
                <a16:creationId xmlns:a16="http://schemas.microsoft.com/office/drawing/2014/main" id="{131DDD57-623A-4695-823E-74D026527FB6}"/>
              </a:ext>
            </a:extLst>
          </p:cNvPr>
          <p:cNvSpPr>
            <a:spLocks noGrp="1"/>
          </p:cNvSpPr>
          <p:nvPr>
            <p:ph type="dt" sz="half" idx="10"/>
          </p:nvPr>
        </p:nvSpPr>
        <p:spPr/>
        <p:txBody>
          <a:bodyPr/>
          <a:lstStyle/>
          <a:p>
            <a:fld id="{988C9D18-7838-4F96-8AC6-09922C2E1A0A}" type="datetimeFigureOut">
              <a:rPr lang="de-DE" smtClean="0"/>
              <a:t>20.09.2018</a:t>
            </a:fld>
            <a:endParaRPr lang="de-DE"/>
          </a:p>
        </p:txBody>
      </p:sp>
      <p:sp>
        <p:nvSpPr>
          <p:cNvPr id="5" name="Fußzeilenplatzhalter 4">
            <a:extLst>
              <a:ext uri="{FF2B5EF4-FFF2-40B4-BE49-F238E27FC236}">
                <a16:creationId xmlns:a16="http://schemas.microsoft.com/office/drawing/2014/main" id="{0B414CBB-D1A5-46C3-99BE-0DC53D783C3B}"/>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82576474-8A17-4E03-A03B-2565BC0A49D5}"/>
              </a:ext>
            </a:extLst>
          </p:cNvPr>
          <p:cNvSpPr>
            <a:spLocks noGrp="1"/>
          </p:cNvSpPr>
          <p:nvPr>
            <p:ph type="sldNum" sz="quarter" idx="12"/>
          </p:nvPr>
        </p:nvSpPr>
        <p:spPr/>
        <p:txBody>
          <a:bodyPr/>
          <a:lstStyle/>
          <a:p>
            <a:fld id="{9533BB58-F386-4599-8219-2D2EC498AA45}" type="slidenum">
              <a:rPr lang="de-DE" smtClean="0"/>
              <a:t>‹Nr.›</a:t>
            </a:fld>
            <a:endParaRPr lang="de-DE"/>
          </a:p>
        </p:txBody>
      </p:sp>
      <p:sp>
        <p:nvSpPr>
          <p:cNvPr id="8" name="Rechteck 7">
            <a:extLst>
              <a:ext uri="{FF2B5EF4-FFF2-40B4-BE49-F238E27FC236}">
                <a16:creationId xmlns:a16="http://schemas.microsoft.com/office/drawing/2014/main" id="{FAEF97C1-D6AA-4A41-9AC2-30A13AF17E33}"/>
              </a:ext>
            </a:extLst>
          </p:cNvPr>
          <p:cNvSpPr/>
          <p:nvPr userDrawn="1"/>
        </p:nvSpPr>
        <p:spPr>
          <a:xfrm>
            <a:off x="0" y="6276814"/>
            <a:ext cx="12192001" cy="581186"/>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9" name="Bild 7">
            <a:extLst>
              <a:ext uri="{FF2B5EF4-FFF2-40B4-BE49-F238E27FC236}">
                <a16:creationId xmlns:a16="http://schemas.microsoft.com/office/drawing/2014/main" id="{B23A1D2E-4F59-400F-8A5C-CA2FEE77751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53216" y="5789506"/>
            <a:ext cx="938784" cy="969264"/>
          </a:xfrm>
          <a:prstGeom prst="rect">
            <a:avLst/>
          </a:prstGeom>
        </p:spPr>
      </p:pic>
      <p:sp>
        <p:nvSpPr>
          <p:cNvPr id="10" name="Fußzeilenplatzhalter 4">
            <a:extLst>
              <a:ext uri="{FF2B5EF4-FFF2-40B4-BE49-F238E27FC236}">
                <a16:creationId xmlns:a16="http://schemas.microsoft.com/office/drawing/2014/main" id="{B85BF800-01B3-472B-B5EE-D11063726960}"/>
              </a:ext>
            </a:extLst>
          </p:cNvPr>
          <p:cNvSpPr txBox="1">
            <a:spLocks/>
          </p:cNvSpPr>
          <p:nvPr userDrawn="1"/>
        </p:nvSpPr>
        <p:spPr>
          <a:xfrm>
            <a:off x="4191000" y="6375742"/>
            <a:ext cx="4114800" cy="365125"/>
          </a:xfrm>
          <a:prstGeom prst="rect">
            <a:avLst/>
          </a:prstGeom>
        </p:spPr>
        <p:txBody>
          <a:bodyPr vert="horz" lIns="91440" tIns="45720" rIns="91440" bIns="45720" rtlCol="0" anchor="ctr"/>
          <a:lstStyle>
            <a:defPPr>
              <a:defRPr lang="de-DE"/>
            </a:defPPr>
            <a:lvl1pPr marL="0" algn="ctr" defTabSz="914400" rtl="0" eaLnBrk="1" latinLnBrk="0" hangingPunct="1">
              <a:defRPr sz="14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a:t>
            </a:r>
            <a:r>
              <a:rPr lang="en-US" dirty="0" err="1"/>
              <a:t>Sternwarte</a:t>
            </a:r>
            <a:r>
              <a:rPr lang="en-US" dirty="0"/>
              <a:t> Stuttgart – www.sternwarte.de</a:t>
            </a:r>
            <a:endParaRPr lang="de-DE" dirty="0"/>
          </a:p>
        </p:txBody>
      </p:sp>
    </p:spTree>
    <p:extLst>
      <p:ext uri="{BB962C8B-B14F-4D97-AF65-F5344CB8AC3E}">
        <p14:creationId xmlns:p14="http://schemas.microsoft.com/office/powerpoint/2010/main" val="31697239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6AAE55-7B00-437B-B542-5F65C25010CD}"/>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CB9EEBA8-A5E7-43FA-88B4-6BA3BA9329E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9D6609ED-D443-4C5C-BD2F-73F115E9936C}"/>
              </a:ext>
            </a:extLst>
          </p:cNvPr>
          <p:cNvSpPr>
            <a:spLocks noGrp="1"/>
          </p:cNvSpPr>
          <p:nvPr>
            <p:ph type="dt" sz="half" idx="10"/>
          </p:nvPr>
        </p:nvSpPr>
        <p:spPr/>
        <p:txBody>
          <a:bodyPr/>
          <a:lstStyle/>
          <a:p>
            <a:fld id="{988C9D18-7838-4F96-8AC6-09922C2E1A0A}" type="datetimeFigureOut">
              <a:rPr lang="de-DE" smtClean="0"/>
              <a:t>20.09.2018</a:t>
            </a:fld>
            <a:endParaRPr lang="de-DE"/>
          </a:p>
        </p:txBody>
      </p:sp>
      <p:sp>
        <p:nvSpPr>
          <p:cNvPr id="5" name="Fußzeilenplatzhalter 4">
            <a:extLst>
              <a:ext uri="{FF2B5EF4-FFF2-40B4-BE49-F238E27FC236}">
                <a16:creationId xmlns:a16="http://schemas.microsoft.com/office/drawing/2014/main" id="{84FFB435-020A-4E1C-88F8-16A15B849B36}"/>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08DAF01D-DF44-4A7D-82F6-3C11F01D207A}"/>
              </a:ext>
            </a:extLst>
          </p:cNvPr>
          <p:cNvSpPr>
            <a:spLocks noGrp="1"/>
          </p:cNvSpPr>
          <p:nvPr>
            <p:ph type="sldNum" sz="quarter" idx="12"/>
          </p:nvPr>
        </p:nvSpPr>
        <p:spPr/>
        <p:txBody>
          <a:bodyPr/>
          <a:lstStyle/>
          <a:p>
            <a:fld id="{9533BB58-F386-4599-8219-2D2EC498AA45}" type="slidenum">
              <a:rPr lang="de-DE" smtClean="0"/>
              <a:t>‹Nr.›</a:t>
            </a:fld>
            <a:endParaRPr lang="de-DE"/>
          </a:p>
        </p:txBody>
      </p:sp>
    </p:spTree>
    <p:extLst>
      <p:ext uri="{BB962C8B-B14F-4D97-AF65-F5344CB8AC3E}">
        <p14:creationId xmlns:p14="http://schemas.microsoft.com/office/powerpoint/2010/main" val="5959115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40F1E0E-0AA5-4667-8EA3-61F2C4A39508}"/>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1E4182DB-AACA-4882-B911-62691907C381}"/>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0886A13F-8F5A-4246-A40B-6019C7391A8D}"/>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788FF686-5484-4025-8C69-F697020E9381}"/>
              </a:ext>
            </a:extLst>
          </p:cNvPr>
          <p:cNvSpPr>
            <a:spLocks noGrp="1"/>
          </p:cNvSpPr>
          <p:nvPr>
            <p:ph type="dt" sz="half" idx="10"/>
          </p:nvPr>
        </p:nvSpPr>
        <p:spPr/>
        <p:txBody>
          <a:bodyPr/>
          <a:lstStyle/>
          <a:p>
            <a:fld id="{988C9D18-7838-4F96-8AC6-09922C2E1A0A}" type="datetimeFigureOut">
              <a:rPr lang="de-DE" smtClean="0"/>
              <a:t>20.09.2018</a:t>
            </a:fld>
            <a:endParaRPr lang="de-DE"/>
          </a:p>
        </p:txBody>
      </p:sp>
      <p:sp>
        <p:nvSpPr>
          <p:cNvPr id="6" name="Fußzeilenplatzhalter 5">
            <a:extLst>
              <a:ext uri="{FF2B5EF4-FFF2-40B4-BE49-F238E27FC236}">
                <a16:creationId xmlns:a16="http://schemas.microsoft.com/office/drawing/2014/main" id="{C3B7AC96-2494-4EE5-9B96-59E92021A55F}"/>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909631FF-C093-43BC-A6BB-DB7F3CB5D176}"/>
              </a:ext>
            </a:extLst>
          </p:cNvPr>
          <p:cNvSpPr>
            <a:spLocks noGrp="1"/>
          </p:cNvSpPr>
          <p:nvPr>
            <p:ph type="sldNum" sz="quarter" idx="12"/>
          </p:nvPr>
        </p:nvSpPr>
        <p:spPr/>
        <p:txBody>
          <a:bodyPr/>
          <a:lstStyle/>
          <a:p>
            <a:fld id="{9533BB58-F386-4599-8219-2D2EC498AA45}" type="slidenum">
              <a:rPr lang="de-DE" smtClean="0"/>
              <a:t>‹Nr.›</a:t>
            </a:fld>
            <a:endParaRPr lang="de-DE"/>
          </a:p>
        </p:txBody>
      </p:sp>
    </p:spTree>
    <p:extLst>
      <p:ext uri="{BB962C8B-B14F-4D97-AF65-F5344CB8AC3E}">
        <p14:creationId xmlns:p14="http://schemas.microsoft.com/office/powerpoint/2010/main" val="17814055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D1C8C33-B678-44B4-B80A-F2192D5DCE81}"/>
              </a:ext>
            </a:extLst>
          </p:cNvPr>
          <p:cNvSpPr>
            <a:spLocks noGrp="1"/>
          </p:cNvSpPr>
          <p:nvPr>
            <p:ph type="title"/>
          </p:nvPr>
        </p:nvSpPr>
        <p:spPr>
          <a:xfrm>
            <a:off x="839788" y="365125"/>
            <a:ext cx="105156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8D35E29D-41B3-4488-98DC-2A11572AB25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1CB984EB-93DF-4742-9DA8-0ADDABC712DB}"/>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AB3BA753-A3FF-42E0-9F69-0270D4A3EB0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5E5039A6-2321-43C9-90A9-C35425428DBC}"/>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AC9ADCCD-4829-4D61-BFDB-27085B653E6A}"/>
              </a:ext>
            </a:extLst>
          </p:cNvPr>
          <p:cNvSpPr>
            <a:spLocks noGrp="1"/>
          </p:cNvSpPr>
          <p:nvPr>
            <p:ph type="dt" sz="half" idx="10"/>
          </p:nvPr>
        </p:nvSpPr>
        <p:spPr/>
        <p:txBody>
          <a:bodyPr/>
          <a:lstStyle/>
          <a:p>
            <a:fld id="{988C9D18-7838-4F96-8AC6-09922C2E1A0A}" type="datetimeFigureOut">
              <a:rPr lang="de-DE" smtClean="0"/>
              <a:t>20.09.2018</a:t>
            </a:fld>
            <a:endParaRPr lang="de-DE"/>
          </a:p>
        </p:txBody>
      </p:sp>
      <p:sp>
        <p:nvSpPr>
          <p:cNvPr id="8" name="Fußzeilenplatzhalter 7">
            <a:extLst>
              <a:ext uri="{FF2B5EF4-FFF2-40B4-BE49-F238E27FC236}">
                <a16:creationId xmlns:a16="http://schemas.microsoft.com/office/drawing/2014/main" id="{AC37FBF5-160E-49BE-B791-98CF9D5477D1}"/>
              </a:ext>
            </a:extLst>
          </p:cNvPr>
          <p:cNvSpPr>
            <a:spLocks noGrp="1"/>
          </p:cNvSpPr>
          <p:nvPr>
            <p:ph type="ftr" sz="quarter" idx="11"/>
          </p:nvPr>
        </p:nvSpPr>
        <p:spPr/>
        <p:txBody>
          <a:bodyPr/>
          <a:lstStyle/>
          <a:p>
            <a:endParaRPr lang="de-DE"/>
          </a:p>
        </p:txBody>
      </p:sp>
      <p:sp>
        <p:nvSpPr>
          <p:cNvPr id="9" name="Foliennummernplatzhalter 8">
            <a:extLst>
              <a:ext uri="{FF2B5EF4-FFF2-40B4-BE49-F238E27FC236}">
                <a16:creationId xmlns:a16="http://schemas.microsoft.com/office/drawing/2014/main" id="{F96CBF71-438A-49A0-9929-5ADEF70292B5}"/>
              </a:ext>
            </a:extLst>
          </p:cNvPr>
          <p:cNvSpPr>
            <a:spLocks noGrp="1"/>
          </p:cNvSpPr>
          <p:nvPr>
            <p:ph type="sldNum" sz="quarter" idx="12"/>
          </p:nvPr>
        </p:nvSpPr>
        <p:spPr/>
        <p:txBody>
          <a:bodyPr/>
          <a:lstStyle/>
          <a:p>
            <a:fld id="{9533BB58-F386-4599-8219-2D2EC498AA45}" type="slidenum">
              <a:rPr lang="de-DE" smtClean="0"/>
              <a:t>‹Nr.›</a:t>
            </a:fld>
            <a:endParaRPr lang="de-DE"/>
          </a:p>
        </p:txBody>
      </p:sp>
    </p:spTree>
    <p:extLst>
      <p:ext uri="{BB962C8B-B14F-4D97-AF65-F5344CB8AC3E}">
        <p14:creationId xmlns:p14="http://schemas.microsoft.com/office/powerpoint/2010/main" val="20171623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37248C0-1A53-4455-B5CB-62BFC3A90802}"/>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8DEE6443-8254-4301-BCA7-B9F1B7CCB346}"/>
              </a:ext>
            </a:extLst>
          </p:cNvPr>
          <p:cNvSpPr>
            <a:spLocks noGrp="1"/>
          </p:cNvSpPr>
          <p:nvPr>
            <p:ph type="dt" sz="half" idx="10"/>
          </p:nvPr>
        </p:nvSpPr>
        <p:spPr/>
        <p:txBody>
          <a:bodyPr/>
          <a:lstStyle/>
          <a:p>
            <a:fld id="{988C9D18-7838-4F96-8AC6-09922C2E1A0A}" type="datetimeFigureOut">
              <a:rPr lang="de-DE" smtClean="0"/>
              <a:t>20.09.2018</a:t>
            </a:fld>
            <a:endParaRPr lang="de-DE"/>
          </a:p>
        </p:txBody>
      </p:sp>
      <p:sp>
        <p:nvSpPr>
          <p:cNvPr id="4" name="Fußzeilenplatzhalter 3">
            <a:extLst>
              <a:ext uri="{FF2B5EF4-FFF2-40B4-BE49-F238E27FC236}">
                <a16:creationId xmlns:a16="http://schemas.microsoft.com/office/drawing/2014/main" id="{79A8304E-495C-431D-B9A0-D3552BF757BB}"/>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699AE537-91B6-4350-A71A-73043CBF48FB}"/>
              </a:ext>
            </a:extLst>
          </p:cNvPr>
          <p:cNvSpPr>
            <a:spLocks noGrp="1"/>
          </p:cNvSpPr>
          <p:nvPr>
            <p:ph type="sldNum" sz="quarter" idx="12"/>
          </p:nvPr>
        </p:nvSpPr>
        <p:spPr/>
        <p:txBody>
          <a:bodyPr/>
          <a:lstStyle/>
          <a:p>
            <a:fld id="{9533BB58-F386-4599-8219-2D2EC498AA45}" type="slidenum">
              <a:rPr lang="de-DE" smtClean="0"/>
              <a:t>‹Nr.›</a:t>
            </a:fld>
            <a:endParaRPr lang="de-DE"/>
          </a:p>
        </p:txBody>
      </p:sp>
    </p:spTree>
    <p:extLst>
      <p:ext uri="{BB962C8B-B14F-4D97-AF65-F5344CB8AC3E}">
        <p14:creationId xmlns:p14="http://schemas.microsoft.com/office/powerpoint/2010/main" val="27288454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17B8C10D-7D70-4B7B-8824-C475014599E2}"/>
              </a:ext>
            </a:extLst>
          </p:cNvPr>
          <p:cNvSpPr>
            <a:spLocks noGrp="1"/>
          </p:cNvSpPr>
          <p:nvPr>
            <p:ph type="dt" sz="half" idx="10"/>
          </p:nvPr>
        </p:nvSpPr>
        <p:spPr/>
        <p:txBody>
          <a:bodyPr/>
          <a:lstStyle/>
          <a:p>
            <a:fld id="{988C9D18-7838-4F96-8AC6-09922C2E1A0A}" type="datetimeFigureOut">
              <a:rPr lang="de-DE" smtClean="0"/>
              <a:t>20.09.2018</a:t>
            </a:fld>
            <a:endParaRPr lang="de-DE"/>
          </a:p>
        </p:txBody>
      </p:sp>
      <p:sp>
        <p:nvSpPr>
          <p:cNvPr id="3" name="Fußzeilenplatzhalter 2">
            <a:extLst>
              <a:ext uri="{FF2B5EF4-FFF2-40B4-BE49-F238E27FC236}">
                <a16:creationId xmlns:a16="http://schemas.microsoft.com/office/drawing/2014/main" id="{2B625286-5C02-44F3-9F23-4B76E596E227}"/>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id="{77C2B606-8A48-4A63-9376-D57A30E58E91}"/>
              </a:ext>
            </a:extLst>
          </p:cNvPr>
          <p:cNvSpPr>
            <a:spLocks noGrp="1"/>
          </p:cNvSpPr>
          <p:nvPr>
            <p:ph type="sldNum" sz="quarter" idx="12"/>
          </p:nvPr>
        </p:nvSpPr>
        <p:spPr/>
        <p:txBody>
          <a:bodyPr/>
          <a:lstStyle/>
          <a:p>
            <a:fld id="{9533BB58-F386-4599-8219-2D2EC498AA45}" type="slidenum">
              <a:rPr lang="de-DE" smtClean="0"/>
              <a:t>‹Nr.›</a:t>
            </a:fld>
            <a:endParaRPr lang="de-DE"/>
          </a:p>
        </p:txBody>
      </p:sp>
    </p:spTree>
    <p:extLst>
      <p:ext uri="{BB962C8B-B14F-4D97-AF65-F5344CB8AC3E}">
        <p14:creationId xmlns:p14="http://schemas.microsoft.com/office/powerpoint/2010/main" val="23071372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FD457C0-D230-4527-94BE-984BBC506F8C}"/>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C8686295-1A4B-409A-9682-38D10CEC8D3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1BA44288-51FA-4C9E-AD31-468E2FBBF9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A588FC2A-34B2-45F8-A405-7424272F4EBC}"/>
              </a:ext>
            </a:extLst>
          </p:cNvPr>
          <p:cNvSpPr>
            <a:spLocks noGrp="1"/>
          </p:cNvSpPr>
          <p:nvPr>
            <p:ph type="dt" sz="half" idx="10"/>
          </p:nvPr>
        </p:nvSpPr>
        <p:spPr/>
        <p:txBody>
          <a:bodyPr/>
          <a:lstStyle/>
          <a:p>
            <a:fld id="{988C9D18-7838-4F96-8AC6-09922C2E1A0A}" type="datetimeFigureOut">
              <a:rPr lang="de-DE" smtClean="0"/>
              <a:t>20.09.2018</a:t>
            </a:fld>
            <a:endParaRPr lang="de-DE"/>
          </a:p>
        </p:txBody>
      </p:sp>
      <p:sp>
        <p:nvSpPr>
          <p:cNvPr id="6" name="Fußzeilenplatzhalter 5">
            <a:extLst>
              <a:ext uri="{FF2B5EF4-FFF2-40B4-BE49-F238E27FC236}">
                <a16:creationId xmlns:a16="http://schemas.microsoft.com/office/drawing/2014/main" id="{86151F3E-06B5-49C1-8A38-5B6AE45FEEEC}"/>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8B746095-AE0C-4DBA-9E6E-45C2BD7272D3}"/>
              </a:ext>
            </a:extLst>
          </p:cNvPr>
          <p:cNvSpPr>
            <a:spLocks noGrp="1"/>
          </p:cNvSpPr>
          <p:nvPr>
            <p:ph type="sldNum" sz="quarter" idx="12"/>
          </p:nvPr>
        </p:nvSpPr>
        <p:spPr/>
        <p:txBody>
          <a:bodyPr/>
          <a:lstStyle/>
          <a:p>
            <a:fld id="{9533BB58-F386-4599-8219-2D2EC498AA45}" type="slidenum">
              <a:rPr lang="de-DE" smtClean="0"/>
              <a:t>‹Nr.›</a:t>
            </a:fld>
            <a:endParaRPr lang="de-DE"/>
          </a:p>
        </p:txBody>
      </p:sp>
    </p:spTree>
    <p:extLst>
      <p:ext uri="{BB962C8B-B14F-4D97-AF65-F5344CB8AC3E}">
        <p14:creationId xmlns:p14="http://schemas.microsoft.com/office/powerpoint/2010/main" val="5908116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283141-96A6-4822-889E-314B4BD523CF}"/>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3C3F2903-7C64-4EA5-AF96-D9FFFA210F2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p>
        </p:txBody>
      </p:sp>
      <p:sp>
        <p:nvSpPr>
          <p:cNvPr id="4" name="Textplatzhalter 3">
            <a:extLst>
              <a:ext uri="{FF2B5EF4-FFF2-40B4-BE49-F238E27FC236}">
                <a16:creationId xmlns:a16="http://schemas.microsoft.com/office/drawing/2014/main" id="{4D07A1D9-4FEC-42BC-8D43-2F78D8C6FD6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831199E6-7C70-4A8D-83DF-2EAC8B1A87BD}"/>
              </a:ext>
            </a:extLst>
          </p:cNvPr>
          <p:cNvSpPr>
            <a:spLocks noGrp="1"/>
          </p:cNvSpPr>
          <p:nvPr>
            <p:ph type="dt" sz="half" idx="10"/>
          </p:nvPr>
        </p:nvSpPr>
        <p:spPr/>
        <p:txBody>
          <a:bodyPr/>
          <a:lstStyle/>
          <a:p>
            <a:fld id="{988C9D18-7838-4F96-8AC6-09922C2E1A0A}" type="datetimeFigureOut">
              <a:rPr lang="de-DE" smtClean="0"/>
              <a:t>20.09.2018</a:t>
            </a:fld>
            <a:endParaRPr lang="de-DE"/>
          </a:p>
        </p:txBody>
      </p:sp>
      <p:sp>
        <p:nvSpPr>
          <p:cNvPr id="6" name="Fußzeilenplatzhalter 5">
            <a:extLst>
              <a:ext uri="{FF2B5EF4-FFF2-40B4-BE49-F238E27FC236}">
                <a16:creationId xmlns:a16="http://schemas.microsoft.com/office/drawing/2014/main" id="{10C247C5-A62D-435E-8BCF-6EC7DB1507DD}"/>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EAE59B2D-E31C-43DF-B535-41B1A968C2AC}"/>
              </a:ext>
            </a:extLst>
          </p:cNvPr>
          <p:cNvSpPr>
            <a:spLocks noGrp="1"/>
          </p:cNvSpPr>
          <p:nvPr>
            <p:ph type="sldNum" sz="quarter" idx="12"/>
          </p:nvPr>
        </p:nvSpPr>
        <p:spPr/>
        <p:txBody>
          <a:bodyPr/>
          <a:lstStyle/>
          <a:p>
            <a:fld id="{9533BB58-F386-4599-8219-2D2EC498AA45}" type="slidenum">
              <a:rPr lang="de-DE" smtClean="0"/>
              <a:t>‹Nr.›</a:t>
            </a:fld>
            <a:endParaRPr lang="de-DE"/>
          </a:p>
        </p:txBody>
      </p:sp>
    </p:spTree>
    <p:extLst>
      <p:ext uri="{BB962C8B-B14F-4D97-AF65-F5344CB8AC3E}">
        <p14:creationId xmlns:p14="http://schemas.microsoft.com/office/powerpoint/2010/main" val="9363216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05903257-B8C9-48C5-8483-48883A7E619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dirty="0"/>
              <a:t>Mastertitelformat bearbeiten</a:t>
            </a:r>
          </a:p>
        </p:txBody>
      </p:sp>
      <p:sp>
        <p:nvSpPr>
          <p:cNvPr id="3" name="Textplatzhalter 2">
            <a:extLst>
              <a:ext uri="{FF2B5EF4-FFF2-40B4-BE49-F238E27FC236}">
                <a16:creationId xmlns:a16="http://schemas.microsoft.com/office/drawing/2014/main" id="{935E6EE2-DD95-4027-843C-F42691BC65A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Datumsplatzhalter 3">
            <a:extLst>
              <a:ext uri="{FF2B5EF4-FFF2-40B4-BE49-F238E27FC236}">
                <a16:creationId xmlns:a16="http://schemas.microsoft.com/office/drawing/2014/main" id="{295EDD25-4F7D-4E0D-86E7-EF0DFD1A23D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8C9D18-7838-4F96-8AC6-09922C2E1A0A}" type="datetimeFigureOut">
              <a:rPr lang="de-DE" smtClean="0"/>
              <a:t>20.09.2018</a:t>
            </a:fld>
            <a:endParaRPr lang="de-DE"/>
          </a:p>
        </p:txBody>
      </p:sp>
      <p:sp>
        <p:nvSpPr>
          <p:cNvPr id="5" name="Fußzeilenplatzhalter 4">
            <a:extLst>
              <a:ext uri="{FF2B5EF4-FFF2-40B4-BE49-F238E27FC236}">
                <a16:creationId xmlns:a16="http://schemas.microsoft.com/office/drawing/2014/main" id="{8A1C6CEA-5C90-4743-9B87-F1E523D75CD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a:extLst>
              <a:ext uri="{FF2B5EF4-FFF2-40B4-BE49-F238E27FC236}">
                <a16:creationId xmlns:a16="http://schemas.microsoft.com/office/drawing/2014/main" id="{FAD006AB-5106-4D4B-980A-7D46ECDD3F6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533BB58-F386-4599-8219-2D2EC498AA45}" type="slidenum">
              <a:rPr lang="de-DE" smtClean="0"/>
              <a:t>‹Nr.›</a:t>
            </a:fld>
            <a:endParaRPr lang="de-DE"/>
          </a:p>
        </p:txBody>
      </p:sp>
    </p:spTree>
    <p:extLst>
      <p:ext uri="{BB962C8B-B14F-4D97-AF65-F5344CB8AC3E}">
        <p14:creationId xmlns:p14="http://schemas.microsoft.com/office/powerpoint/2010/main" val="8905099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6000" kern="1200">
          <a:solidFill>
            <a:schemeClr val="bg1">
              <a:lumMod val="95000"/>
            </a:schemeClr>
          </a:solidFill>
          <a:effectLst>
            <a:outerShdw blurRad="38100" dist="38100" dir="2700000" algn="tl">
              <a:srgbClr val="000000">
                <a:alpha val="43137"/>
              </a:srgbClr>
            </a:outerShdw>
          </a:effectLst>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1.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5.jp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jpeg"/></Relationships>
</file>

<file path=ppt/slides/_rels/slide1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3.jpg"/></Relationships>
</file>

<file path=ppt/slides/_rels/slide18.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G"/><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jpg"/></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3.jpeg"/></Relationships>
</file>

<file path=ppt/slides/_rels/slide28.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55.jpg"/></Relationships>
</file>

<file path=ppt/slides/_rels/slide29.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7.jpg"/><Relationship Id="rId7" Type="http://schemas.openxmlformats.org/officeDocument/2006/relationships/image" Target="../media/image59.JP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58.PNG"/><Relationship Id="rId4" Type="http://schemas.openxmlformats.org/officeDocument/2006/relationships/image" Target="../media/image51.jpg"/></Relationships>
</file>

<file path=ppt/slides/_rels/slide3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s://de.wikipedia.org/wiki/Datei:Ceres_symbol.svg" TargetMode="External"/><Relationship Id="rId2" Type="http://schemas.openxmlformats.org/officeDocument/2006/relationships/image" Target="../media/image60.jpg"/><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33.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image" Target="../media/image66.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70.jpg"/></Relationships>
</file>

<file path=ppt/slides/_rels/slide39.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72.jpg"/></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74.jpg"/></Relationships>
</file>

<file path=ppt/slides/_rels/slide4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42.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7B2C68F-CD8D-480D-84EB-70148DDEEA93}"/>
              </a:ext>
            </a:extLst>
          </p:cNvPr>
          <p:cNvSpPr>
            <a:spLocks noGrp="1"/>
          </p:cNvSpPr>
          <p:nvPr>
            <p:ph type="ctrTitle"/>
          </p:nvPr>
        </p:nvSpPr>
        <p:spPr/>
        <p:txBody>
          <a:bodyPr/>
          <a:lstStyle/>
          <a:p>
            <a:r>
              <a:rPr lang="de-DE" dirty="0"/>
              <a:t>Ein Streifzug durch unser Sonnensystem</a:t>
            </a:r>
          </a:p>
        </p:txBody>
      </p:sp>
    </p:spTree>
    <p:extLst>
      <p:ext uri="{BB962C8B-B14F-4D97-AF65-F5344CB8AC3E}">
        <p14:creationId xmlns:p14="http://schemas.microsoft.com/office/powerpoint/2010/main" val="40976118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ACEAEA4-C927-4647-82FE-DD2DEFDDD513}"/>
              </a:ext>
            </a:extLst>
          </p:cNvPr>
          <p:cNvSpPr>
            <a:spLocks noGrp="1"/>
          </p:cNvSpPr>
          <p:nvPr>
            <p:ph type="title"/>
          </p:nvPr>
        </p:nvSpPr>
        <p:spPr/>
        <p:txBody>
          <a:bodyPr>
            <a:normAutofit/>
          </a:bodyPr>
          <a:lstStyle/>
          <a:p>
            <a:r>
              <a:rPr lang="de-DE" sz="3600" dirty="0">
                <a:solidFill>
                  <a:schemeClr val="accent1"/>
                </a:solidFill>
              </a:rPr>
              <a:t>Sonnenfinsternis</a:t>
            </a:r>
          </a:p>
        </p:txBody>
      </p:sp>
      <p:pic>
        <p:nvPicPr>
          <p:cNvPr id="4" name="Grafik 3">
            <a:extLst>
              <a:ext uri="{FF2B5EF4-FFF2-40B4-BE49-F238E27FC236}">
                <a16:creationId xmlns:a16="http://schemas.microsoft.com/office/drawing/2014/main" id="{44884730-FDD4-4B1E-83C0-93A6A48BB472}"/>
              </a:ext>
            </a:extLst>
          </p:cNvPr>
          <p:cNvPicPr>
            <a:picLocks noChangeAspect="1"/>
          </p:cNvPicPr>
          <p:nvPr/>
        </p:nvPicPr>
        <p:blipFill rotWithShape="1">
          <a:blip r:embed="rId2">
            <a:extLst>
              <a:ext uri="{28A0092B-C50C-407E-A947-70E740481C1C}">
                <a14:useLocalDpi xmlns:a14="http://schemas.microsoft.com/office/drawing/2010/main" val="0"/>
              </a:ext>
            </a:extLst>
          </a:blip>
          <a:srcRect l="12052" t="10873" r="10451"/>
          <a:stretch/>
        </p:blipFill>
        <p:spPr>
          <a:xfrm>
            <a:off x="299261" y="753035"/>
            <a:ext cx="6244825" cy="4034138"/>
          </a:xfrm>
          <a:prstGeom prst="rect">
            <a:avLst/>
          </a:prstGeom>
        </p:spPr>
      </p:pic>
      <p:sp>
        <p:nvSpPr>
          <p:cNvPr id="5" name="Textfeld 4">
            <a:extLst>
              <a:ext uri="{FF2B5EF4-FFF2-40B4-BE49-F238E27FC236}">
                <a16:creationId xmlns:a16="http://schemas.microsoft.com/office/drawing/2014/main" id="{ACF7A502-FBC9-4F57-8EAE-A54E54D382B9}"/>
              </a:ext>
            </a:extLst>
          </p:cNvPr>
          <p:cNvSpPr txBox="1"/>
          <p:nvPr/>
        </p:nvSpPr>
        <p:spPr>
          <a:xfrm>
            <a:off x="6680719" y="753035"/>
            <a:ext cx="5372736" cy="1200329"/>
          </a:xfrm>
          <a:prstGeom prst="rect">
            <a:avLst/>
          </a:prstGeom>
          <a:noFill/>
        </p:spPr>
        <p:txBody>
          <a:bodyPr wrap="square" rtlCol="0">
            <a:spAutoFit/>
          </a:bodyPr>
          <a:lstStyle/>
          <a:p>
            <a:r>
              <a:rPr lang="de-DE" b="1" dirty="0">
                <a:solidFill>
                  <a:srgbClr val="00B0F0"/>
                </a:solidFill>
              </a:rPr>
              <a:t>Totale Sonnenfinsternis</a:t>
            </a:r>
            <a:r>
              <a:rPr lang="de-DE" dirty="0">
                <a:solidFill>
                  <a:srgbClr val="00B0F0"/>
                </a:solidFill>
              </a:rPr>
              <a:t>:</a:t>
            </a:r>
            <a:br>
              <a:rPr lang="de-DE" dirty="0">
                <a:solidFill>
                  <a:schemeClr val="bg1"/>
                </a:solidFill>
              </a:rPr>
            </a:br>
            <a:r>
              <a:rPr lang="de-DE" dirty="0"/>
              <a:t>Der scheinbar Durchmesser des Mondes ist größer als der der Sonne. Während einer totalen Sonnenfinsternis kann die Sonnenkorona beobachtet werden</a:t>
            </a:r>
            <a:r>
              <a:rPr lang="de-DE" dirty="0">
                <a:solidFill>
                  <a:schemeClr val="bg1"/>
                </a:solidFill>
              </a:rPr>
              <a:t>.</a:t>
            </a:r>
          </a:p>
        </p:txBody>
      </p:sp>
      <p:sp>
        <p:nvSpPr>
          <p:cNvPr id="10" name="Textfeld 9">
            <a:extLst>
              <a:ext uri="{FF2B5EF4-FFF2-40B4-BE49-F238E27FC236}">
                <a16:creationId xmlns:a16="http://schemas.microsoft.com/office/drawing/2014/main" id="{E2FD6857-CF2F-4775-BCC2-EC802707FBCE}"/>
              </a:ext>
            </a:extLst>
          </p:cNvPr>
          <p:cNvSpPr txBox="1"/>
          <p:nvPr/>
        </p:nvSpPr>
        <p:spPr>
          <a:xfrm>
            <a:off x="6680718" y="2169939"/>
            <a:ext cx="5372736" cy="1200329"/>
          </a:xfrm>
          <a:prstGeom prst="rect">
            <a:avLst/>
          </a:prstGeom>
          <a:noFill/>
        </p:spPr>
        <p:txBody>
          <a:bodyPr wrap="square" rtlCol="0">
            <a:spAutoFit/>
          </a:bodyPr>
          <a:lstStyle/>
          <a:p>
            <a:pPr algn="just"/>
            <a:r>
              <a:rPr lang="de-DE" b="1" dirty="0">
                <a:solidFill>
                  <a:srgbClr val="00B0F0"/>
                </a:solidFill>
              </a:rPr>
              <a:t>Ringförmige Sonnenfinsternis:</a:t>
            </a:r>
          </a:p>
          <a:p>
            <a:pPr algn="just"/>
            <a:r>
              <a:rPr lang="de-DE" dirty="0"/>
              <a:t>Wenn der scheinbare Durchmesser der Sonne den des Mondes übertrifft, bleibt der äußere Rand der Sonne bei einer Finsternis sichtbar.</a:t>
            </a:r>
          </a:p>
        </p:txBody>
      </p:sp>
      <p:sp>
        <p:nvSpPr>
          <p:cNvPr id="8" name="Text Box 18">
            <a:extLst>
              <a:ext uri="{FF2B5EF4-FFF2-40B4-BE49-F238E27FC236}">
                <a16:creationId xmlns:a16="http://schemas.microsoft.com/office/drawing/2014/main" id="{E7CB89B1-A88D-4154-854E-FE2253F5E0C5}"/>
              </a:ext>
            </a:extLst>
          </p:cNvPr>
          <p:cNvSpPr txBox="1">
            <a:spLocks noChangeArrowheads="1"/>
          </p:cNvSpPr>
          <p:nvPr/>
        </p:nvSpPr>
        <p:spPr bwMode="auto">
          <a:xfrm>
            <a:off x="10229819" y="5981854"/>
            <a:ext cx="1172190"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de-DE" altLang="de-DE" sz="1000" dirty="0"/>
              <a:t>Bild: www.faz.net</a:t>
            </a:r>
          </a:p>
        </p:txBody>
      </p:sp>
      <p:sp>
        <p:nvSpPr>
          <p:cNvPr id="12" name="Textfeld 11">
            <a:extLst>
              <a:ext uri="{FF2B5EF4-FFF2-40B4-BE49-F238E27FC236}">
                <a16:creationId xmlns:a16="http://schemas.microsoft.com/office/drawing/2014/main" id="{301E06F1-A3D2-4AE0-B3E4-5508B31423B3}"/>
              </a:ext>
            </a:extLst>
          </p:cNvPr>
          <p:cNvSpPr txBox="1"/>
          <p:nvPr/>
        </p:nvSpPr>
        <p:spPr>
          <a:xfrm>
            <a:off x="6680718" y="3666547"/>
            <a:ext cx="5372736" cy="923330"/>
          </a:xfrm>
          <a:prstGeom prst="rect">
            <a:avLst/>
          </a:prstGeom>
          <a:noFill/>
        </p:spPr>
        <p:txBody>
          <a:bodyPr wrap="square" rtlCol="0">
            <a:spAutoFit/>
          </a:bodyPr>
          <a:lstStyle/>
          <a:p>
            <a:pPr algn="just"/>
            <a:r>
              <a:rPr lang="de-DE" b="1" dirty="0">
                <a:solidFill>
                  <a:srgbClr val="00B0F0"/>
                </a:solidFill>
              </a:rPr>
              <a:t>Partielle Sonnenfinsternis:</a:t>
            </a:r>
          </a:p>
          <a:p>
            <a:pPr algn="just"/>
            <a:r>
              <a:rPr lang="de-DE" dirty="0"/>
              <a:t>Ein Beobachter, welcher sich im Halbschatten befindet, kann nur eine partielle Sonnenfinsternis beobachten.</a:t>
            </a:r>
          </a:p>
        </p:txBody>
      </p:sp>
    </p:spTree>
    <p:extLst>
      <p:ext uri="{BB962C8B-B14F-4D97-AF65-F5344CB8AC3E}">
        <p14:creationId xmlns:p14="http://schemas.microsoft.com/office/powerpoint/2010/main" val="33015326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708C2F5-EC62-41A6-A283-816133E64728}"/>
              </a:ext>
            </a:extLst>
          </p:cNvPr>
          <p:cNvSpPr>
            <a:spLocks noGrp="1"/>
          </p:cNvSpPr>
          <p:nvPr>
            <p:ph type="title"/>
          </p:nvPr>
        </p:nvSpPr>
        <p:spPr/>
        <p:txBody>
          <a:bodyPr>
            <a:normAutofit fontScale="90000"/>
          </a:bodyPr>
          <a:lstStyle/>
          <a:p>
            <a:r>
              <a:rPr lang="de-DE" dirty="0">
                <a:solidFill>
                  <a:srgbClr val="0070C0"/>
                </a:solidFill>
              </a:rPr>
              <a:t>Bildergalerie Sternwarte Stuttgart</a:t>
            </a:r>
          </a:p>
        </p:txBody>
      </p:sp>
      <p:pic>
        <p:nvPicPr>
          <p:cNvPr id="9" name="Grafik 8">
            <a:extLst>
              <a:ext uri="{FF2B5EF4-FFF2-40B4-BE49-F238E27FC236}">
                <a16:creationId xmlns:a16="http://schemas.microsoft.com/office/drawing/2014/main" id="{B7EFCB9F-9432-4C55-92FE-06FEBC8107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59972" y="673331"/>
            <a:ext cx="7062639" cy="5040000"/>
          </a:xfrm>
          <a:prstGeom prst="rect">
            <a:avLst/>
          </a:prstGeom>
        </p:spPr>
      </p:pic>
      <p:pic>
        <p:nvPicPr>
          <p:cNvPr id="12" name="Grafik 11">
            <a:extLst>
              <a:ext uri="{FF2B5EF4-FFF2-40B4-BE49-F238E27FC236}">
                <a16:creationId xmlns:a16="http://schemas.microsoft.com/office/drawing/2014/main" id="{D8408BDA-0444-422D-8B25-B672A6D215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59972" y="673331"/>
            <a:ext cx="6677739" cy="5040000"/>
          </a:xfrm>
          <a:prstGeom prst="rect">
            <a:avLst/>
          </a:prstGeom>
        </p:spPr>
      </p:pic>
      <p:pic>
        <p:nvPicPr>
          <p:cNvPr id="17" name="Grafik 16">
            <a:extLst>
              <a:ext uri="{FF2B5EF4-FFF2-40B4-BE49-F238E27FC236}">
                <a16:creationId xmlns:a16="http://schemas.microsoft.com/office/drawing/2014/main" id="{BE187433-61C8-4EA5-AF32-0FD383134BA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59972" y="673331"/>
            <a:ext cx="5626266" cy="5040000"/>
          </a:xfrm>
          <a:prstGeom prst="rect">
            <a:avLst/>
          </a:prstGeom>
        </p:spPr>
      </p:pic>
      <p:pic>
        <p:nvPicPr>
          <p:cNvPr id="19" name="Grafik 18">
            <a:extLst>
              <a:ext uri="{FF2B5EF4-FFF2-40B4-BE49-F238E27FC236}">
                <a16:creationId xmlns:a16="http://schemas.microsoft.com/office/drawing/2014/main" id="{7FDAC5AB-F254-45CB-A441-5640E393B3F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59592" y="673331"/>
            <a:ext cx="5027975" cy="5040000"/>
          </a:xfrm>
          <a:prstGeom prst="rect">
            <a:avLst/>
          </a:prstGeom>
        </p:spPr>
      </p:pic>
      <p:pic>
        <p:nvPicPr>
          <p:cNvPr id="27" name="Grafik 26">
            <a:extLst>
              <a:ext uri="{FF2B5EF4-FFF2-40B4-BE49-F238E27FC236}">
                <a16:creationId xmlns:a16="http://schemas.microsoft.com/office/drawing/2014/main" id="{3E6E2131-A064-4719-956F-5AC8F95D6CF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59592" y="673331"/>
            <a:ext cx="7198387" cy="5040000"/>
          </a:xfrm>
          <a:prstGeom prst="rect">
            <a:avLst/>
          </a:prstGeom>
        </p:spPr>
      </p:pic>
      <p:sp>
        <p:nvSpPr>
          <p:cNvPr id="30" name="Textfeld 29">
            <a:extLst>
              <a:ext uri="{FF2B5EF4-FFF2-40B4-BE49-F238E27FC236}">
                <a16:creationId xmlns:a16="http://schemas.microsoft.com/office/drawing/2014/main" id="{A3164C8E-D763-4FA9-ACE4-47A290CBE75A}"/>
              </a:ext>
            </a:extLst>
          </p:cNvPr>
          <p:cNvSpPr txBox="1"/>
          <p:nvPr/>
        </p:nvSpPr>
        <p:spPr>
          <a:xfrm>
            <a:off x="10220162" y="2418787"/>
            <a:ext cx="1758815" cy="923330"/>
          </a:xfrm>
          <a:prstGeom prst="rect">
            <a:avLst/>
          </a:prstGeom>
          <a:noFill/>
        </p:spPr>
        <p:txBody>
          <a:bodyPr wrap="none" rtlCol="0">
            <a:spAutoFit/>
          </a:bodyPr>
          <a:lstStyle/>
          <a:p>
            <a:r>
              <a:rPr lang="de-DE" dirty="0"/>
              <a:t>Partielle</a:t>
            </a:r>
            <a:br>
              <a:rPr lang="de-DE" dirty="0"/>
            </a:br>
            <a:r>
              <a:rPr lang="de-DE" dirty="0"/>
              <a:t>Sonnenfinsternis</a:t>
            </a:r>
          </a:p>
          <a:p>
            <a:r>
              <a:rPr lang="de-DE" dirty="0"/>
              <a:t>20.3.2015</a:t>
            </a:r>
          </a:p>
        </p:txBody>
      </p:sp>
      <p:pic>
        <p:nvPicPr>
          <p:cNvPr id="34" name="Grafik 33">
            <a:extLst>
              <a:ext uri="{FF2B5EF4-FFF2-40B4-BE49-F238E27FC236}">
                <a16:creationId xmlns:a16="http://schemas.microsoft.com/office/drawing/2014/main" id="{AECA7085-D45C-4358-8E58-7E88114B79B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59590" y="673331"/>
            <a:ext cx="7560000" cy="5040000"/>
          </a:xfrm>
          <a:prstGeom prst="rect">
            <a:avLst/>
          </a:prstGeom>
        </p:spPr>
      </p:pic>
      <p:pic>
        <p:nvPicPr>
          <p:cNvPr id="36" name="Grafik 35">
            <a:extLst>
              <a:ext uri="{FF2B5EF4-FFF2-40B4-BE49-F238E27FC236}">
                <a16:creationId xmlns:a16="http://schemas.microsoft.com/office/drawing/2014/main" id="{9591854D-D53E-42BE-882A-1A1A07FDCE7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488348" y="673331"/>
            <a:ext cx="7560000" cy="5040000"/>
          </a:xfrm>
          <a:prstGeom prst="rect">
            <a:avLst/>
          </a:prstGeom>
        </p:spPr>
      </p:pic>
      <p:pic>
        <p:nvPicPr>
          <p:cNvPr id="39" name="Grafik 38">
            <a:extLst>
              <a:ext uri="{FF2B5EF4-FFF2-40B4-BE49-F238E27FC236}">
                <a16:creationId xmlns:a16="http://schemas.microsoft.com/office/drawing/2014/main" id="{AD9C03D5-D5DB-43B9-97EB-3F091C12380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56622" y="673331"/>
            <a:ext cx="6720000" cy="5040000"/>
          </a:xfrm>
          <a:prstGeom prst="rect">
            <a:avLst/>
          </a:prstGeom>
        </p:spPr>
      </p:pic>
      <p:pic>
        <p:nvPicPr>
          <p:cNvPr id="43" name="Grafik 42">
            <a:extLst>
              <a:ext uri="{FF2B5EF4-FFF2-40B4-BE49-F238E27FC236}">
                <a16:creationId xmlns:a16="http://schemas.microsoft.com/office/drawing/2014/main" id="{2FE67C2C-E7C9-449B-99EB-D481FFB96B1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467688" y="673331"/>
            <a:ext cx="6930000" cy="5040000"/>
          </a:xfrm>
          <a:prstGeom prst="rect">
            <a:avLst/>
          </a:prstGeom>
        </p:spPr>
      </p:pic>
      <p:pic>
        <p:nvPicPr>
          <p:cNvPr id="4" name="Grafik 3">
            <a:extLst>
              <a:ext uri="{FF2B5EF4-FFF2-40B4-BE49-F238E27FC236}">
                <a16:creationId xmlns:a16="http://schemas.microsoft.com/office/drawing/2014/main" id="{F19D71A7-51A4-4F35-B043-8EE975E536A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488348" y="673331"/>
            <a:ext cx="7560000" cy="5040000"/>
          </a:xfrm>
          <a:prstGeom prst="rect">
            <a:avLst/>
          </a:prstGeom>
        </p:spPr>
      </p:pic>
      <p:sp>
        <p:nvSpPr>
          <p:cNvPr id="14" name="Textfeld 13">
            <a:extLst>
              <a:ext uri="{FF2B5EF4-FFF2-40B4-BE49-F238E27FC236}">
                <a16:creationId xmlns:a16="http://schemas.microsoft.com/office/drawing/2014/main" id="{AF46F355-FE4A-4E45-8D95-1EFDD5E89328}"/>
              </a:ext>
            </a:extLst>
          </p:cNvPr>
          <p:cNvSpPr txBox="1"/>
          <p:nvPr/>
        </p:nvSpPr>
        <p:spPr>
          <a:xfrm>
            <a:off x="10220162" y="2592554"/>
            <a:ext cx="1758815" cy="923330"/>
          </a:xfrm>
          <a:prstGeom prst="rect">
            <a:avLst/>
          </a:prstGeom>
          <a:noFill/>
        </p:spPr>
        <p:txBody>
          <a:bodyPr wrap="none" rtlCol="0">
            <a:spAutoFit/>
          </a:bodyPr>
          <a:lstStyle/>
          <a:p>
            <a:r>
              <a:rPr lang="de-DE" dirty="0"/>
              <a:t>Partielle</a:t>
            </a:r>
            <a:br>
              <a:rPr lang="de-DE" dirty="0"/>
            </a:br>
            <a:r>
              <a:rPr lang="de-DE" dirty="0"/>
              <a:t>Sonnenfinsternis</a:t>
            </a:r>
          </a:p>
          <a:p>
            <a:r>
              <a:rPr lang="de-DE" dirty="0"/>
              <a:t>20.3.2015</a:t>
            </a:r>
          </a:p>
        </p:txBody>
      </p:sp>
      <p:sp>
        <p:nvSpPr>
          <p:cNvPr id="15" name="Textfeld 14">
            <a:extLst>
              <a:ext uri="{FF2B5EF4-FFF2-40B4-BE49-F238E27FC236}">
                <a16:creationId xmlns:a16="http://schemas.microsoft.com/office/drawing/2014/main" id="{37994DF6-6B80-4AB9-A4E6-09B96212F2F8}"/>
              </a:ext>
            </a:extLst>
          </p:cNvPr>
          <p:cNvSpPr txBox="1"/>
          <p:nvPr/>
        </p:nvSpPr>
        <p:spPr>
          <a:xfrm>
            <a:off x="10220162" y="2769461"/>
            <a:ext cx="1758815" cy="923330"/>
          </a:xfrm>
          <a:prstGeom prst="rect">
            <a:avLst/>
          </a:prstGeom>
          <a:noFill/>
        </p:spPr>
        <p:txBody>
          <a:bodyPr wrap="none" rtlCol="0">
            <a:spAutoFit/>
          </a:bodyPr>
          <a:lstStyle/>
          <a:p>
            <a:r>
              <a:rPr lang="de-DE" dirty="0"/>
              <a:t>Partielle</a:t>
            </a:r>
            <a:br>
              <a:rPr lang="de-DE" dirty="0"/>
            </a:br>
            <a:r>
              <a:rPr lang="de-DE" dirty="0"/>
              <a:t>Sonnenfinsternis</a:t>
            </a:r>
          </a:p>
          <a:p>
            <a:r>
              <a:rPr lang="de-DE" dirty="0"/>
              <a:t>20.3.2015</a:t>
            </a:r>
          </a:p>
        </p:txBody>
      </p:sp>
    </p:spTree>
    <p:extLst>
      <p:ext uri="{BB962C8B-B14F-4D97-AF65-F5344CB8AC3E}">
        <p14:creationId xmlns:p14="http://schemas.microsoft.com/office/powerpoint/2010/main" val="811775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subTnLst>
                                    <p:set>
                                      <p:cBhvr override="childStyle">
                                        <p:cTn dur="1" fill="hold" display="0" masterRel="nextClick" afterEffect="1"/>
                                        <p:tgtEl>
                                          <p:spTgt spid="9"/>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heel(1)">
                                      <p:cBhvr>
                                        <p:cTn id="12" dur="5000"/>
                                        <p:tgtEl>
                                          <p:spTgt spid="12"/>
                                        </p:tgtEl>
                                      </p:cBhvr>
                                    </p:animEffect>
                                  </p:childTnLst>
                                  <p:subTnLst>
                                    <p:set>
                                      <p:cBhvr override="childStyle">
                                        <p:cTn dur="1" fill="hold" display="0" masterRel="nextClick" afterEffect="1"/>
                                        <p:tgtEl>
                                          <p:spTgt spid="12"/>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wheel(1)">
                                      <p:cBhvr>
                                        <p:cTn id="17" dur="2000"/>
                                        <p:tgtEl>
                                          <p:spTgt spid="27"/>
                                        </p:tgtEl>
                                      </p:cBhvr>
                                    </p:animEffect>
                                  </p:childTnLst>
                                  <p:subTnLst>
                                    <p:set>
                                      <p:cBhvr override="childStyle">
                                        <p:cTn dur="1" fill="hold" display="0" masterRel="nextClick" afterEffect="1"/>
                                        <p:tgtEl>
                                          <p:spTgt spid="27"/>
                                        </p:tgtEl>
                                        <p:attrNameLst>
                                          <p:attrName>style.visibility</p:attrName>
                                        </p:attrNameLst>
                                      </p:cBhvr>
                                      <p:to>
                                        <p:strVal val="hidden"/>
                                      </p:to>
                                    </p:set>
                                  </p:sub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heel(1)">
                                      <p:cBhvr>
                                        <p:cTn id="22" dur="2000"/>
                                        <p:tgtEl>
                                          <p:spTgt spid="17"/>
                                        </p:tgtEl>
                                      </p:cBhvr>
                                    </p:animEffect>
                                  </p:childTnLst>
                                  <p:subTnLst>
                                    <p:set>
                                      <p:cBhvr override="childStyle">
                                        <p:cTn dur="1" fill="hold" display="0" masterRel="nextClick" afterEffect="1"/>
                                        <p:tgtEl>
                                          <p:spTgt spid="17"/>
                                        </p:tgtEl>
                                        <p:attrNameLst>
                                          <p:attrName>style.visibility</p:attrName>
                                        </p:attrNameLst>
                                      </p:cBhvr>
                                      <p:to>
                                        <p:strVal val="hidden"/>
                                      </p:to>
                                    </p:set>
                                  </p:subTnLst>
                                </p:cTn>
                              </p:par>
                            </p:childTnLst>
                          </p:cTn>
                        </p:par>
                      </p:childTnLst>
                    </p:cTn>
                  </p:par>
                  <p:par>
                    <p:cTn id="23" fill="hold">
                      <p:stCondLst>
                        <p:cond delay="indefinite"/>
                      </p:stCondLst>
                      <p:childTnLst>
                        <p:par>
                          <p:cTn id="24" fill="hold">
                            <p:stCondLst>
                              <p:cond delay="0"/>
                            </p:stCondLst>
                            <p:childTnLst>
                              <p:par>
                                <p:cTn id="25" presetID="21" presetClass="entr" presetSubtype="1"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heel(1)">
                                      <p:cBhvr>
                                        <p:cTn id="27" dur="2000"/>
                                        <p:tgtEl>
                                          <p:spTgt spid="19"/>
                                        </p:tgtEl>
                                      </p:cBhvr>
                                    </p:animEffect>
                                  </p:childTnLst>
                                  <p:subTnLst>
                                    <p:set>
                                      <p:cBhvr override="childStyle">
                                        <p:cTn dur="1" fill="hold" display="0" masterRel="nextClick" afterEffect="1"/>
                                        <p:tgtEl>
                                          <p:spTgt spid="19"/>
                                        </p:tgtEl>
                                        <p:attrNameLst>
                                          <p:attrName>style.visibility</p:attrName>
                                        </p:attrNameLst>
                                      </p:cBhvr>
                                      <p:to>
                                        <p:strVal val="hidden"/>
                                      </p:to>
                                    </p:set>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500"/>
                                        <p:tgtEl>
                                          <p:spTgt spid="4"/>
                                        </p:tgtEl>
                                      </p:cBhvr>
                                    </p:animEffect>
                                  </p:childTnLst>
                                  <p:subTnLst>
                                    <p:set>
                                      <p:cBhvr override="childStyle">
                                        <p:cTn dur="1" fill="hold" display="0" masterRel="nextClick" afterEffect="1"/>
                                        <p:tgtEl>
                                          <p:spTgt spid="4"/>
                                        </p:tgtEl>
                                        <p:attrNameLst>
                                          <p:attrName>style.visibility</p:attrName>
                                        </p:attrNameLst>
                                      </p:cBhvr>
                                      <p:to>
                                        <p:strVal val="hidden"/>
                                      </p:to>
                                    </p:set>
                                  </p:subTnLst>
                                </p:cTn>
                              </p:par>
                              <p:par>
                                <p:cTn id="33" presetID="1" presetClass="entr" presetSubtype="0" fill="hold" grpId="0" nodeType="withEffect">
                                  <p:stCondLst>
                                    <p:cond delay="0"/>
                                  </p:stCondLst>
                                  <p:childTnLst>
                                    <p:set>
                                      <p:cBhvr>
                                        <p:cTn id="34" dur="1" fill="hold">
                                          <p:stCondLst>
                                            <p:cond delay="0"/>
                                          </p:stCondLst>
                                        </p:cTn>
                                        <p:tgtEl>
                                          <p:spTgt spid="30"/>
                                        </p:tgtEl>
                                        <p:attrNameLst>
                                          <p:attrName>style.visibility</p:attrName>
                                        </p:attrNameLst>
                                      </p:cBhvr>
                                      <p:to>
                                        <p:strVal val="visible"/>
                                      </p:to>
                                    </p:set>
                                  </p:childTnLst>
                                  <p:subTnLst>
                                    <p:set>
                                      <p:cBhvr override="childStyle">
                                        <p:cTn dur="1" fill="hold" display="0" masterRel="nextClick" afterEffect="1"/>
                                        <p:tgtEl>
                                          <p:spTgt spid="30"/>
                                        </p:tgtEl>
                                        <p:attrNameLst>
                                          <p:attrName>style.visibility</p:attrName>
                                        </p:attrNameLst>
                                      </p:cBhvr>
                                      <p:to>
                                        <p:strVal val="hidden"/>
                                      </p:to>
                                    </p:set>
                                  </p:sub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34"/>
                                        </p:tgtEl>
                                        <p:attrNameLst>
                                          <p:attrName>style.visibility</p:attrName>
                                        </p:attrNameLst>
                                      </p:cBhvr>
                                      <p:to>
                                        <p:strVal val="visible"/>
                                      </p:to>
                                    </p:set>
                                    <p:animEffect transition="in" filter="fade">
                                      <p:cBhvr>
                                        <p:cTn id="39" dur="500"/>
                                        <p:tgtEl>
                                          <p:spTgt spid="34"/>
                                        </p:tgtEl>
                                      </p:cBhvr>
                                    </p:animEffect>
                                  </p:childTnLst>
                                  <p:subTnLst>
                                    <p:set>
                                      <p:cBhvr override="childStyle">
                                        <p:cTn dur="1" fill="hold" display="0" masterRel="nextClick" afterEffect="1"/>
                                        <p:tgtEl>
                                          <p:spTgt spid="34"/>
                                        </p:tgtEl>
                                        <p:attrNameLst>
                                          <p:attrName>style.visibility</p:attrName>
                                        </p:attrNameLst>
                                      </p:cBhvr>
                                      <p:to>
                                        <p:strVal val="hidden"/>
                                      </p:to>
                                    </p:set>
                                  </p:subTnLst>
                                </p:cTn>
                              </p:par>
                              <p:par>
                                <p:cTn id="40" presetID="1" presetClass="entr" presetSubtype="0" fill="hold" grpId="0" nodeType="withEffect">
                                  <p:stCondLst>
                                    <p:cond delay="0"/>
                                  </p:stCondLst>
                                  <p:childTnLst>
                                    <p:set>
                                      <p:cBhvr>
                                        <p:cTn id="41" dur="1" fill="hold">
                                          <p:stCondLst>
                                            <p:cond delay="0"/>
                                          </p:stCondLst>
                                        </p:cTn>
                                        <p:tgtEl>
                                          <p:spTgt spid="14"/>
                                        </p:tgtEl>
                                        <p:attrNameLst>
                                          <p:attrName>style.visibility</p:attrName>
                                        </p:attrNameLst>
                                      </p:cBhvr>
                                      <p:to>
                                        <p:strVal val="visible"/>
                                      </p:to>
                                    </p:set>
                                  </p:childTnLst>
                                  <p:subTnLst>
                                    <p:set>
                                      <p:cBhvr override="childStyle">
                                        <p:cTn dur="1" fill="hold" display="0" masterRel="nextClick" afterEffect="1"/>
                                        <p:tgtEl>
                                          <p:spTgt spid="14"/>
                                        </p:tgtEl>
                                        <p:attrNameLst>
                                          <p:attrName>style.visibility</p:attrName>
                                        </p:attrNameLst>
                                      </p:cBhvr>
                                      <p:to>
                                        <p:strVal val="hidden"/>
                                      </p:to>
                                    </p:set>
                                  </p:sub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36"/>
                                        </p:tgtEl>
                                        <p:attrNameLst>
                                          <p:attrName>style.visibility</p:attrName>
                                        </p:attrNameLst>
                                      </p:cBhvr>
                                      <p:to>
                                        <p:strVal val="visible"/>
                                      </p:to>
                                    </p:set>
                                    <p:animEffect transition="in" filter="fade">
                                      <p:cBhvr>
                                        <p:cTn id="46" dur="500"/>
                                        <p:tgtEl>
                                          <p:spTgt spid="36"/>
                                        </p:tgtEl>
                                      </p:cBhvr>
                                    </p:animEffect>
                                  </p:childTnLst>
                                  <p:subTnLst>
                                    <p:set>
                                      <p:cBhvr override="childStyle">
                                        <p:cTn dur="1" fill="hold" display="0" masterRel="nextClick" afterEffect="1"/>
                                        <p:tgtEl>
                                          <p:spTgt spid="36"/>
                                        </p:tgtEl>
                                        <p:attrNameLst>
                                          <p:attrName>style.visibility</p:attrName>
                                        </p:attrNameLst>
                                      </p:cBhvr>
                                      <p:to>
                                        <p:strVal val="hidden"/>
                                      </p:to>
                                    </p:set>
                                  </p:subTnLst>
                                </p:cTn>
                              </p:par>
                              <p:par>
                                <p:cTn id="47" presetID="1" presetClass="entr" presetSubtype="0" fill="hold" grpId="0" nodeType="withEffect">
                                  <p:stCondLst>
                                    <p:cond delay="0"/>
                                  </p:stCondLst>
                                  <p:childTnLst>
                                    <p:set>
                                      <p:cBhvr>
                                        <p:cTn id="48" dur="1" fill="hold">
                                          <p:stCondLst>
                                            <p:cond delay="0"/>
                                          </p:stCondLst>
                                        </p:cTn>
                                        <p:tgtEl>
                                          <p:spTgt spid="15"/>
                                        </p:tgtEl>
                                        <p:attrNameLst>
                                          <p:attrName>style.visibility</p:attrName>
                                        </p:attrNameLst>
                                      </p:cBhvr>
                                      <p:to>
                                        <p:strVal val="visible"/>
                                      </p:to>
                                    </p:set>
                                  </p:childTnLst>
                                  <p:subTnLst>
                                    <p:set>
                                      <p:cBhvr override="childStyle">
                                        <p:cTn dur="1" fill="hold" display="0" masterRel="nextClick" afterEffect="1"/>
                                        <p:tgtEl>
                                          <p:spTgt spid="15"/>
                                        </p:tgtEl>
                                        <p:attrNameLst>
                                          <p:attrName>style.visibility</p:attrName>
                                        </p:attrNameLst>
                                      </p:cBhvr>
                                      <p:to>
                                        <p:strVal val="hidden"/>
                                      </p:to>
                                    </p:set>
                                  </p:subTnLst>
                                </p:cTn>
                              </p:par>
                            </p:childTnLst>
                          </p:cTn>
                        </p:par>
                      </p:childTnLst>
                    </p:cTn>
                  </p:par>
                  <p:par>
                    <p:cTn id="49" fill="hold">
                      <p:stCondLst>
                        <p:cond delay="indefinite"/>
                      </p:stCondLst>
                      <p:childTnLst>
                        <p:par>
                          <p:cTn id="50" fill="hold">
                            <p:stCondLst>
                              <p:cond delay="0"/>
                            </p:stCondLst>
                            <p:childTnLst>
                              <p:par>
                                <p:cTn id="51" presetID="21" presetClass="entr" presetSubtype="1" fill="hold" nodeType="clickEffect">
                                  <p:stCondLst>
                                    <p:cond delay="0"/>
                                  </p:stCondLst>
                                  <p:childTnLst>
                                    <p:set>
                                      <p:cBhvr>
                                        <p:cTn id="52" dur="1" fill="hold">
                                          <p:stCondLst>
                                            <p:cond delay="0"/>
                                          </p:stCondLst>
                                        </p:cTn>
                                        <p:tgtEl>
                                          <p:spTgt spid="39"/>
                                        </p:tgtEl>
                                        <p:attrNameLst>
                                          <p:attrName>style.visibility</p:attrName>
                                        </p:attrNameLst>
                                      </p:cBhvr>
                                      <p:to>
                                        <p:strVal val="visible"/>
                                      </p:to>
                                    </p:set>
                                    <p:animEffect transition="in" filter="wheel(1)">
                                      <p:cBhvr>
                                        <p:cTn id="53" dur="2000"/>
                                        <p:tgtEl>
                                          <p:spTgt spid="39"/>
                                        </p:tgtEl>
                                      </p:cBhvr>
                                    </p:animEffect>
                                  </p:childTnLst>
                                  <p:subTnLst>
                                    <p:set>
                                      <p:cBhvr override="childStyle">
                                        <p:cTn dur="1" fill="hold" display="0" masterRel="nextClick" afterEffect="1"/>
                                        <p:tgtEl>
                                          <p:spTgt spid="39"/>
                                        </p:tgtEl>
                                        <p:attrNameLst>
                                          <p:attrName>style.visibility</p:attrName>
                                        </p:attrNameLst>
                                      </p:cBhvr>
                                      <p:to>
                                        <p:strVal val="hidden"/>
                                      </p:to>
                                    </p:set>
                                  </p:subTnLst>
                                </p:cTn>
                              </p:par>
                            </p:childTnLst>
                          </p:cTn>
                        </p:par>
                      </p:childTnLst>
                    </p:cTn>
                  </p:par>
                  <p:par>
                    <p:cTn id="54" fill="hold">
                      <p:stCondLst>
                        <p:cond delay="indefinite"/>
                      </p:stCondLst>
                      <p:childTnLst>
                        <p:par>
                          <p:cTn id="55" fill="hold">
                            <p:stCondLst>
                              <p:cond delay="0"/>
                            </p:stCondLst>
                            <p:childTnLst>
                              <p:par>
                                <p:cTn id="56" presetID="21" presetClass="entr" presetSubtype="1" fill="hold" nodeType="clickEffect">
                                  <p:stCondLst>
                                    <p:cond delay="0"/>
                                  </p:stCondLst>
                                  <p:childTnLst>
                                    <p:set>
                                      <p:cBhvr>
                                        <p:cTn id="57" dur="1" fill="hold">
                                          <p:stCondLst>
                                            <p:cond delay="0"/>
                                          </p:stCondLst>
                                        </p:cTn>
                                        <p:tgtEl>
                                          <p:spTgt spid="43"/>
                                        </p:tgtEl>
                                        <p:attrNameLst>
                                          <p:attrName>style.visibility</p:attrName>
                                        </p:attrNameLst>
                                      </p:cBhvr>
                                      <p:to>
                                        <p:strVal val="visible"/>
                                      </p:to>
                                    </p:set>
                                    <p:animEffect transition="in" filter="wheel(1)">
                                      <p:cBhvr>
                                        <p:cTn id="58" dur="2000"/>
                                        <p:tgtEl>
                                          <p:spTgt spid="43"/>
                                        </p:tgtEl>
                                      </p:cBhvr>
                                    </p:animEffect>
                                  </p:childTnLst>
                                  <p:subTnLst>
                                    <p:set>
                                      <p:cBhvr override="childStyle">
                                        <p:cTn dur="1" fill="hold" display="0" masterRel="nextClick" afterEffect="1"/>
                                        <p:tgtEl>
                                          <p:spTgt spid="43"/>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14" grpId="0"/>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1CEA506-099F-492A-997A-69883E04CF00}"/>
              </a:ext>
            </a:extLst>
          </p:cNvPr>
          <p:cNvSpPr>
            <a:spLocks noGrp="1"/>
          </p:cNvSpPr>
          <p:nvPr>
            <p:ph type="title"/>
          </p:nvPr>
        </p:nvSpPr>
        <p:spPr/>
        <p:txBody>
          <a:bodyPr>
            <a:normAutofit fontScale="90000"/>
          </a:bodyPr>
          <a:lstStyle/>
          <a:p>
            <a:r>
              <a:rPr lang="de-DE" dirty="0">
                <a:solidFill>
                  <a:srgbClr val="0070C0"/>
                </a:solidFill>
              </a:rPr>
              <a:t>Der Merkur</a:t>
            </a:r>
          </a:p>
        </p:txBody>
      </p:sp>
      <p:graphicFrame>
        <p:nvGraphicFramePr>
          <p:cNvPr id="6" name="Tabelle 5">
            <a:extLst>
              <a:ext uri="{FF2B5EF4-FFF2-40B4-BE49-F238E27FC236}">
                <a16:creationId xmlns:a16="http://schemas.microsoft.com/office/drawing/2014/main" id="{652DBB85-16CA-4A68-822A-DA12677992DD}"/>
              </a:ext>
            </a:extLst>
          </p:cNvPr>
          <p:cNvGraphicFramePr>
            <a:graphicFrameLocks noGrp="1"/>
          </p:cNvGraphicFramePr>
          <p:nvPr>
            <p:extLst>
              <p:ext uri="{D42A27DB-BD31-4B8C-83A1-F6EECF244321}">
                <p14:modId xmlns:p14="http://schemas.microsoft.com/office/powerpoint/2010/main" val="1714817397"/>
              </p:ext>
            </p:extLst>
          </p:nvPr>
        </p:nvGraphicFramePr>
        <p:xfrm>
          <a:off x="408768" y="873356"/>
          <a:ext cx="4902200" cy="3337560"/>
        </p:xfrm>
        <a:graphic>
          <a:graphicData uri="http://schemas.openxmlformats.org/drawingml/2006/table">
            <a:tbl>
              <a:tblPr firstRow="1" bandRow="1">
                <a:tableStyleId>{7DF18680-E054-41AD-8BC1-D1AEF772440D}</a:tableStyleId>
              </a:tblPr>
              <a:tblGrid>
                <a:gridCol w="2451100">
                  <a:extLst>
                    <a:ext uri="{9D8B030D-6E8A-4147-A177-3AD203B41FA5}">
                      <a16:colId xmlns:a16="http://schemas.microsoft.com/office/drawing/2014/main" val="2051859721"/>
                    </a:ext>
                  </a:extLst>
                </a:gridCol>
                <a:gridCol w="2451100">
                  <a:extLst>
                    <a:ext uri="{9D8B030D-6E8A-4147-A177-3AD203B41FA5}">
                      <a16:colId xmlns:a16="http://schemas.microsoft.com/office/drawing/2014/main" val="4138028359"/>
                    </a:ext>
                  </a:extLst>
                </a:gridCol>
              </a:tblGrid>
              <a:tr h="370840">
                <a:tc gridSpan="2">
                  <a:txBody>
                    <a:bodyPr/>
                    <a:lstStyle/>
                    <a:p>
                      <a:r>
                        <a:rPr lang="de-DE" dirty="0"/>
                        <a:t>Zahlen, Daten, Fakten</a:t>
                      </a:r>
                    </a:p>
                  </a:txBody>
                  <a:tcPr/>
                </a:tc>
                <a:tc hMerge="1">
                  <a:txBody>
                    <a:bodyPr/>
                    <a:lstStyle/>
                    <a:p>
                      <a:endParaRPr lang="de-DE" dirty="0"/>
                    </a:p>
                  </a:txBody>
                  <a:tcPr/>
                </a:tc>
                <a:extLst>
                  <a:ext uri="{0D108BD9-81ED-4DB2-BD59-A6C34878D82A}">
                    <a16:rowId xmlns:a16="http://schemas.microsoft.com/office/drawing/2014/main" val="4025205327"/>
                  </a:ext>
                </a:extLst>
              </a:tr>
              <a:tr h="370840">
                <a:tc>
                  <a:txBody>
                    <a:bodyPr/>
                    <a:lstStyle/>
                    <a:p>
                      <a:r>
                        <a:rPr lang="de-DE" dirty="0"/>
                        <a:t>Durchmesser</a:t>
                      </a:r>
                    </a:p>
                  </a:txBody>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de-DE" dirty="0"/>
                        <a:t>4.879,4 km</a:t>
                      </a:r>
                    </a:p>
                  </a:txBody>
                  <a:tcPr/>
                </a:tc>
                <a:extLst>
                  <a:ext uri="{0D108BD9-81ED-4DB2-BD59-A6C34878D82A}">
                    <a16:rowId xmlns:a16="http://schemas.microsoft.com/office/drawing/2014/main" val="3159333423"/>
                  </a:ext>
                </a:extLst>
              </a:tr>
              <a:tr h="370840">
                <a:tc>
                  <a:txBody>
                    <a:bodyPr/>
                    <a:lstStyle/>
                    <a:p>
                      <a:r>
                        <a:rPr lang="de-DE" dirty="0"/>
                        <a:t>Masse</a:t>
                      </a:r>
                    </a:p>
                  </a:txBody>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de-DE" sz="1800" b="0" i="0" u="none" strike="noStrike" kern="1200" dirty="0">
                          <a:solidFill>
                            <a:schemeClr val="dk1"/>
                          </a:solidFill>
                          <a:effectLst/>
                          <a:latin typeface="+mn-lt"/>
                          <a:ea typeface="+mn-ea"/>
                          <a:cs typeface="+mn-cs"/>
                        </a:rPr>
                        <a:t>3,301 · 10</a:t>
                      </a:r>
                      <a:r>
                        <a:rPr lang="de-DE" sz="1800" b="0" i="0" u="none" strike="noStrike" kern="1200" baseline="30000" dirty="0">
                          <a:solidFill>
                            <a:schemeClr val="dk1"/>
                          </a:solidFill>
                          <a:effectLst/>
                          <a:latin typeface="+mn-lt"/>
                          <a:ea typeface="+mn-ea"/>
                          <a:cs typeface="+mn-cs"/>
                        </a:rPr>
                        <a:t>23</a:t>
                      </a:r>
                      <a:r>
                        <a:rPr lang="de-DE" sz="1800" b="0" i="0" u="none" strike="noStrike" kern="1200" dirty="0">
                          <a:solidFill>
                            <a:schemeClr val="dk1"/>
                          </a:solidFill>
                          <a:effectLst/>
                          <a:latin typeface="+mn-lt"/>
                          <a:ea typeface="+mn-ea"/>
                          <a:cs typeface="+mn-cs"/>
                        </a:rPr>
                        <a:t> kg </a:t>
                      </a:r>
                      <a:endParaRPr lang="de-DE" dirty="0"/>
                    </a:p>
                  </a:txBody>
                  <a:tcPr/>
                </a:tc>
                <a:extLst>
                  <a:ext uri="{0D108BD9-81ED-4DB2-BD59-A6C34878D82A}">
                    <a16:rowId xmlns:a16="http://schemas.microsoft.com/office/drawing/2014/main" val="1460451374"/>
                  </a:ext>
                </a:extLst>
              </a:tr>
              <a:tr h="370840">
                <a:tc>
                  <a:txBody>
                    <a:bodyPr/>
                    <a:lstStyle/>
                    <a:p>
                      <a:r>
                        <a:rPr lang="de-DE" dirty="0"/>
                        <a:t>Rotationsperiode</a:t>
                      </a:r>
                    </a:p>
                  </a:txBody>
                  <a:tcPr/>
                </a:tc>
                <a:tc>
                  <a:txBody>
                    <a:bodyPr/>
                    <a:lstStyle/>
                    <a:p>
                      <a:pPr algn="r"/>
                      <a:r>
                        <a:rPr lang="de-DE" dirty="0"/>
                        <a:t>58,25 Tage</a:t>
                      </a:r>
                    </a:p>
                  </a:txBody>
                  <a:tcPr/>
                </a:tc>
                <a:extLst>
                  <a:ext uri="{0D108BD9-81ED-4DB2-BD59-A6C34878D82A}">
                    <a16:rowId xmlns:a16="http://schemas.microsoft.com/office/drawing/2014/main" val="217902739"/>
                  </a:ext>
                </a:extLst>
              </a:tr>
              <a:tr h="370840">
                <a:tc>
                  <a:txBody>
                    <a:bodyPr/>
                    <a:lstStyle/>
                    <a:p>
                      <a:r>
                        <a:rPr lang="de-DE" dirty="0"/>
                        <a:t>Umlaufzeit (siderisch)</a:t>
                      </a:r>
                    </a:p>
                  </a:txBody>
                  <a:tcPr/>
                </a:tc>
                <a:tc>
                  <a:txBody>
                    <a:bodyPr/>
                    <a:lstStyle/>
                    <a:p>
                      <a:pPr algn="r"/>
                      <a:r>
                        <a:rPr lang="de-DE" sz="1800" b="0" i="0" u="none" strike="noStrike" kern="1200" dirty="0">
                          <a:solidFill>
                            <a:schemeClr val="dk1"/>
                          </a:solidFill>
                          <a:effectLst/>
                          <a:latin typeface="+mn-lt"/>
                          <a:ea typeface="+mn-ea"/>
                          <a:cs typeface="+mn-cs"/>
                        </a:rPr>
                        <a:t>87,969 Tage </a:t>
                      </a:r>
                      <a:endParaRPr lang="de-DE" dirty="0"/>
                    </a:p>
                  </a:txBody>
                  <a:tcPr/>
                </a:tc>
                <a:extLst>
                  <a:ext uri="{0D108BD9-81ED-4DB2-BD59-A6C34878D82A}">
                    <a16:rowId xmlns:a16="http://schemas.microsoft.com/office/drawing/2014/main" val="192022854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Umlaufzeit (synodisch)</a:t>
                      </a:r>
                    </a:p>
                  </a:txBody>
                  <a:tcPr/>
                </a:tc>
                <a:tc>
                  <a:txBody>
                    <a:bodyPr/>
                    <a:lstStyle/>
                    <a:p>
                      <a:pPr algn="r"/>
                      <a:r>
                        <a:rPr lang="de-DE" dirty="0"/>
                        <a:t>115,88 Tage</a:t>
                      </a:r>
                    </a:p>
                  </a:txBody>
                  <a:tcPr/>
                </a:tc>
                <a:extLst>
                  <a:ext uri="{0D108BD9-81ED-4DB2-BD59-A6C34878D82A}">
                    <a16:rowId xmlns:a16="http://schemas.microsoft.com/office/drawing/2014/main" val="533719907"/>
                  </a:ext>
                </a:extLst>
              </a:tr>
              <a:tr h="370840">
                <a:tc>
                  <a:txBody>
                    <a:bodyPr/>
                    <a:lstStyle/>
                    <a:p>
                      <a:r>
                        <a:rPr lang="de-DE" dirty="0"/>
                        <a:t>Abstand zur Sonne</a:t>
                      </a:r>
                    </a:p>
                  </a:txBody>
                  <a:tcPr/>
                </a:tc>
                <a:tc>
                  <a:txBody>
                    <a:bodyPr/>
                    <a:lstStyle/>
                    <a:p>
                      <a:pPr algn="r"/>
                      <a:r>
                        <a:rPr lang="de-DE" dirty="0"/>
                        <a:t>0,387 au</a:t>
                      </a:r>
                    </a:p>
                  </a:txBody>
                  <a:tcPr/>
                </a:tc>
                <a:extLst>
                  <a:ext uri="{0D108BD9-81ED-4DB2-BD59-A6C34878D82A}">
                    <a16:rowId xmlns:a16="http://schemas.microsoft.com/office/drawing/2014/main" val="4222682422"/>
                  </a:ext>
                </a:extLst>
              </a:tr>
              <a:tr h="370840">
                <a:tc>
                  <a:txBody>
                    <a:bodyPr/>
                    <a:lstStyle/>
                    <a:p>
                      <a:r>
                        <a:rPr lang="de-DE" dirty="0"/>
                        <a:t>Astronomisches Symbol</a:t>
                      </a:r>
                    </a:p>
                  </a:txBody>
                  <a:tcPr/>
                </a:tc>
                <a:tc>
                  <a:txBody>
                    <a:bodyPr/>
                    <a:lstStyle/>
                    <a:p>
                      <a:pPr algn="r"/>
                      <a:r>
                        <a:rPr lang="de-DE" sz="1800" b="0" i="0" u="none" strike="noStrike" kern="1200" dirty="0">
                          <a:solidFill>
                            <a:schemeClr val="dk1"/>
                          </a:solidFill>
                          <a:effectLst/>
                          <a:latin typeface="+mn-lt"/>
                          <a:ea typeface="+mn-ea"/>
                          <a:cs typeface="+mn-cs"/>
                        </a:rPr>
                        <a:t>☿</a:t>
                      </a:r>
                      <a:endParaRPr lang="de-DE" dirty="0"/>
                    </a:p>
                  </a:txBody>
                  <a:tcPr/>
                </a:tc>
                <a:extLst>
                  <a:ext uri="{0D108BD9-81ED-4DB2-BD59-A6C34878D82A}">
                    <a16:rowId xmlns:a16="http://schemas.microsoft.com/office/drawing/2014/main" val="2419678030"/>
                  </a:ext>
                </a:extLst>
              </a:tr>
              <a:tr h="370840">
                <a:tc>
                  <a:txBody>
                    <a:bodyPr/>
                    <a:lstStyle/>
                    <a:p>
                      <a:r>
                        <a:rPr lang="de-DE" dirty="0"/>
                        <a:t>Monde</a:t>
                      </a:r>
                    </a:p>
                  </a:txBody>
                  <a:tcPr/>
                </a:tc>
                <a:tc>
                  <a:txBody>
                    <a:bodyPr/>
                    <a:lstStyle/>
                    <a:p>
                      <a:pPr algn="r"/>
                      <a:r>
                        <a:rPr lang="de-DE" dirty="0"/>
                        <a:t>0</a:t>
                      </a:r>
                    </a:p>
                  </a:txBody>
                  <a:tcPr/>
                </a:tc>
                <a:extLst>
                  <a:ext uri="{0D108BD9-81ED-4DB2-BD59-A6C34878D82A}">
                    <a16:rowId xmlns:a16="http://schemas.microsoft.com/office/drawing/2014/main" val="1931469433"/>
                  </a:ext>
                </a:extLst>
              </a:tr>
            </a:tbl>
          </a:graphicData>
        </a:graphic>
      </p:graphicFrame>
      <p:sp>
        <p:nvSpPr>
          <p:cNvPr id="7" name="Textfeld 6">
            <a:extLst>
              <a:ext uri="{FF2B5EF4-FFF2-40B4-BE49-F238E27FC236}">
                <a16:creationId xmlns:a16="http://schemas.microsoft.com/office/drawing/2014/main" id="{37D78552-6D8A-4D4E-811E-E17628D1B290}"/>
              </a:ext>
            </a:extLst>
          </p:cNvPr>
          <p:cNvSpPr txBox="1"/>
          <p:nvPr/>
        </p:nvSpPr>
        <p:spPr>
          <a:xfrm>
            <a:off x="10551102" y="6015194"/>
            <a:ext cx="604653" cy="246221"/>
          </a:xfrm>
          <a:prstGeom prst="rect">
            <a:avLst/>
          </a:prstGeom>
          <a:noFill/>
        </p:spPr>
        <p:txBody>
          <a:bodyPr wrap="none" rtlCol="0">
            <a:spAutoFit/>
          </a:bodyPr>
          <a:lstStyle/>
          <a:p>
            <a:r>
              <a:rPr lang="de-DE" sz="1000" dirty="0"/>
              <a:t>Bild: JPL</a:t>
            </a:r>
          </a:p>
        </p:txBody>
      </p:sp>
      <p:pic>
        <p:nvPicPr>
          <p:cNvPr id="10" name="Grafik 9">
            <a:extLst>
              <a:ext uri="{FF2B5EF4-FFF2-40B4-BE49-F238E27FC236}">
                <a16:creationId xmlns:a16="http://schemas.microsoft.com/office/drawing/2014/main" id="{407F978D-3649-4B9F-8827-FBDC7D6DE3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7345" y="873356"/>
            <a:ext cx="5712000" cy="4284000"/>
          </a:xfrm>
          <a:prstGeom prst="rect">
            <a:avLst/>
          </a:prstGeom>
        </p:spPr>
      </p:pic>
      <p:sp>
        <p:nvSpPr>
          <p:cNvPr id="11" name="Textfeld 10">
            <a:extLst>
              <a:ext uri="{FF2B5EF4-FFF2-40B4-BE49-F238E27FC236}">
                <a16:creationId xmlns:a16="http://schemas.microsoft.com/office/drawing/2014/main" id="{4151FC16-83B2-4D08-876A-7B2F305D4673}"/>
              </a:ext>
            </a:extLst>
          </p:cNvPr>
          <p:cNvSpPr txBox="1"/>
          <p:nvPr/>
        </p:nvSpPr>
        <p:spPr>
          <a:xfrm>
            <a:off x="5793673" y="5216943"/>
            <a:ext cx="4955203" cy="246221"/>
          </a:xfrm>
          <a:prstGeom prst="rect">
            <a:avLst/>
          </a:prstGeom>
          <a:noFill/>
        </p:spPr>
        <p:txBody>
          <a:bodyPr wrap="none" rtlCol="0">
            <a:spAutoFit/>
          </a:bodyPr>
          <a:lstStyle/>
          <a:p>
            <a:r>
              <a:rPr lang="de-DE" sz="1000" dirty="0"/>
              <a:t>Foto vom Merkur aufgenommen von der Raumsonde Messenger während ihres Vorbeiflugs</a:t>
            </a:r>
          </a:p>
        </p:txBody>
      </p:sp>
    </p:spTree>
    <p:extLst>
      <p:ext uri="{BB962C8B-B14F-4D97-AF65-F5344CB8AC3E}">
        <p14:creationId xmlns:p14="http://schemas.microsoft.com/office/powerpoint/2010/main" val="6253428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530B78D-4F6F-4649-8040-8CAB418CA3E2}"/>
              </a:ext>
            </a:extLst>
          </p:cNvPr>
          <p:cNvSpPr>
            <a:spLocks noGrp="1"/>
          </p:cNvSpPr>
          <p:nvPr>
            <p:ph type="title"/>
          </p:nvPr>
        </p:nvSpPr>
        <p:spPr/>
        <p:txBody>
          <a:bodyPr>
            <a:normAutofit fontScale="90000"/>
          </a:bodyPr>
          <a:lstStyle/>
          <a:p>
            <a:r>
              <a:rPr lang="de-DE" dirty="0">
                <a:solidFill>
                  <a:srgbClr val="0070C0"/>
                </a:solidFill>
              </a:rPr>
              <a:t>Der Merkur</a:t>
            </a:r>
            <a:endParaRPr lang="de-DE" dirty="0"/>
          </a:p>
        </p:txBody>
      </p:sp>
      <p:pic>
        <p:nvPicPr>
          <p:cNvPr id="4" name="Picture 4" descr="PIA02941">
            <a:extLst>
              <a:ext uri="{FF2B5EF4-FFF2-40B4-BE49-F238E27FC236}">
                <a16:creationId xmlns:a16="http://schemas.microsoft.com/office/drawing/2014/main" id="{D6B59F64-D189-45A5-AA06-4CE902352F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6642" y="795184"/>
            <a:ext cx="3390900" cy="296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PIA02424">
            <a:extLst>
              <a:ext uri="{FF2B5EF4-FFF2-40B4-BE49-F238E27FC236}">
                <a16:creationId xmlns:a16="http://schemas.microsoft.com/office/drawing/2014/main" id="{8CDABB57-3674-47EF-A602-220AB99132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00667" y="3086775"/>
            <a:ext cx="3390900" cy="296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feld 5">
            <a:extLst>
              <a:ext uri="{FF2B5EF4-FFF2-40B4-BE49-F238E27FC236}">
                <a16:creationId xmlns:a16="http://schemas.microsoft.com/office/drawing/2014/main" id="{92FA42B6-F0FE-4709-B883-0CB603A3D12F}"/>
              </a:ext>
            </a:extLst>
          </p:cNvPr>
          <p:cNvSpPr txBox="1"/>
          <p:nvPr/>
        </p:nvSpPr>
        <p:spPr>
          <a:xfrm>
            <a:off x="4463845" y="1002890"/>
            <a:ext cx="184731" cy="369332"/>
          </a:xfrm>
          <a:prstGeom prst="rect">
            <a:avLst/>
          </a:prstGeom>
          <a:noFill/>
        </p:spPr>
        <p:txBody>
          <a:bodyPr wrap="none" rtlCol="0">
            <a:spAutoFit/>
          </a:bodyPr>
          <a:lstStyle/>
          <a:p>
            <a:endParaRPr lang="de-DE" dirty="0"/>
          </a:p>
        </p:txBody>
      </p:sp>
      <p:sp>
        <p:nvSpPr>
          <p:cNvPr id="7" name="Textfeld 6">
            <a:extLst>
              <a:ext uri="{FF2B5EF4-FFF2-40B4-BE49-F238E27FC236}">
                <a16:creationId xmlns:a16="http://schemas.microsoft.com/office/drawing/2014/main" id="{BB6B72E9-3C72-45C6-9DBA-1B0265297943}"/>
              </a:ext>
            </a:extLst>
          </p:cNvPr>
          <p:cNvSpPr txBox="1"/>
          <p:nvPr/>
        </p:nvSpPr>
        <p:spPr>
          <a:xfrm>
            <a:off x="4086532" y="808950"/>
            <a:ext cx="7688826" cy="2308324"/>
          </a:xfrm>
          <a:prstGeom prst="rect">
            <a:avLst/>
          </a:prstGeom>
          <a:noFill/>
        </p:spPr>
        <p:txBody>
          <a:bodyPr wrap="square" rtlCol="0">
            <a:spAutoFit/>
          </a:bodyPr>
          <a:lstStyle/>
          <a:p>
            <a:pPr algn="just"/>
            <a:r>
              <a:rPr lang="de-DE" dirty="0"/>
              <a:t>Die Oberfläche des Merkur ist von Einschlagkratern übersäht. Während des großen Bombardements wurde Objekte die auf dem Merkur einschlugen, nicht durch eine Atmosphäre gebremst.</a:t>
            </a:r>
          </a:p>
          <a:p>
            <a:pPr algn="just"/>
            <a:endParaRPr lang="de-DE" dirty="0"/>
          </a:p>
          <a:p>
            <a:pPr algn="just"/>
            <a:r>
              <a:rPr lang="de-DE" dirty="0"/>
              <a:t>Der Merkur könnte möglicherweise in der Frühzeit des Sonnensystems mit einem großen Objekt kollidiert sein. Dabei verlor er einen Großteil seiner Masse. Dies wird als Grund für seinen sehr hohe Eisenanteil vermutet.</a:t>
            </a:r>
          </a:p>
          <a:p>
            <a:pPr algn="just"/>
            <a:endParaRPr lang="de-DE" dirty="0"/>
          </a:p>
        </p:txBody>
      </p:sp>
      <p:sp>
        <p:nvSpPr>
          <p:cNvPr id="8" name="Textfeld 7">
            <a:extLst>
              <a:ext uri="{FF2B5EF4-FFF2-40B4-BE49-F238E27FC236}">
                <a16:creationId xmlns:a16="http://schemas.microsoft.com/office/drawing/2014/main" id="{EE21A46E-7F16-4A62-9B94-9B48257FB15B}"/>
              </a:ext>
            </a:extLst>
          </p:cNvPr>
          <p:cNvSpPr txBox="1"/>
          <p:nvPr/>
        </p:nvSpPr>
        <p:spPr>
          <a:xfrm>
            <a:off x="416641" y="4029820"/>
            <a:ext cx="7075539" cy="1477328"/>
          </a:xfrm>
          <a:prstGeom prst="rect">
            <a:avLst/>
          </a:prstGeom>
          <a:noFill/>
        </p:spPr>
        <p:txBody>
          <a:bodyPr wrap="square" rtlCol="0">
            <a:spAutoFit/>
          </a:bodyPr>
          <a:lstStyle/>
          <a:p>
            <a:pPr algn="just"/>
            <a:r>
              <a:rPr lang="de-DE" dirty="0"/>
              <a:t>Die Oberfläche des Merkur ist bislang erst zu 66% kartografiert. Dies</a:t>
            </a:r>
            <a:br>
              <a:rPr lang="de-DE" dirty="0"/>
            </a:br>
            <a:r>
              <a:rPr lang="de-DE" dirty="0"/>
              <a:t>wurde durch die Missionen der Raumsonden Mariner 10 und Messenger durchgeführt. </a:t>
            </a:r>
          </a:p>
          <a:p>
            <a:pPr algn="just"/>
            <a:endParaRPr lang="de-DE" dirty="0"/>
          </a:p>
          <a:p>
            <a:pPr algn="just"/>
            <a:r>
              <a:rPr lang="de-DE" dirty="0"/>
              <a:t>Problem für solche Missionen ist vor allem die große Nähe zur Sonne.</a:t>
            </a:r>
          </a:p>
        </p:txBody>
      </p:sp>
    </p:spTree>
    <p:extLst>
      <p:ext uri="{BB962C8B-B14F-4D97-AF65-F5344CB8AC3E}">
        <p14:creationId xmlns:p14="http://schemas.microsoft.com/office/powerpoint/2010/main" val="13162606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530B78D-4F6F-4649-8040-8CAB418CA3E2}"/>
              </a:ext>
            </a:extLst>
          </p:cNvPr>
          <p:cNvSpPr>
            <a:spLocks noGrp="1"/>
          </p:cNvSpPr>
          <p:nvPr>
            <p:ph type="title"/>
          </p:nvPr>
        </p:nvSpPr>
        <p:spPr/>
        <p:txBody>
          <a:bodyPr>
            <a:normAutofit fontScale="90000"/>
          </a:bodyPr>
          <a:lstStyle/>
          <a:p>
            <a:r>
              <a:rPr lang="de-DE" dirty="0">
                <a:solidFill>
                  <a:srgbClr val="0070C0"/>
                </a:solidFill>
              </a:rPr>
              <a:t>Der Merkur</a:t>
            </a:r>
            <a:endParaRPr lang="de-DE" dirty="0"/>
          </a:p>
        </p:txBody>
      </p:sp>
      <p:sp>
        <p:nvSpPr>
          <p:cNvPr id="6" name="Textfeld 5">
            <a:extLst>
              <a:ext uri="{FF2B5EF4-FFF2-40B4-BE49-F238E27FC236}">
                <a16:creationId xmlns:a16="http://schemas.microsoft.com/office/drawing/2014/main" id="{92FA42B6-F0FE-4709-B883-0CB603A3D12F}"/>
              </a:ext>
            </a:extLst>
          </p:cNvPr>
          <p:cNvSpPr txBox="1"/>
          <p:nvPr/>
        </p:nvSpPr>
        <p:spPr>
          <a:xfrm>
            <a:off x="4463845" y="1002890"/>
            <a:ext cx="184731" cy="369332"/>
          </a:xfrm>
          <a:prstGeom prst="rect">
            <a:avLst/>
          </a:prstGeom>
          <a:noFill/>
        </p:spPr>
        <p:txBody>
          <a:bodyPr wrap="none" rtlCol="0">
            <a:spAutoFit/>
          </a:bodyPr>
          <a:lstStyle/>
          <a:p>
            <a:endParaRPr lang="de-DE" dirty="0"/>
          </a:p>
        </p:txBody>
      </p:sp>
      <p:pic>
        <p:nvPicPr>
          <p:cNvPr id="3" name="YouTube - Mercury's Orbit">
            <a:hlinkClick r:id="" action="ppaction://media"/>
            <a:extLst>
              <a:ext uri="{FF2B5EF4-FFF2-40B4-BE49-F238E27FC236}">
                <a16:creationId xmlns:a16="http://schemas.microsoft.com/office/drawing/2014/main" id="{B350F9C2-ED3E-45E4-8CCB-1073555D400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03121" y="1002889"/>
            <a:ext cx="6109111" cy="4581833"/>
          </a:xfrm>
          <a:prstGeom prst="rect">
            <a:avLst/>
          </a:prstGeom>
        </p:spPr>
      </p:pic>
      <p:sp>
        <p:nvSpPr>
          <p:cNvPr id="4" name="Textfeld 3">
            <a:extLst>
              <a:ext uri="{FF2B5EF4-FFF2-40B4-BE49-F238E27FC236}">
                <a16:creationId xmlns:a16="http://schemas.microsoft.com/office/drawing/2014/main" id="{45A08388-863D-4302-96F8-14AE1843BE31}"/>
              </a:ext>
            </a:extLst>
          </p:cNvPr>
          <p:cNvSpPr txBox="1"/>
          <p:nvPr/>
        </p:nvSpPr>
        <p:spPr>
          <a:xfrm>
            <a:off x="6735098" y="1002889"/>
            <a:ext cx="5053781" cy="3970318"/>
          </a:xfrm>
          <a:prstGeom prst="rect">
            <a:avLst/>
          </a:prstGeom>
          <a:noFill/>
        </p:spPr>
        <p:txBody>
          <a:bodyPr wrap="square" rtlCol="0">
            <a:spAutoFit/>
          </a:bodyPr>
          <a:lstStyle/>
          <a:p>
            <a:pPr algn="just"/>
            <a:r>
              <a:rPr lang="de-DE" dirty="0"/>
              <a:t>Der Merkur benötigt ca. 59 Tage um sich einmal um seine eigene Achse zu drehen, d.h. ein Merkurtag entspricht 59 </a:t>
            </a:r>
            <a:r>
              <a:rPr lang="de-DE" dirty="0" err="1"/>
              <a:t>Erdtagen</a:t>
            </a:r>
            <a:r>
              <a:rPr lang="de-DE" dirty="0"/>
              <a:t>.</a:t>
            </a:r>
          </a:p>
          <a:p>
            <a:endParaRPr lang="de-DE" dirty="0"/>
          </a:p>
          <a:p>
            <a:pPr algn="just"/>
            <a:r>
              <a:rPr lang="de-DE" dirty="0"/>
              <a:t>Die Umlaufzeit des Merkur um die Sonne, ein Merkurjahr, beträgt ca. 88 </a:t>
            </a:r>
            <a:r>
              <a:rPr lang="de-DE" dirty="0" err="1"/>
              <a:t>Erdtage</a:t>
            </a:r>
            <a:r>
              <a:rPr lang="de-DE" dirty="0"/>
              <a:t>.</a:t>
            </a:r>
          </a:p>
          <a:p>
            <a:endParaRPr lang="de-DE" dirty="0"/>
          </a:p>
          <a:p>
            <a:pPr algn="just"/>
            <a:r>
              <a:rPr lang="de-DE" dirty="0"/>
              <a:t>Dies bedeutet, dass der Merkur sich in 2 Merkurjahren dreimal um seine eigene Achse dreht.</a:t>
            </a:r>
          </a:p>
          <a:p>
            <a:pPr algn="just"/>
            <a:br>
              <a:rPr lang="de-DE" dirty="0"/>
            </a:br>
            <a:r>
              <a:rPr lang="de-DE" dirty="0"/>
              <a:t>Ursprünglich ging man davon aus, dass der Merkur eine gebundenen Rotation besitzt. Erst 1965 entdeckte man die 2:3 Kopplung. Man spricht von einer gebrochen gebundene Rotation.</a:t>
            </a:r>
          </a:p>
        </p:txBody>
      </p:sp>
    </p:spTree>
    <p:extLst>
      <p:ext uri="{BB962C8B-B14F-4D97-AF65-F5344CB8AC3E}">
        <p14:creationId xmlns:p14="http://schemas.microsoft.com/office/powerpoint/2010/main" val="2690553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08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708C2F5-EC62-41A6-A283-816133E64728}"/>
              </a:ext>
            </a:extLst>
          </p:cNvPr>
          <p:cNvSpPr>
            <a:spLocks noGrp="1"/>
          </p:cNvSpPr>
          <p:nvPr>
            <p:ph type="title"/>
          </p:nvPr>
        </p:nvSpPr>
        <p:spPr/>
        <p:txBody>
          <a:bodyPr>
            <a:normAutofit fontScale="90000"/>
          </a:bodyPr>
          <a:lstStyle/>
          <a:p>
            <a:r>
              <a:rPr lang="de-DE" dirty="0">
                <a:solidFill>
                  <a:srgbClr val="0070C0"/>
                </a:solidFill>
              </a:rPr>
              <a:t>Bildergalerie Sternwarte Stuttgart</a:t>
            </a:r>
          </a:p>
        </p:txBody>
      </p:sp>
      <p:pic>
        <p:nvPicPr>
          <p:cNvPr id="4" name="Grafik 3">
            <a:extLst>
              <a:ext uri="{FF2B5EF4-FFF2-40B4-BE49-F238E27FC236}">
                <a16:creationId xmlns:a16="http://schemas.microsoft.com/office/drawing/2014/main" id="{4B1E7C44-9575-404A-885B-16935B423D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59741" y="838200"/>
            <a:ext cx="6000000" cy="4500000"/>
          </a:xfrm>
          <a:prstGeom prst="rect">
            <a:avLst/>
          </a:prstGeom>
        </p:spPr>
      </p:pic>
      <p:pic>
        <p:nvPicPr>
          <p:cNvPr id="6" name="Grafik 5">
            <a:extLst>
              <a:ext uri="{FF2B5EF4-FFF2-40B4-BE49-F238E27FC236}">
                <a16:creationId xmlns:a16="http://schemas.microsoft.com/office/drawing/2014/main" id="{CCFDFFBA-DA0D-42AC-803B-41C506014D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9741" y="838200"/>
            <a:ext cx="3240000" cy="3240000"/>
          </a:xfrm>
          <a:prstGeom prst="rect">
            <a:avLst/>
          </a:prstGeom>
        </p:spPr>
      </p:pic>
      <p:pic>
        <p:nvPicPr>
          <p:cNvPr id="8" name="Grafik 7">
            <a:extLst>
              <a:ext uri="{FF2B5EF4-FFF2-40B4-BE49-F238E27FC236}">
                <a16:creationId xmlns:a16="http://schemas.microsoft.com/office/drawing/2014/main" id="{687516CC-ED50-416B-AF91-0E3A65A7DA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59741" y="838200"/>
            <a:ext cx="6105525" cy="4286250"/>
          </a:xfrm>
          <a:prstGeom prst="rect">
            <a:avLst/>
          </a:prstGeom>
        </p:spPr>
      </p:pic>
      <p:sp>
        <p:nvSpPr>
          <p:cNvPr id="9" name="Textfeld 8">
            <a:extLst>
              <a:ext uri="{FF2B5EF4-FFF2-40B4-BE49-F238E27FC236}">
                <a16:creationId xmlns:a16="http://schemas.microsoft.com/office/drawing/2014/main" id="{C7081F7C-7C29-4F97-A090-EA0E71DCF85C}"/>
              </a:ext>
            </a:extLst>
          </p:cNvPr>
          <p:cNvSpPr txBox="1"/>
          <p:nvPr/>
        </p:nvSpPr>
        <p:spPr>
          <a:xfrm>
            <a:off x="9497230" y="1649506"/>
            <a:ext cx="1485022" cy="369332"/>
          </a:xfrm>
          <a:prstGeom prst="rect">
            <a:avLst/>
          </a:prstGeom>
          <a:noFill/>
        </p:spPr>
        <p:txBody>
          <a:bodyPr wrap="none" rtlCol="0">
            <a:spAutoFit/>
          </a:bodyPr>
          <a:lstStyle/>
          <a:p>
            <a:r>
              <a:rPr lang="de-DE" dirty="0"/>
              <a:t>Merkurtransit</a:t>
            </a:r>
          </a:p>
        </p:txBody>
      </p:sp>
      <p:pic>
        <p:nvPicPr>
          <p:cNvPr id="11" name="Grafik 10">
            <a:extLst>
              <a:ext uri="{FF2B5EF4-FFF2-40B4-BE49-F238E27FC236}">
                <a16:creationId xmlns:a16="http://schemas.microsoft.com/office/drawing/2014/main" id="{1C14A23F-F051-4453-9F73-A06FD0D1327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59741" y="838200"/>
            <a:ext cx="6067425" cy="4524375"/>
          </a:xfrm>
          <a:prstGeom prst="rect">
            <a:avLst/>
          </a:prstGeom>
        </p:spPr>
      </p:pic>
      <p:pic>
        <p:nvPicPr>
          <p:cNvPr id="15" name="Grafik 14">
            <a:extLst>
              <a:ext uri="{FF2B5EF4-FFF2-40B4-BE49-F238E27FC236}">
                <a16:creationId xmlns:a16="http://schemas.microsoft.com/office/drawing/2014/main" id="{D92454F7-B520-4DB1-BF31-0CA2F616ED2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59741" y="838200"/>
            <a:ext cx="6240000" cy="4680000"/>
          </a:xfrm>
          <a:prstGeom prst="rect">
            <a:avLst/>
          </a:prstGeom>
          <a:solidFill>
            <a:srgbClr val="FFFFFF">
              <a:shade val="85000"/>
            </a:srgbClr>
          </a:solidFill>
          <a:ln w="190500" cap="rnd">
            <a:noFill/>
          </a:ln>
          <a:effectLst/>
        </p:spPr>
      </p:pic>
    </p:spTree>
    <p:extLst>
      <p:ext uri="{BB962C8B-B14F-4D97-AF65-F5344CB8AC3E}">
        <p14:creationId xmlns:p14="http://schemas.microsoft.com/office/powerpoint/2010/main" val="869773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heel(1)">
                                      <p:cBhvr>
                                        <p:cTn id="12" dur="2000"/>
                                        <p:tgtEl>
                                          <p:spTgt spid="6"/>
                                        </p:tgtEl>
                                      </p:cBhvr>
                                    </p:animEffect>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heel(1)">
                                      <p:cBhvr>
                                        <p:cTn id="17" dur="2000"/>
                                        <p:tgtEl>
                                          <p:spTgt spid="8"/>
                                        </p:tgtEl>
                                      </p:cBhvr>
                                    </p:animEffect>
                                  </p:childTnLst>
                                  <p:subTnLst>
                                    <p:set>
                                      <p:cBhvr override="childStyle">
                                        <p:cTn dur="1" fill="hold" display="0" masterRel="nextClick" afterEffect="1"/>
                                        <p:tgtEl>
                                          <p:spTgt spid="8"/>
                                        </p:tgtEl>
                                        <p:attrNameLst>
                                          <p:attrName>style.visibility</p:attrName>
                                        </p:attrNameLst>
                                      </p:cBhvr>
                                      <p:to>
                                        <p:strVal val="hidden"/>
                                      </p:to>
                                    </p:set>
                                  </p:subTnLst>
                                </p:cTn>
                              </p:par>
                              <p:par>
                                <p:cTn id="18" presetID="1" presetClass="entr" presetSubtype="0"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childTnLst>
                                  <p:subTnLst>
                                    <p:set>
                                      <p:cBhvr override="childStyle">
                                        <p:cTn dur="1" fill="hold" display="0" masterRel="nextClick" afterEffect="1"/>
                                        <p:tgtEl>
                                          <p:spTgt spid="9"/>
                                        </p:tgtEl>
                                        <p:attrNameLst>
                                          <p:attrName>style.visibility</p:attrName>
                                        </p:attrNameLst>
                                      </p:cBhvr>
                                      <p:to>
                                        <p:strVal val="hidden"/>
                                      </p:to>
                                    </p:set>
                                  </p:subTnLst>
                                </p:cTn>
                              </p:par>
                            </p:childTnLst>
                          </p:cTn>
                        </p:par>
                      </p:childTnLst>
                    </p:cTn>
                  </p:par>
                  <p:par>
                    <p:cTn id="20" fill="hold">
                      <p:stCondLst>
                        <p:cond delay="indefinite"/>
                      </p:stCondLst>
                      <p:childTnLst>
                        <p:par>
                          <p:cTn id="21" fill="hold">
                            <p:stCondLst>
                              <p:cond delay="0"/>
                            </p:stCondLst>
                            <p:childTnLst>
                              <p:par>
                                <p:cTn id="22" presetID="21" presetClass="entr" presetSubtype="1"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heel(1)">
                                      <p:cBhvr>
                                        <p:cTn id="24" dur="2000"/>
                                        <p:tgtEl>
                                          <p:spTgt spid="11"/>
                                        </p:tgtEl>
                                      </p:cBhvr>
                                    </p:animEffect>
                                  </p:childTnLst>
                                  <p:subTnLst>
                                    <p:set>
                                      <p:cBhvr override="childStyle">
                                        <p:cTn dur="1" fill="hold" display="0" masterRel="nextClick" afterEffect="1"/>
                                        <p:tgtEl>
                                          <p:spTgt spid="11"/>
                                        </p:tgtEl>
                                        <p:attrNameLst>
                                          <p:attrName>style.visibility</p:attrName>
                                        </p:attrNameLst>
                                      </p:cBhvr>
                                      <p:to>
                                        <p:strVal val="hidden"/>
                                      </p:to>
                                    </p:set>
                                  </p:subTnLst>
                                </p:cTn>
                              </p:par>
                            </p:childTnLst>
                          </p:cTn>
                        </p:par>
                      </p:childTnLst>
                    </p:cTn>
                  </p:par>
                  <p:par>
                    <p:cTn id="25" fill="hold">
                      <p:stCondLst>
                        <p:cond delay="indefinite"/>
                      </p:stCondLst>
                      <p:childTnLst>
                        <p:par>
                          <p:cTn id="26" fill="hold">
                            <p:stCondLst>
                              <p:cond delay="0"/>
                            </p:stCondLst>
                            <p:childTnLst>
                              <p:par>
                                <p:cTn id="27" presetID="21" presetClass="entr" presetSubtype="1"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heel(1)">
                                      <p:cBhvr>
                                        <p:cTn id="29" dur="2000"/>
                                        <p:tgtEl>
                                          <p:spTgt spid="15"/>
                                        </p:tgtEl>
                                      </p:cBhvr>
                                    </p:animEffect>
                                  </p:childTnLst>
                                  <p:subTnLst>
                                    <p:set>
                                      <p:cBhvr override="childStyle">
                                        <p:cTn dur="1" fill="hold" display="0" masterRel="nextClick" afterEffect="1"/>
                                        <p:tgtEl>
                                          <p:spTgt spid="15"/>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1CEA506-099F-492A-997A-69883E04CF00}"/>
              </a:ext>
            </a:extLst>
          </p:cNvPr>
          <p:cNvSpPr>
            <a:spLocks noGrp="1"/>
          </p:cNvSpPr>
          <p:nvPr>
            <p:ph type="title"/>
          </p:nvPr>
        </p:nvSpPr>
        <p:spPr/>
        <p:txBody>
          <a:bodyPr>
            <a:normAutofit fontScale="90000"/>
          </a:bodyPr>
          <a:lstStyle/>
          <a:p>
            <a:r>
              <a:rPr lang="de-DE" dirty="0">
                <a:solidFill>
                  <a:srgbClr val="0070C0"/>
                </a:solidFill>
              </a:rPr>
              <a:t>Die Venus</a:t>
            </a:r>
          </a:p>
        </p:txBody>
      </p:sp>
      <p:graphicFrame>
        <p:nvGraphicFramePr>
          <p:cNvPr id="6" name="Tabelle 5">
            <a:extLst>
              <a:ext uri="{FF2B5EF4-FFF2-40B4-BE49-F238E27FC236}">
                <a16:creationId xmlns:a16="http://schemas.microsoft.com/office/drawing/2014/main" id="{652DBB85-16CA-4A68-822A-DA12677992DD}"/>
              </a:ext>
            </a:extLst>
          </p:cNvPr>
          <p:cNvGraphicFramePr>
            <a:graphicFrameLocks noGrp="1"/>
          </p:cNvGraphicFramePr>
          <p:nvPr>
            <p:extLst>
              <p:ext uri="{D42A27DB-BD31-4B8C-83A1-F6EECF244321}">
                <p14:modId xmlns:p14="http://schemas.microsoft.com/office/powerpoint/2010/main" val="1900805050"/>
              </p:ext>
            </p:extLst>
          </p:nvPr>
        </p:nvGraphicFramePr>
        <p:xfrm>
          <a:off x="6828618" y="844781"/>
          <a:ext cx="4902200" cy="3337560"/>
        </p:xfrm>
        <a:graphic>
          <a:graphicData uri="http://schemas.openxmlformats.org/drawingml/2006/table">
            <a:tbl>
              <a:tblPr firstRow="1" bandRow="1">
                <a:tableStyleId>{7DF18680-E054-41AD-8BC1-D1AEF772440D}</a:tableStyleId>
              </a:tblPr>
              <a:tblGrid>
                <a:gridCol w="2451100">
                  <a:extLst>
                    <a:ext uri="{9D8B030D-6E8A-4147-A177-3AD203B41FA5}">
                      <a16:colId xmlns:a16="http://schemas.microsoft.com/office/drawing/2014/main" val="2051859721"/>
                    </a:ext>
                  </a:extLst>
                </a:gridCol>
                <a:gridCol w="2451100">
                  <a:extLst>
                    <a:ext uri="{9D8B030D-6E8A-4147-A177-3AD203B41FA5}">
                      <a16:colId xmlns:a16="http://schemas.microsoft.com/office/drawing/2014/main" val="4138028359"/>
                    </a:ext>
                  </a:extLst>
                </a:gridCol>
              </a:tblGrid>
              <a:tr h="370840">
                <a:tc gridSpan="2">
                  <a:txBody>
                    <a:bodyPr/>
                    <a:lstStyle/>
                    <a:p>
                      <a:r>
                        <a:rPr lang="de-DE" dirty="0"/>
                        <a:t>Zahlen, Daten, Fakten</a:t>
                      </a:r>
                    </a:p>
                  </a:txBody>
                  <a:tcPr/>
                </a:tc>
                <a:tc hMerge="1">
                  <a:txBody>
                    <a:bodyPr/>
                    <a:lstStyle/>
                    <a:p>
                      <a:endParaRPr lang="de-DE" dirty="0"/>
                    </a:p>
                  </a:txBody>
                  <a:tcPr/>
                </a:tc>
                <a:extLst>
                  <a:ext uri="{0D108BD9-81ED-4DB2-BD59-A6C34878D82A}">
                    <a16:rowId xmlns:a16="http://schemas.microsoft.com/office/drawing/2014/main" val="4025205327"/>
                  </a:ext>
                </a:extLst>
              </a:tr>
              <a:tr h="370840">
                <a:tc>
                  <a:txBody>
                    <a:bodyPr/>
                    <a:lstStyle/>
                    <a:p>
                      <a:r>
                        <a:rPr lang="de-DE" dirty="0"/>
                        <a:t>Durchmesser</a:t>
                      </a:r>
                    </a:p>
                  </a:txBody>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de-DE" dirty="0"/>
                        <a:t>12.103,6 km</a:t>
                      </a:r>
                    </a:p>
                  </a:txBody>
                  <a:tcPr/>
                </a:tc>
                <a:extLst>
                  <a:ext uri="{0D108BD9-81ED-4DB2-BD59-A6C34878D82A}">
                    <a16:rowId xmlns:a16="http://schemas.microsoft.com/office/drawing/2014/main" val="3159333423"/>
                  </a:ext>
                </a:extLst>
              </a:tr>
              <a:tr h="370840">
                <a:tc>
                  <a:txBody>
                    <a:bodyPr/>
                    <a:lstStyle/>
                    <a:p>
                      <a:r>
                        <a:rPr lang="de-DE" dirty="0"/>
                        <a:t>Masse</a:t>
                      </a:r>
                    </a:p>
                  </a:txBody>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de-DE" dirty="0"/>
                        <a:t>4,869 · 10</a:t>
                      </a:r>
                      <a:r>
                        <a:rPr lang="de-DE" baseline="30000" dirty="0"/>
                        <a:t>24</a:t>
                      </a:r>
                      <a:r>
                        <a:rPr lang="de-DE" dirty="0"/>
                        <a:t> kg </a:t>
                      </a:r>
                    </a:p>
                  </a:txBody>
                  <a:tcPr/>
                </a:tc>
                <a:extLst>
                  <a:ext uri="{0D108BD9-81ED-4DB2-BD59-A6C34878D82A}">
                    <a16:rowId xmlns:a16="http://schemas.microsoft.com/office/drawing/2014/main" val="1460451374"/>
                  </a:ext>
                </a:extLst>
              </a:tr>
              <a:tr h="370840">
                <a:tc>
                  <a:txBody>
                    <a:bodyPr/>
                    <a:lstStyle/>
                    <a:p>
                      <a:r>
                        <a:rPr lang="de-DE" dirty="0"/>
                        <a:t>Rotationsperiode</a:t>
                      </a:r>
                    </a:p>
                  </a:txBody>
                  <a:tcPr/>
                </a:tc>
                <a:tc>
                  <a:txBody>
                    <a:bodyPr/>
                    <a:lstStyle/>
                    <a:p>
                      <a:pPr algn="r"/>
                      <a:r>
                        <a:rPr lang="de-DE" dirty="0"/>
                        <a:t>243,45 Tage </a:t>
                      </a:r>
                    </a:p>
                  </a:txBody>
                  <a:tcPr/>
                </a:tc>
                <a:extLst>
                  <a:ext uri="{0D108BD9-81ED-4DB2-BD59-A6C34878D82A}">
                    <a16:rowId xmlns:a16="http://schemas.microsoft.com/office/drawing/2014/main" val="217902739"/>
                  </a:ext>
                </a:extLst>
              </a:tr>
              <a:tr h="370840">
                <a:tc>
                  <a:txBody>
                    <a:bodyPr/>
                    <a:lstStyle/>
                    <a:p>
                      <a:r>
                        <a:rPr lang="de-DE" dirty="0"/>
                        <a:t>Umlaufzeit (siderisch)</a:t>
                      </a:r>
                    </a:p>
                  </a:txBody>
                  <a:tcPr/>
                </a:tc>
                <a:tc>
                  <a:txBody>
                    <a:bodyPr/>
                    <a:lstStyle/>
                    <a:p>
                      <a:pPr algn="r"/>
                      <a:r>
                        <a:rPr lang="de-DE" dirty="0"/>
                        <a:t>224,701 Tage</a:t>
                      </a:r>
                    </a:p>
                  </a:txBody>
                  <a:tcPr/>
                </a:tc>
                <a:extLst>
                  <a:ext uri="{0D108BD9-81ED-4DB2-BD59-A6C34878D82A}">
                    <a16:rowId xmlns:a16="http://schemas.microsoft.com/office/drawing/2014/main" val="192022854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Umlaufzeit (synodisch)</a:t>
                      </a:r>
                    </a:p>
                  </a:txBody>
                  <a:tcPr/>
                </a:tc>
                <a:tc>
                  <a:txBody>
                    <a:bodyPr/>
                    <a:lstStyle/>
                    <a:p>
                      <a:pPr algn="r"/>
                      <a:r>
                        <a:rPr lang="de-DE" dirty="0"/>
                        <a:t>583,92 Tage</a:t>
                      </a:r>
                    </a:p>
                  </a:txBody>
                  <a:tcPr/>
                </a:tc>
                <a:extLst>
                  <a:ext uri="{0D108BD9-81ED-4DB2-BD59-A6C34878D82A}">
                    <a16:rowId xmlns:a16="http://schemas.microsoft.com/office/drawing/2014/main" val="533719907"/>
                  </a:ext>
                </a:extLst>
              </a:tr>
              <a:tr h="370840">
                <a:tc>
                  <a:txBody>
                    <a:bodyPr/>
                    <a:lstStyle/>
                    <a:p>
                      <a:r>
                        <a:rPr lang="de-DE" dirty="0"/>
                        <a:t>Abstand zur Sonne</a:t>
                      </a:r>
                    </a:p>
                  </a:txBody>
                  <a:tcPr/>
                </a:tc>
                <a:tc>
                  <a:txBody>
                    <a:bodyPr/>
                    <a:lstStyle/>
                    <a:p>
                      <a:pPr algn="r"/>
                      <a:r>
                        <a:rPr lang="de-DE" dirty="0"/>
                        <a:t>0,723 au</a:t>
                      </a:r>
                    </a:p>
                  </a:txBody>
                  <a:tcPr/>
                </a:tc>
                <a:extLst>
                  <a:ext uri="{0D108BD9-81ED-4DB2-BD59-A6C34878D82A}">
                    <a16:rowId xmlns:a16="http://schemas.microsoft.com/office/drawing/2014/main" val="4222682422"/>
                  </a:ext>
                </a:extLst>
              </a:tr>
              <a:tr h="370840">
                <a:tc>
                  <a:txBody>
                    <a:bodyPr/>
                    <a:lstStyle/>
                    <a:p>
                      <a:r>
                        <a:rPr lang="de-DE" dirty="0"/>
                        <a:t>Astronomisches Symbol</a:t>
                      </a:r>
                    </a:p>
                  </a:txBody>
                  <a:tcPr/>
                </a:tc>
                <a:tc>
                  <a:txBody>
                    <a:bodyPr/>
                    <a:lstStyle/>
                    <a:p>
                      <a:pPr algn="r"/>
                      <a:r>
                        <a:rPr lang="de-DE" dirty="0">
                          <a:solidFill>
                            <a:schemeClr val="tx1"/>
                          </a:solidFill>
                          <a:latin typeface="Arial" panose="020B0604020202020204" pitchFamily="34" charset="0"/>
                          <a:cs typeface="Arial" panose="020B0604020202020204" pitchFamily="34" charset="0"/>
                        </a:rPr>
                        <a:t>♀</a:t>
                      </a:r>
                      <a:endParaRPr lang="de-DE" dirty="0">
                        <a:solidFill>
                          <a:schemeClr val="tx1"/>
                        </a:solidFill>
                      </a:endParaRPr>
                    </a:p>
                  </a:txBody>
                  <a:tcPr/>
                </a:tc>
                <a:extLst>
                  <a:ext uri="{0D108BD9-81ED-4DB2-BD59-A6C34878D82A}">
                    <a16:rowId xmlns:a16="http://schemas.microsoft.com/office/drawing/2014/main" val="2419678030"/>
                  </a:ext>
                </a:extLst>
              </a:tr>
              <a:tr h="370840">
                <a:tc>
                  <a:txBody>
                    <a:bodyPr/>
                    <a:lstStyle/>
                    <a:p>
                      <a:r>
                        <a:rPr lang="de-DE" dirty="0"/>
                        <a:t>Monde</a:t>
                      </a:r>
                    </a:p>
                  </a:txBody>
                  <a:tcPr/>
                </a:tc>
                <a:tc>
                  <a:txBody>
                    <a:bodyPr/>
                    <a:lstStyle/>
                    <a:p>
                      <a:pPr algn="r"/>
                      <a:r>
                        <a:rPr lang="de-DE" dirty="0">
                          <a:solidFill>
                            <a:schemeClr val="tx1"/>
                          </a:solidFill>
                        </a:rPr>
                        <a:t>0</a:t>
                      </a:r>
                    </a:p>
                  </a:txBody>
                  <a:tcPr/>
                </a:tc>
                <a:extLst>
                  <a:ext uri="{0D108BD9-81ED-4DB2-BD59-A6C34878D82A}">
                    <a16:rowId xmlns:a16="http://schemas.microsoft.com/office/drawing/2014/main" val="245709988"/>
                  </a:ext>
                </a:extLst>
              </a:tr>
            </a:tbl>
          </a:graphicData>
        </a:graphic>
      </p:graphicFrame>
      <p:pic>
        <p:nvPicPr>
          <p:cNvPr id="4" name="Grafik 3">
            <a:extLst>
              <a:ext uri="{FF2B5EF4-FFF2-40B4-BE49-F238E27FC236}">
                <a16:creationId xmlns:a16="http://schemas.microsoft.com/office/drawing/2014/main" id="{A46DF896-4E67-423A-B273-67320D71CA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2823" y="844781"/>
            <a:ext cx="3306746" cy="4824000"/>
          </a:xfrm>
          <a:prstGeom prst="rect">
            <a:avLst/>
          </a:prstGeom>
        </p:spPr>
      </p:pic>
      <p:sp>
        <p:nvSpPr>
          <p:cNvPr id="7" name="Textfeld 6">
            <a:extLst>
              <a:ext uri="{FF2B5EF4-FFF2-40B4-BE49-F238E27FC236}">
                <a16:creationId xmlns:a16="http://schemas.microsoft.com/office/drawing/2014/main" id="{261C2275-C0B3-4A3C-8BEA-5D357986DA55}"/>
              </a:ext>
            </a:extLst>
          </p:cNvPr>
          <p:cNvSpPr txBox="1"/>
          <p:nvPr/>
        </p:nvSpPr>
        <p:spPr>
          <a:xfrm>
            <a:off x="10551102" y="6015194"/>
            <a:ext cx="732893" cy="246221"/>
          </a:xfrm>
          <a:prstGeom prst="rect">
            <a:avLst/>
          </a:prstGeom>
          <a:noFill/>
        </p:spPr>
        <p:txBody>
          <a:bodyPr wrap="none" rtlCol="0">
            <a:spAutoFit/>
          </a:bodyPr>
          <a:lstStyle/>
          <a:p>
            <a:r>
              <a:rPr lang="de-DE" sz="1000" dirty="0"/>
              <a:t>Bild: NASA</a:t>
            </a:r>
          </a:p>
        </p:txBody>
      </p:sp>
      <p:sp>
        <p:nvSpPr>
          <p:cNvPr id="8" name="Textfeld 7">
            <a:extLst>
              <a:ext uri="{FF2B5EF4-FFF2-40B4-BE49-F238E27FC236}">
                <a16:creationId xmlns:a16="http://schemas.microsoft.com/office/drawing/2014/main" id="{549991A5-5ECA-4939-8E17-69255CA6B45C}"/>
              </a:ext>
            </a:extLst>
          </p:cNvPr>
          <p:cNvSpPr txBox="1"/>
          <p:nvPr/>
        </p:nvSpPr>
        <p:spPr>
          <a:xfrm>
            <a:off x="1167022" y="5717120"/>
            <a:ext cx="4498347" cy="246221"/>
          </a:xfrm>
          <a:prstGeom prst="rect">
            <a:avLst/>
          </a:prstGeom>
          <a:noFill/>
        </p:spPr>
        <p:txBody>
          <a:bodyPr wrap="none" rtlCol="0">
            <a:spAutoFit/>
          </a:bodyPr>
          <a:lstStyle/>
          <a:p>
            <a:r>
              <a:rPr lang="de-DE" sz="1000" dirty="0"/>
              <a:t>Infrarotbild von der Wolkendecke der Venus, fotografiert am 24.1.1995 von Hubble</a:t>
            </a:r>
          </a:p>
        </p:txBody>
      </p:sp>
    </p:spTree>
    <p:extLst>
      <p:ext uri="{BB962C8B-B14F-4D97-AF65-F5344CB8AC3E}">
        <p14:creationId xmlns:p14="http://schemas.microsoft.com/office/powerpoint/2010/main" val="5112948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BCFE4C4-2D23-445B-B864-D6D3D869CC99}"/>
              </a:ext>
            </a:extLst>
          </p:cNvPr>
          <p:cNvSpPr>
            <a:spLocks noGrp="1"/>
          </p:cNvSpPr>
          <p:nvPr>
            <p:ph type="title"/>
          </p:nvPr>
        </p:nvSpPr>
        <p:spPr/>
        <p:txBody>
          <a:bodyPr>
            <a:normAutofit fontScale="90000"/>
          </a:bodyPr>
          <a:lstStyle/>
          <a:p>
            <a:r>
              <a:rPr lang="de-DE" dirty="0">
                <a:solidFill>
                  <a:srgbClr val="0070C0"/>
                </a:solidFill>
              </a:rPr>
              <a:t>Die Venus</a:t>
            </a:r>
            <a:endParaRPr lang="de-DE" dirty="0"/>
          </a:p>
        </p:txBody>
      </p:sp>
      <p:pic>
        <p:nvPicPr>
          <p:cNvPr id="5" name="Grafik 4">
            <a:extLst>
              <a:ext uri="{FF2B5EF4-FFF2-40B4-BE49-F238E27FC236}">
                <a16:creationId xmlns:a16="http://schemas.microsoft.com/office/drawing/2014/main" id="{278B739F-D68D-45D5-A4CC-FF3FCA43DC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3458" y="673331"/>
            <a:ext cx="4032000" cy="3024000"/>
          </a:xfrm>
          <a:prstGeom prst="rect">
            <a:avLst/>
          </a:prstGeom>
        </p:spPr>
      </p:pic>
      <p:sp>
        <p:nvSpPr>
          <p:cNvPr id="6" name="Textfeld 5">
            <a:extLst>
              <a:ext uri="{FF2B5EF4-FFF2-40B4-BE49-F238E27FC236}">
                <a16:creationId xmlns:a16="http://schemas.microsoft.com/office/drawing/2014/main" id="{EA74D604-EAC4-46E0-9546-EF8C20CED4AF}"/>
              </a:ext>
            </a:extLst>
          </p:cNvPr>
          <p:cNvSpPr txBox="1"/>
          <p:nvPr/>
        </p:nvSpPr>
        <p:spPr>
          <a:xfrm>
            <a:off x="10615012" y="6032160"/>
            <a:ext cx="713657" cy="246221"/>
          </a:xfrm>
          <a:prstGeom prst="rect">
            <a:avLst/>
          </a:prstGeom>
          <a:noFill/>
        </p:spPr>
        <p:txBody>
          <a:bodyPr wrap="none" rtlCol="0">
            <a:spAutoFit/>
          </a:bodyPr>
          <a:lstStyle/>
          <a:p>
            <a:r>
              <a:rPr lang="de-DE" sz="1000" dirty="0"/>
              <a:t>Bilder: JPL</a:t>
            </a:r>
          </a:p>
        </p:txBody>
      </p:sp>
      <p:sp>
        <p:nvSpPr>
          <p:cNvPr id="7" name="Textfeld 6">
            <a:extLst>
              <a:ext uri="{FF2B5EF4-FFF2-40B4-BE49-F238E27FC236}">
                <a16:creationId xmlns:a16="http://schemas.microsoft.com/office/drawing/2014/main" id="{7AEC9A71-8CD6-4675-9BAA-DD98E5B8D93B}"/>
              </a:ext>
            </a:extLst>
          </p:cNvPr>
          <p:cNvSpPr txBox="1"/>
          <p:nvPr/>
        </p:nvSpPr>
        <p:spPr>
          <a:xfrm>
            <a:off x="692054" y="3487110"/>
            <a:ext cx="3462807" cy="246221"/>
          </a:xfrm>
          <a:prstGeom prst="rect">
            <a:avLst/>
          </a:prstGeom>
          <a:noFill/>
        </p:spPr>
        <p:txBody>
          <a:bodyPr wrap="none" rtlCol="0">
            <a:spAutoFit/>
          </a:bodyPr>
          <a:lstStyle/>
          <a:p>
            <a:pPr algn="ctr"/>
            <a:r>
              <a:rPr lang="de-DE" sz="1000" dirty="0">
                <a:solidFill>
                  <a:schemeClr val="bg1"/>
                </a:solidFill>
              </a:rPr>
              <a:t>3D-Darstellung von Maat Mons, höchster Vulkan auf dem Mars</a:t>
            </a:r>
          </a:p>
        </p:txBody>
      </p:sp>
      <p:pic>
        <p:nvPicPr>
          <p:cNvPr id="9" name="Grafik 8">
            <a:extLst>
              <a:ext uri="{FF2B5EF4-FFF2-40B4-BE49-F238E27FC236}">
                <a16:creationId xmlns:a16="http://schemas.microsoft.com/office/drawing/2014/main" id="{B97136D8-59D0-475B-89F7-0C4808B49A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93454" y="2614746"/>
            <a:ext cx="3960000" cy="3168000"/>
          </a:xfrm>
          <a:prstGeom prst="rect">
            <a:avLst/>
          </a:prstGeom>
        </p:spPr>
      </p:pic>
      <p:sp>
        <p:nvSpPr>
          <p:cNvPr id="10" name="Textfeld 9">
            <a:extLst>
              <a:ext uri="{FF2B5EF4-FFF2-40B4-BE49-F238E27FC236}">
                <a16:creationId xmlns:a16="http://schemas.microsoft.com/office/drawing/2014/main" id="{82BB8C46-A97D-41D6-B5ED-A77C7B3D599B}"/>
              </a:ext>
            </a:extLst>
          </p:cNvPr>
          <p:cNvSpPr txBox="1"/>
          <p:nvPr/>
        </p:nvSpPr>
        <p:spPr>
          <a:xfrm>
            <a:off x="8451763" y="5536525"/>
            <a:ext cx="3344185" cy="246221"/>
          </a:xfrm>
          <a:prstGeom prst="rect">
            <a:avLst/>
          </a:prstGeom>
          <a:noFill/>
        </p:spPr>
        <p:txBody>
          <a:bodyPr wrap="none" rtlCol="0">
            <a:spAutoFit/>
          </a:bodyPr>
          <a:lstStyle/>
          <a:p>
            <a:pPr algn="ctr"/>
            <a:r>
              <a:rPr lang="de-DE" sz="1000" dirty="0">
                <a:solidFill>
                  <a:schemeClr val="bg1"/>
                </a:solidFill>
              </a:rPr>
              <a:t>3D-Darstellung von Lavinia </a:t>
            </a:r>
            <a:r>
              <a:rPr lang="de-DE" sz="1000" dirty="0" err="1">
                <a:solidFill>
                  <a:schemeClr val="bg1"/>
                </a:solidFill>
              </a:rPr>
              <a:t>Planitia</a:t>
            </a:r>
            <a:r>
              <a:rPr lang="de-DE" sz="1000" dirty="0">
                <a:solidFill>
                  <a:schemeClr val="bg1"/>
                </a:solidFill>
              </a:rPr>
              <a:t>, Tiefebene mit 3 Kratern  </a:t>
            </a:r>
          </a:p>
        </p:txBody>
      </p:sp>
      <p:sp>
        <p:nvSpPr>
          <p:cNvPr id="11" name="Textfeld 10">
            <a:extLst>
              <a:ext uri="{FF2B5EF4-FFF2-40B4-BE49-F238E27FC236}">
                <a16:creationId xmlns:a16="http://schemas.microsoft.com/office/drawing/2014/main" id="{16D2E762-73C5-4E2E-A1D0-F02F20A240F6}"/>
              </a:ext>
            </a:extLst>
          </p:cNvPr>
          <p:cNvSpPr txBox="1"/>
          <p:nvPr/>
        </p:nvSpPr>
        <p:spPr>
          <a:xfrm>
            <a:off x="4454236" y="673331"/>
            <a:ext cx="7599218" cy="1754326"/>
          </a:xfrm>
          <a:prstGeom prst="rect">
            <a:avLst/>
          </a:prstGeom>
          <a:noFill/>
        </p:spPr>
        <p:txBody>
          <a:bodyPr wrap="square" rtlCol="0">
            <a:spAutoFit/>
          </a:bodyPr>
          <a:lstStyle/>
          <a:p>
            <a:pPr algn="just"/>
            <a:r>
              <a:rPr lang="de-DE" dirty="0"/>
              <a:t>Die Venus ist ein Gesteinsplanet, der eine ähnliche Größe wie die Erde hat. </a:t>
            </a:r>
            <a:br>
              <a:rPr lang="de-DE" dirty="0"/>
            </a:br>
            <a:r>
              <a:rPr lang="de-DE" dirty="0"/>
              <a:t>Beide Planeten unterscheiden sich aber in Bezug auf die Geologie und die Atmosphäre.</a:t>
            </a:r>
          </a:p>
          <a:p>
            <a:pPr algn="just"/>
            <a:endParaRPr lang="de-DE" dirty="0"/>
          </a:p>
          <a:p>
            <a:pPr algn="just"/>
            <a:r>
              <a:rPr lang="de-DE" dirty="0"/>
              <a:t>Die Atmosphäre der Venus ist undurchsichtig und besteht zu 96% aus CO</a:t>
            </a:r>
            <a:r>
              <a:rPr lang="de-DE" baseline="-25000" dirty="0"/>
              <a:t>2</a:t>
            </a:r>
            <a:r>
              <a:rPr lang="de-DE" dirty="0"/>
              <a:t>. Der Druck der Atmosphäre ist 90-mal höher als auf der Erde.</a:t>
            </a:r>
          </a:p>
        </p:txBody>
      </p:sp>
      <p:sp>
        <p:nvSpPr>
          <p:cNvPr id="13" name="Textfeld 12">
            <a:extLst>
              <a:ext uri="{FF2B5EF4-FFF2-40B4-BE49-F238E27FC236}">
                <a16:creationId xmlns:a16="http://schemas.microsoft.com/office/drawing/2014/main" id="{87AB591C-550A-48CC-9CB5-B5DB19935944}"/>
              </a:ext>
            </a:extLst>
          </p:cNvPr>
          <p:cNvSpPr txBox="1"/>
          <p:nvPr/>
        </p:nvSpPr>
        <p:spPr>
          <a:xfrm>
            <a:off x="377912" y="3769748"/>
            <a:ext cx="7599217" cy="2308324"/>
          </a:xfrm>
          <a:prstGeom prst="rect">
            <a:avLst/>
          </a:prstGeom>
          <a:noFill/>
        </p:spPr>
        <p:txBody>
          <a:bodyPr wrap="square" rtlCol="0">
            <a:spAutoFit/>
          </a:bodyPr>
          <a:lstStyle/>
          <a:p>
            <a:pPr algn="just"/>
            <a:r>
              <a:rPr lang="de-DE" dirty="0"/>
              <a:t>Geprägt ist die Oberfläche der Venus von erstarrten Lavaströmen und erloschenen Vulkankratern.</a:t>
            </a:r>
          </a:p>
          <a:p>
            <a:pPr algn="just"/>
            <a:endParaRPr lang="de-DE" dirty="0"/>
          </a:p>
          <a:p>
            <a:pPr algn="just"/>
            <a:r>
              <a:rPr lang="de-DE" dirty="0"/>
              <a:t>Auf Grund der undurchsichtigen Atmosphäre wurde die Oberfläche mit Hilfe von Radar erkundet.</a:t>
            </a:r>
          </a:p>
          <a:p>
            <a:pPr algn="just"/>
            <a:endParaRPr lang="de-DE" dirty="0"/>
          </a:p>
          <a:p>
            <a:pPr algn="just"/>
            <a:r>
              <a:rPr lang="de-DE" dirty="0"/>
              <a:t>Eine weitere Besonderheit der Venus ist seine Rotation, diese ist rückläufig (retrograd). Darüber hinaus ist ein </a:t>
            </a:r>
            <a:r>
              <a:rPr lang="de-DE" dirty="0" err="1"/>
              <a:t>Venustag</a:t>
            </a:r>
            <a:r>
              <a:rPr lang="de-DE" dirty="0"/>
              <a:t> länger als ein Venusjahr.</a:t>
            </a:r>
          </a:p>
        </p:txBody>
      </p:sp>
    </p:spTree>
    <p:extLst>
      <p:ext uri="{BB962C8B-B14F-4D97-AF65-F5344CB8AC3E}">
        <p14:creationId xmlns:p14="http://schemas.microsoft.com/office/powerpoint/2010/main" val="17504180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C90DB56-3215-4D88-81CE-3E51EF6C0778}"/>
              </a:ext>
            </a:extLst>
          </p:cNvPr>
          <p:cNvSpPr>
            <a:spLocks noGrp="1"/>
          </p:cNvSpPr>
          <p:nvPr>
            <p:ph type="title"/>
          </p:nvPr>
        </p:nvSpPr>
        <p:spPr/>
        <p:txBody>
          <a:bodyPr>
            <a:normAutofit fontScale="90000"/>
          </a:bodyPr>
          <a:lstStyle/>
          <a:p>
            <a:r>
              <a:rPr lang="de-DE" dirty="0">
                <a:solidFill>
                  <a:srgbClr val="0070C0"/>
                </a:solidFill>
              </a:rPr>
              <a:t>Erforschung mit Raumsonden</a:t>
            </a:r>
            <a:endParaRPr lang="de-DE" dirty="0"/>
          </a:p>
        </p:txBody>
      </p:sp>
      <p:sp>
        <p:nvSpPr>
          <p:cNvPr id="4" name="Textfeld 3">
            <a:extLst>
              <a:ext uri="{FF2B5EF4-FFF2-40B4-BE49-F238E27FC236}">
                <a16:creationId xmlns:a16="http://schemas.microsoft.com/office/drawing/2014/main" id="{AD8F533F-EACB-4D0B-83A6-E490F2642EFC}"/>
              </a:ext>
            </a:extLst>
          </p:cNvPr>
          <p:cNvSpPr txBox="1"/>
          <p:nvPr/>
        </p:nvSpPr>
        <p:spPr>
          <a:xfrm>
            <a:off x="376777" y="1120877"/>
            <a:ext cx="4116565" cy="3970318"/>
          </a:xfrm>
          <a:prstGeom prst="rect">
            <a:avLst/>
          </a:prstGeom>
          <a:noFill/>
        </p:spPr>
        <p:txBody>
          <a:bodyPr wrap="square" rtlCol="0">
            <a:spAutoFit/>
          </a:bodyPr>
          <a:lstStyle/>
          <a:p>
            <a:pPr algn="just"/>
            <a:r>
              <a:rPr lang="de-DE" dirty="0" err="1">
                <a:solidFill>
                  <a:srgbClr val="0070C0"/>
                </a:solidFill>
              </a:rPr>
              <a:t>Sovjetunion</a:t>
            </a:r>
            <a:r>
              <a:rPr lang="de-DE" dirty="0">
                <a:solidFill>
                  <a:srgbClr val="0070C0"/>
                </a:solidFill>
              </a:rPr>
              <a:t> / Russland</a:t>
            </a:r>
          </a:p>
          <a:p>
            <a:pPr algn="just"/>
            <a:br>
              <a:rPr lang="de-DE" dirty="0"/>
            </a:br>
            <a:r>
              <a:rPr lang="de-DE" dirty="0"/>
              <a:t>Das größte Programm zur Erforschung der</a:t>
            </a:r>
            <a:br>
              <a:rPr lang="de-DE" dirty="0"/>
            </a:br>
            <a:r>
              <a:rPr lang="de-DE" dirty="0"/>
              <a:t>Venus war das </a:t>
            </a:r>
            <a:r>
              <a:rPr lang="de-DE" dirty="0" err="1"/>
              <a:t>Venera</a:t>
            </a:r>
            <a:r>
              <a:rPr lang="de-DE" dirty="0"/>
              <a:t>-Programm der </a:t>
            </a:r>
            <a:r>
              <a:rPr lang="de-DE" dirty="0" err="1"/>
              <a:t>Sovjetunion</a:t>
            </a:r>
            <a:r>
              <a:rPr lang="de-DE" dirty="0"/>
              <a:t> von 1961 - 1985. Insgesamt kam es zu 10 Landungen von Raumsonden, es gab 4 Orbiter, 11 Vorbeiflüge, sowie 3 Raumsonden und 2 Ballone zur Erforschung der Atmosphäre. Die Ziele der einzelnen Missionen sind bis heute nicht vollständig bekannt.</a:t>
            </a:r>
          </a:p>
          <a:p>
            <a:pPr algn="just"/>
            <a:endParaRPr lang="de-DE" dirty="0"/>
          </a:p>
          <a:p>
            <a:pPr algn="just"/>
            <a:r>
              <a:rPr lang="de-DE" dirty="0"/>
              <a:t>Für 2025 ist eine weitere Landemission unter dem Namen </a:t>
            </a:r>
            <a:r>
              <a:rPr lang="de-DE" dirty="0" err="1"/>
              <a:t>Venera</a:t>
            </a:r>
            <a:r>
              <a:rPr lang="de-DE" dirty="0"/>
              <a:t>-D geplant.</a:t>
            </a:r>
          </a:p>
        </p:txBody>
      </p:sp>
      <p:sp>
        <p:nvSpPr>
          <p:cNvPr id="5" name="Textfeld 4">
            <a:extLst>
              <a:ext uri="{FF2B5EF4-FFF2-40B4-BE49-F238E27FC236}">
                <a16:creationId xmlns:a16="http://schemas.microsoft.com/office/drawing/2014/main" id="{54AB1F10-5F90-46C6-A748-8BC9460C2495}"/>
              </a:ext>
            </a:extLst>
          </p:cNvPr>
          <p:cNvSpPr txBox="1"/>
          <p:nvPr/>
        </p:nvSpPr>
        <p:spPr>
          <a:xfrm>
            <a:off x="6489290" y="1120877"/>
            <a:ext cx="5325934" cy="2308324"/>
          </a:xfrm>
          <a:prstGeom prst="rect">
            <a:avLst/>
          </a:prstGeom>
          <a:noFill/>
        </p:spPr>
        <p:txBody>
          <a:bodyPr wrap="square" rtlCol="0">
            <a:spAutoFit/>
          </a:bodyPr>
          <a:lstStyle/>
          <a:p>
            <a:pPr algn="just"/>
            <a:r>
              <a:rPr lang="de-DE" dirty="0">
                <a:solidFill>
                  <a:srgbClr val="0070C0"/>
                </a:solidFill>
              </a:rPr>
              <a:t>NASA (USA)</a:t>
            </a:r>
          </a:p>
          <a:p>
            <a:pPr algn="just"/>
            <a:endParaRPr lang="de-DE" dirty="0"/>
          </a:p>
          <a:p>
            <a:pPr algn="just"/>
            <a:r>
              <a:rPr lang="de-DE" dirty="0"/>
              <a:t>Die NASA untersuchte mit den Raumsonden Mariner 2, 5 und 10, </a:t>
            </a:r>
            <a:r>
              <a:rPr lang="de-DE" dirty="0" err="1"/>
              <a:t>Pioneer</a:t>
            </a:r>
            <a:r>
              <a:rPr lang="de-DE" dirty="0"/>
              <a:t> Venus 1 und 2, sowie Magellan die Venus. Die Missionen fanden von 1962 bis 1989 statt.</a:t>
            </a:r>
          </a:p>
          <a:p>
            <a:pPr algn="just"/>
            <a:endParaRPr lang="de-DE" dirty="0"/>
          </a:p>
          <a:p>
            <a:pPr algn="just"/>
            <a:r>
              <a:rPr lang="de-DE" dirty="0"/>
              <a:t>Im Rahmen des New-Frontiers-Programm plant die NASA eine neue Venus-Mission.</a:t>
            </a:r>
          </a:p>
        </p:txBody>
      </p:sp>
      <p:sp>
        <p:nvSpPr>
          <p:cNvPr id="6" name="Textfeld 5">
            <a:extLst>
              <a:ext uri="{FF2B5EF4-FFF2-40B4-BE49-F238E27FC236}">
                <a16:creationId xmlns:a16="http://schemas.microsoft.com/office/drawing/2014/main" id="{5338972E-F53D-4938-B0D0-89D0B691E8E9}"/>
              </a:ext>
            </a:extLst>
          </p:cNvPr>
          <p:cNvSpPr txBox="1"/>
          <p:nvPr/>
        </p:nvSpPr>
        <p:spPr>
          <a:xfrm>
            <a:off x="6489290" y="4075532"/>
            <a:ext cx="5325934" cy="1477328"/>
          </a:xfrm>
          <a:prstGeom prst="rect">
            <a:avLst/>
          </a:prstGeom>
          <a:noFill/>
        </p:spPr>
        <p:txBody>
          <a:bodyPr wrap="square" rtlCol="0">
            <a:spAutoFit/>
          </a:bodyPr>
          <a:lstStyle/>
          <a:p>
            <a:r>
              <a:rPr lang="de-DE" dirty="0">
                <a:solidFill>
                  <a:srgbClr val="0070C0"/>
                </a:solidFill>
              </a:rPr>
              <a:t>JAXA (Japan) / ESA (Europa)</a:t>
            </a:r>
          </a:p>
          <a:p>
            <a:endParaRPr lang="de-DE" dirty="0"/>
          </a:p>
          <a:p>
            <a:pPr algn="just"/>
            <a:r>
              <a:rPr lang="de-DE" dirty="0"/>
              <a:t>Die JAXA und die ESA haben bislang nur eine Mission zur Venus durchgeführt. Die Missionen hießen </a:t>
            </a:r>
            <a:r>
              <a:rPr lang="de-DE" dirty="0" err="1"/>
              <a:t>Akatsuki</a:t>
            </a:r>
            <a:r>
              <a:rPr lang="de-DE" dirty="0"/>
              <a:t> (2010 – JAXA) und Venus Express (2005 – ESA).</a:t>
            </a:r>
          </a:p>
        </p:txBody>
      </p:sp>
      <p:pic>
        <p:nvPicPr>
          <p:cNvPr id="10" name="Grafik 9">
            <a:extLst>
              <a:ext uri="{FF2B5EF4-FFF2-40B4-BE49-F238E27FC236}">
                <a16:creationId xmlns:a16="http://schemas.microsoft.com/office/drawing/2014/main" id="{B95D0EB3-135D-4812-8671-07B4D52929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25618" y="666922"/>
            <a:ext cx="931395" cy="1397093"/>
          </a:xfrm>
          <a:prstGeom prst="rect">
            <a:avLst/>
          </a:prstGeom>
        </p:spPr>
      </p:pic>
      <p:sp>
        <p:nvSpPr>
          <p:cNvPr id="11" name="Rechteck 10">
            <a:extLst>
              <a:ext uri="{FF2B5EF4-FFF2-40B4-BE49-F238E27FC236}">
                <a16:creationId xmlns:a16="http://schemas.microsoft.com/office/drawing/2014/main" id="{FE71764C-5894-4AE8-AF4E-56FCD0E22DBE}"/>
              </a:ext>
            </a:extLst>
          </p:cNvPr>
          <p:cNvSpPr/>
          <p:nvPr/>
        </p:nvSpPr>
        <p:spPr>
          <a:xfrm>
            <a:off x="299257" y="6000204"/>
            <a:ext cx="10948846" cy="246221"/>
          </a:xfrm>
          <a:prstGeom prst="rect">
            <a:avLst/>
          </a:prstGeom>
        </p:spPr>
        <p:txBody>
          <a:bodyPr wrap="square">
            <a:spAutoFit/>
          </a:bodyPr>
          <a:lstStyle/>
          <a:p>
            <a:r>
              <a:rPr lang="de-DE" sz="1000" dirty="0"/>
              <a:t>Bild 1: Von </a:t>
            </a:r>
            <a:r>
              <a:rPr lang="de-DE" sz="1000" dirty="0" err="1"/>
              <a:t>Armael</a:t>
            </a:r>
            <a:r>
              <a:rPr lang="de-DE" sz="1000" dirty="0"/>
              <a:t> - Eigenes Werk, CC0, https://commons.wikimedia.org/w/index.php?curid=24427112 / Bild 2: NASA / Bild 3: Andrzej </a:t>
            </a:r>
            <a:r>
              <a:rPr lang="de-DE" sz="1000" dirty="0" err="1"/>
              <a:t>Mirecki</a:t>
            </a:r>
            <a:r>
              <a:rPr lang="de-DE" sz="1000" dirty="0"/>
              <a:t>  / Bild 4:  </a:t>
            </a:r>
          </a:p>
        </p:txBody>
      </p:sp>
      <p:sp>
        <p:nvSpPr>
          <p:cNvPr id="12" name="Rechteck 11">
            <a:extLst>
              <a:ext uri="{FF2B5EF4-FFF2-40B4-BE49-F238E27FC236}">
                <a16:creationId xmlns:a16="http://schemas.microsoft.com/office/drawing/2014/main" id="{193E935A-42A2-4739-879C-0A00F37B664B}"/>
              </a:ext>
            </a:extLst>
          </p:cNvPr>
          <p:cNvSpPr/>
          <p:nvPr/>
        </p:nvSpPr>
        <p:spPr>
          <a:xfrm>
            <a:off x="5130163" y="1817794"/>
            <a:ext cx="728214" cy="246221"/>
          </a:xfrm>
          <a:prstGeom prst="rect">
            <a:avLst/>
          </a:prstGeom>
        </p:spPr>
        <p:txBody>
          <a:bodyPr wrap="square">
            <a:spAutoFit/>
          </a:bodyPr>
          <a:lstStyle/>
          <a:p>
            <a:r>
              <a:rPr lang="de-DE" sz="1000" dirty="0">
                <a:solidFill>
                  <a:schemeClr val="bg1"/>
                </a:solidFill>
              </a:rPr>
              <a:t>Venera-4</a:t>
            </a:r>
          </a:p>
        </p:txBody>
      </p:sp>
      <p:pic>
        <p:nvPicPr>
          <p:cNvPr id="14" name="Grafik 13">
            <a:extLst>
              <a:ext uri="{FF2B5EF4-FFF2-40B4-BE49-F238E27FC236}">
                <a16:creationId xmlns:a16="http://schemas.microsoft.com/office/drawing/2014/main" id="{9789DA6D-E220-4158-B21F-16B3F67F17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21330" y="2150008"/>
            <a:ext cx="1356338" cy="1080000"/>
          </a:xfrm>
          <a:prstGeom prst="rect">
            <a:avLst/>
          </a:prstGeom>
        </p:spPr>
      </p:pic>
      <p:sp>
        <p:nvSpPr>
          <p:cNvPr id="15" name="Rechteck 14">
            <a:extLst>
              <a:ext uri="{FF2B5EF4-FFF2-40B4-BE49-F238E27FC236}">
                <a16:creationId xmlns:a16="http://schemas.microsoft.com/office/drawing/2014/main" id="{71E08256-EBE6-4B98-8F46-1D633851F7DD}"/>
              </a:ext>
            </a:extLst>
          </p:cNvPr>
          <p:cNvSpPr/>
          <p:nvPr/>
        </p:nvSpPr>
        <p:spPr>
          <a:xfrm>
            <a:off x="4981323" y="3024138"/>
            <a:ext cx="1046565" cy="246221"/>
          </a:xfrm>
          <a:prstGeom prst="rect">
            <a:avLst/>
          </a:prstGeom>
        </p:spPr>
        <p:txBody>
          <a:bodyPr wrap="square">
            <a:spAutoFit/>
          </a:bodyPr>
          <a:lstStyle/>
          <a:p>
            <a:r>
              <a:rPr lang="de-DE" sz="1000" dirty="0" err="1">
                <a:solidFill>
                  <a:schemeClr val="bg1"/>
                </a:solidFill>
              </a:rPr>
              <a:t>Pioneer</a:t>
            </a:r>
            <a:r>
              <a:rPr lang="de-DE" sz="1000" dirty="0">
                <a:solidFill>
                  <a:schemeClr val="bg1"/>
                </a:solidFill>
              </a:rPr>
              <a:t> Venus-1</a:t>
            </a:r>
          </a:p>
        </p:txBody>
      </p:sp>
      <p:pic>
        <p:nvPicPr>
          <p:cNvPr id="17" name="Grafik 16">
            <a:extLst>
              <a:ext uri="{FF2B5EF4-FFF2-40B4-BE49-F238E27FC236}">
                <a16:creationId xmlns:a16="http://schemas.microsoft.com/office/drawing/2014/main" id="{05089DB0-98B2-48C7-B210-2988B1FB84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26355" y="3368086"/>
            <a:ext cx="1350000" cy="1080000"/>
          </a:xfrm>
          <a:prstGeom prst="rect">
            <a:avLst/>
          </a:prstGeom>
        </p:spPr>
      </p:pic>
      <p:sp>
        <p:nvSpPr>
          <p:cNvPr id="18" name="Rechteck 17">
            <a:extLst>
              <a:ext uri="{FF2B5EF4-FFF2-40B4-BE49-F238E27FC236}">
                <a16:creationId xmlns:a16="http://schemas.microsoft.com/office/drawing/2014/main" id="{5209A31A-F5A9-4CB1-8483-D8D4499B86C6}"/>
              </a:ext>
            </a:extLst>
          </p:cNvPr>
          <p:cNvSpPr/>
          <p:nvPr/>
        </p:nvSpPr>
        <p:spPr>
          <a:xfrm>
            <a:off x="5025377" y="4229906"/>
            <a:ext cx="990629" cy="246221"/>
          </a:xfrm>
          <a:prstGeom prst="rect">
            <a:avLst/>
          </a:prstGeom>
        </p:spPr>
        <p:txBody>
          <a:bodyPr wrap="square">
            <a:spAutoFit/>
          </a:bodyPr>
          <a:lstStyle/>
          <a:p>
            <a:r>
              <a:rPr lang="de-DE" sz="1000" dirty="0">
                <a:solidFill>
                  <a:schemeClr val="bg1"/>
                </a:solidFill>
              </a:rPr>
              <a:t>Venus Express</a:t>
            </a:r>
          </a:p>
        </p:txBody>
      </p:sp>
      <p:pic>
        <p:nvPicPr>
          <p:cNvPr id="21" name="Grafik 20">
            <a:extLst>
              <a:ext uri="{FF2B5EF4-FFF2-40B4-BE49-F238E27FC236}">
                <a16:creationId xmlns:a16="http://schemas.microsoft.com/office/drawing/2014/main" id="{8C2E535E-D70B-4A78-9701-DE14D98F42F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64691" y="4503709"/>
            <a:ext cx="1512000" cy="1080000"/>
          </a:xfrm>
          <a:prstGeom prst="rect">
            <a:avLst/>
          </a:prstGeom>
        </p:spPr>
      </p:pic>
      <p:sp>
        <p:nvSpPr>
          <p:cNvPr id="22" name="Rechteck 21">
            <a:extLst>
              <a:ext uri="{FF2B5EF4-FFF2-40B4-BE49-F238E27FC236}">
                <a16:creationId xmlns:a16="http://schemas.microsoft.com/office/drawing/2014/main" id="{0A63B57C-064A-4305-9A34-4AA1CF96DF68}"/>
              </a:ext>
            </a:extLst>
          </p:cNvPr>
          <p:cNvSpPr/>
          <p:nvPr/>
        </p:nvSpPr>
        <p:spPr>
          <a:xfrm>
            <a:off x="5222737" y="5299478"/>
            <a:ext cx="734276" cy="246221"/>
          </a:xfrm>
          <a:prstGeom prst="rect">
            <a:avLst/>
          </a:prstGeom>
        </p:spPr>
        <p:txBody>
          <a:bodyPr wrap="square">
            <a:spAutoFit/>
          </a:bodyPr>
          <a:lstStyle/>
          <a:p>
            <a:r>
              <a:rPr lang="de-DE" sz="1000" dirty="0" err="1">
                <a:solidFill>
                  <a:schemeClr val="bg1"/>
                </a:solidFill>
              </a:rPr>
              <a:t>Akatsuki</a:t>
            </a:r>
            <a:endParaRPr lang="de-DE" sz="1000" dirty="0">
              <a:solidFill>
                <a:schemeClr val="bg1"/>
              </a:solidFill>
            </a:endParaRPr>
          </a:p>
        </p:txBody>
      </p:sp>
    </p:spTree>
    <p:extLst>
      <p:ext uri="{BB962C8B-B14F-4D97-AF65-F5344CB8AC3E}">
        <p14:creationId xmlns:p14="http://schemas.microsoft.com/office/powerpoint/2010/main" val="30546545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708C2F5-EC62-41A6-A283-816133E64728}"/>
              </a:ext>
            </a:extLst>
          </p:cNvPr>
          <p:cNvSpPr>
            <a:spLocks noGrp="1"/>
          </p:cNvSpPr>
          <p:nvPr>
            <p:ph type="title"/>
          </p:nvPr>
        </p:nvSpPr>
        <p:spPr/>
        <p:txBody>
          <a:bodyPr>
            <a:normAutofit fontScale="90000"/>
          </a:bodyPr>
          <a:lstStyle/>
          <a:p>
            <a:r>
              <a:rPr lang="de-DE" dirty="0">
                <a:solidFill>
                  <a:srgbClr val="0070C0"/>
                </a:solidFill>
              </a:rPr>
              <a:t>Bildergalerie Sternwarte Stuttgart</a:t>
            </a:r>
          </a:p>
        </p:txBody>
      </p:sp>
      <p:pic>
        <p:nvPicPr>
          <p:cNvPr id="4" name="Grafik 3">
            <a:extLst>
              <a:ext uri="{FF2B5EF4-FFF2-40B4-BE49-F238E27FC236}">
                <a16:creationId xmlns:a16="http://schemas.microsoft.com/office/drawing/2014/main" id="{F37997B6-0051-468C-A854-92F94644E1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1990" y="802097"/>
            <a:ext cx="2105025" cy="2028825"/>
          </a:xfrm>
          <a:prstGeom prst="rect">
            <a:avLst/>
          </a:prstGeom>
        </p:spPr>
      </p:pic>
      <p:pic>
        <p:nvPicPr>
          <p:cNvPr id="6" name="Grafik 5">
            <a:extLst>
              <a:ext uri="{FF2B5EF4-FFF2-40B4-BE49-F238E27FC236}">
                <a16:creationId xmlns:a16="http://schemas.microsoft.com/office/drawing/2014/main" id="{09419A4F-DE35-4180-9867-A7A590325B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72295" y="802097"/>
            <a:ext cx="2286000" cy="2286000"/>
          </a:xfrm>
          <a:prstGeom prst="rect">
            <a:avLst/>
          </a:prstGeom>
        </p:spPr>
      </p:pic>
      <p:pic>
        <p:nvPicPr>
          <p:cNvPr id="8" name="Grafik 7">
            <a:extLst>
              <a:ext uri="{FF2B5EF4-FFF2-40B4-BE49-F238E27FC236}">
                <a16:creationId xmlns:a16="http://schemas.microsoft.com/office/drawing/2014/main" id="{741DAC06-0523-4CC7-8D4F-55F0464C49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72295" y="3686175"/>
            <a:ext cx="1752600" cy="1771650"/>
          </a:xfrm>
          <a:prstGeom prst="rect">
            <a:avLst/>
          </a:prstGeom>
        </p:spPr>
      </p:pic>
      <p:pic>
        <p:nvPicPr>
          <p:cNvPr id="12" name="Grafik 11">
            <a:extLst>
              <a:ext uri="{FF2B5EF4-FFF2-40B4-BE49-F238E27FC236}">
                <a16:creationId xmlns:a16="http://schemas.microsoft.com/office/drawing/2014/main" id="{86FF7DA1-33CF-4E50-8A2A-38532B24A73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0213" y="3429000"/>
            <a:ext cx="2286000" cy="2286000"/>
          </a:xfrm>
          <a:prstGeom prst="rect">
            <a:avLst/>
          </a:prstGeom>
        </p:spPr>
      </p:pic>
      <p:pic>
        <p:nvPicPr>
          <p:cNvPr id="14" name="Grafik 13">
            <a:extLst>
              <a:ext uri="{FF2B5EF4-FFF2-40B4-BE49-F238E27FC236}">
                <a16:creationId xmlns:a16="http://schemas.microsoft.com/office/drawing/2014/main" id="{A18B5E22-9D66-43E9-875E-505B7A748AE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04254" y="1442909"/>
            <a:ext cx="4800000" cy="3600000"/>
          </a:xfrm>
          <a:prstGeom prst="rect">
            <a:avLst/>
          </a:prstGeom>
        </p:spPr>
      </p:pic>
    </p:spTree>
    <p:extLst>
      <p:ext uri="{BB962C8B-B14F-4D97-AF65-F5344CB8AC3E}">
        <p14:creationId xmlns:p14="http://schemas.microsoft.com/office/powerpoint/2010/main" val="738901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4"/>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r>
              <a:rPr lang="de-DE"/>
              <a:t>28.10.2017</a:t>
            </a:r>
          </a:p>
        </p:txBody>
      </p:sp>
      <p:sp>
        <p:nvSpPr>
          <p:cNvPr id="5" name="Fußzeilenplatzhalter 4"/>
          <p:cNvSpPr>
            <a:spLocks noGrp="1"/>
          </p:cNvSpPr>
          <p:nvPr>
            <p:ph type="ftr" sz="quarter" idx="11"/>
          </p:nvPr>
        </p:nvSpPr>
        <p:spPr/>
        <p:txBody>
          <a:bodyPr/>
          <a:lstStyle/>
          <a:p>
            <a:r>
              <a:rPr lang="en-US"/>
              <a:t>© Sternwarte Stuttgart – www.sternwarte.de</a:t>
            </a:r>
            <a:endParaRPr lang="de-DE" dirty="0"/>
          </a:p>
        </p:txBody>
      </p:sp>
      <p:sp>
        <p:nvSpPr>
          <p:cNvPr id="6" name="Foliennummernplatzhalter 5"/>
          <p:cNvSpPr>
            <a:spLocks noGrp="1"/>
          </p:cNvSpPr>
          <p:nvPr>
            <p:ph type="sldNum" sz="quarter" idx="12"/>
          </p:nvPr>
        </p:nvSpPr>
        <p:spPr/>
        <p:txBody>
          <a:bodyPr/>
          <a:lstStyle/>
          <a:p>
            <a:fld id="{FC2801B2-7198-F848-9BE4-1C2983152706}" type="slidenum">
              <a:rPr lang="de-DE" smtClean="0"/>
              <a:t>2</a:t>
            </a:fld>
            <a:endParaRPr lang="de-DE"/>
          </a:p>
        </p:txBody>
      </p:sp>
      <p:sp>
        <p:nvSpPr>
          <p:cNvPr id="7" name="Rechteck 6"/>
          <p:cNvSpPr/>
          <p:nvPr/>
        </p:nvSpPr>
        <p:spPr>
          <a:xfrm>
            <a:off x="0" y="6276814"/>
            <a:ext cx="12192001" cy="581186"/>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Fußzeilenplatzhalter 4"/>
          <p:cNvSpPr txBox="1">
            <a:spLocks/>
          </p:cNvSpPr>
          <p:nvPr/>
        </p:nvSpPr>
        <p:spPr>
          <a:xfrm>
            <a:off x="4038600" y="6356350"/>
            <a:ext cx="4114800" cy="365125"/>
          </a:xfrm>
          <a:prstGeom prst="rect">
            <a:avLst/>
          </a:prstGeom>
        </p:spPr>
        <p:txBody>
          <a:bodyPr vert="horz" lIns="91440" tIns="45720" rIns="91440" bIns="45720" rtlCol="0" anchor="ctr"/>
          <a:lstStyle>
            <a:defPPr>
              <a:defRPr lang="de-DE"/>
            </a:defPPr>
            <a:lvl1pPr marL="0" algn="ctr" defTabSz="914400" rtl="0" eaLnBrk="1" latinLnBrk="0" hangingPunct="1">
              <a:defRPr sz="14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 Sternwarte Stuttgart – www.sternwarte.de</a:t>
            </a:r>
            <a:endParaRPr lang="de-DE" dirty="0"/>
          </a:p>
        </p:txBody>
      </p:sp>
      <p:pic>
        <p:nvPicPr>
          <p:cNvPr id="11" name="Bild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53216" y="5789506"/>
            <a:ext cx="938784" cy="969264"/>
          </a:xfrm>
          <a:prstGeom prst="rect">
            <a:avLst/>
          </a:prstGeom>
        </p:spPr>
      </p:pic>
      <p:sp>
        <p:nvSpPr>
          <p:cNvPr id="8" name="Titel 1">
            <a:extLst>
              <a:ext uri="{FF2B5EF4-FFF2-40B4-BE49-F238E27FC236}">
                <a16:creationId xmlns:a16="http://schemas.microsoft.com/office/drawing/2014/main" id="{29538D8A-3845-441E-97FC-D916038C5208}"/>
              </a:ext>
            </a:extLst>
          </p:cNvPr>
          <p:cNvSpPr>
            <a:spLocks noGrp="1"/>
          </p:cNvSpPr>
          <p:nvPr>
            <p:ph type="title"/>
          </p:nvPr>
        </p:nvSpPr>
        <p:spPr>
          <a:xfrm>
            <a:off x="299257" y="40929"/>
            <a:ext cx="11754197" cy="632402"/>
          </a:xfrm>
        </p:spPr>
        <p:txBody>
          <a:bodyPr>
            <a:normAutofit fontScale="90000"/>
          </a:bodyPr>
          <a:lstStyle/>
          <a:p>
            <a:r>
              <a:rPr lang="de-DE" dirty="0">
                <a:solidFill>
                  <a:schemeClr val="accent1"/>
                </a:solidFill>
              </a:rPr>
              <a:t>Unser Sonnensystem – Die Planeten</a:t>
            </a:r>
          </a:p>
        </p:txBody>
      </p:sp>
      <p:sp>
        <p:nvSpPr>
          <p:cNvPr id="2" name="Textfeld 1">
            <a:extLst>
              <a:ext uri="{FF2B5EF4-FFF2-40B4-BE49-F238E27FC236}">
                <a16:creationId xmlns:a16="http://schemas.microsoft.com/office/drawing/2014/main" id="{BC57DB07-A024-47F5-8C53-BCBBA04FB06D}"/>
              </a:ext>
            </a:extLst>
          </p:cNvPr>
          <p:cNvSpPr txBox="1"/>
          <p:nvPr/>
        </p:nvSpPr>
        <p:spPr>
          <a:xfrm>
            <a:off x="360727" y="791307"/>
            <a:ext cx="10782054" cy="369332"/>
          </a:xfrm>
          <a:prstGeom prst="rect">
            <a:avLst/>
          </a:prstGeom>
          <a:noFill/>
        </p:spPr>
        <p:txBody>
          <a:bodyPr wrap="none" rtlCol="0">
            <a:spAutoFit/>
          </a:bodyPr>
          <a:lstStyle/>
          <a:p>
            <a:r>
              <a:rPr lang="de-DE" dirty="0"/>
              <a:t>Unser Sonnensystem hat 8 Planeten. Die Namen dieser Planeten kann man sich mit folgendem Merksatz merken: </a:t>
            </a:r>
          </a:p>
        </p:txBody>
      </p:sp>
      <p:sp>
        <p:nvSpPr>
          <p:cNvPr id="3" name="Textfeld 2">
            <a:extLst>
              <a:ext uri="{FF2B5EF4-FFF2-40B4-BE49-F238E27FC236}">
                <a16:creationId xmlns:a16="http://schemas.microsoft.com/office/drawing/2014/main" id="{A1F10267-B707-4535-BF73-F8401E5F4E77}"/>
              </a:ext>
            </a:extLst>
          </p:cNvPr>
          <p:cNvSpPr txBox="1"/>
          <p:nvPr/>
        </p:nvSpPr>
        <p:spPr>
          <a:xfrm>
            <a:off x="1015328" y="1719129"/>
            <a:ext cx="699422" cy="369332"/>
          </a:xfrm>
          <a:prstGeom prst="rect">
            <a:avLst/>
          </a:prstGeom>
          <a:noFill/>
        </p:spPr>
        <p:txBody>
          <a:bodyPr wrap="none" rtlCol="0">
            <a:spAutoFit/>
          </a:bodyPr>
          <a:lstStyle/>
          <a:p>
            <a:r>
              <a:rPr lang="de-DE" b="1" dirty="0">
                <a:solidFill>
                  <a:schemeClr val="accent1"/>
                </a:solidFill>
              </a:rPr>
              <a:t>V</a:t>
            </a:r>
            <a:r>
              <a:rPr lang="de-DE" dirty="0"/>
              <a:t>ater</a:t>
            </a:r>
          </a:p>
        </p:txBody>
      </p:sp>
      <p:sp>
        <p:nvSpPr>
          <p:cNvPr id="12" name="Textfeld 11">
            <a:extLst>
              <a:ext uri="{FF2B5EF4-FFF2-40B4-BE49-F238E27FC236}">
                <a16:creationId xmlns:a16="http://schemas.microsoft.com/office/drawing/2014/main" id="{2AA85910-B84D-4833-A433-EDEE4F489C8D}"/>
              </a:ext>
            </a:extLst>
          </p:cNvPr>
          <p:cNvSpPr txBox="1"/>
          <p:nvPr/>
        </p:nvSpPr>
        <p:spPr>
          <a:xfrm>
            <a:off x="3509511" y="1719129"/>
            <a:ext cx="769763" cy="369332"/>
          </a:xfrm>
          <a:prstGeom prst="rect">
            <a:avLst/>
          </a:prstGeom>
          <a:noFill/>
        </p:spPr>
        <p:txBody>
          <a:bodyPr wrap="none" rtlCol="0">
            <a:spAutoFit/>
          </a:bodyPr>
          <a:lstStyle/>
          <a:p>
            <a:r>
              <a:rPr lang="de-DE" b="1" dirty="0">
                <a:solidFill>
                  <a:schemeClr val="accent1"/>
                </a:solidFill>
              </a:rPr>
              <a:t>V</a:t>
            </a:r>
            <a:r>
              <a:rPr lang="de-DE" dirty="0"/>
              <a:t>enus</a:t>
            </a:r>
          </a:p>
        </p:txBody>
      </p:sp>
      <p:sp>
        <p:nvSpPr>
          <p:cNvPr id="13" name="Textfeld 12">
            <a:extLst>
              <a:ext uri="{FF2B5EF4-FFF2-40B4-BE49-F238E27FC236}">
                <a16:creationId xmlns:a16="http://schemas.microsoft.com/office/drawing/2014/main" id="{50AEAE01-713F-4C93-9809-8AC692FF96D6}"/>
              </a:ext>
            </a:extLst>
          </p:cNvPr>
          <p:cNvSpPr txBox="1"/>
          <p:nvPr/>
        </p:nvSpPr>
        <p:spPr>
          <a:xfrm>
            <a:off x="3509511" y="1191329"/>
            <a:ext cx="885435" cy="369332"/>
          </a:xfrm>
          <a:prstGeom prst="rect">
            <a:avLst/>
          </a:prstGeom>
          <a:noFill/>
        </p:spPr>
        <p:txBody>
          <a:bodyPr wrap="none" rtlCol="0">
            <a:spAutoFit/>
          </a:bodyPr>
          <a:lstStyle/>
          <a:p>
            <a:r>
              <a:rPr lang="de-DE" b="1" dirty="0">
                <a:solidFill>
                  <a:schemeClr val="accent1"/>
                </a:solidFill>
              </a:rPr>
              <a:t>M</a:t>
            </a:r>
            <a:r>
              <a:rPr lang="de-DE" dirty="0"/>
              <a:t>erkur</a:t>
            </a:r>
          </a:p>
        </p:txBody>
      </p:sp>
      <p:sp>
        <p:nvSpPr>
          <p:cNvPr id="14" name="Textfeld 13">
            <a:extLst>
              <a:ext uri="{FF2B5EF4-FFF2-40B4-BE49-F238E27FC236}">
                <a16:creationId xmlns:a16="http://schemas.microsoft.com/office/drawing/2014/main" id="{DCB4FC41-7944-425F-8668-674F8F148C51}"/>
              </a:ext>
            </a:extLst>
          </p:cNvPr>
          <p:cNvSpPr txBox="1"/>
          <p:nvPr/>
        </p:nvSpPr>
        <p:spPr>
          <a:xfrm>
            <a:off x="3509511" y="2208520"/>
            <a:ext cx="611129" cy="369332"/>
          </a:xfrm>
          <a:prstGeom prst="rect">
            <a:avLst/>
          </a:prstGeom>
          <a:noFill/>
        </p:spPr>
        <p:txBody>
          <a:bodyPr wrap="none" rtlCol="0">
            <a:spAutoFit/>
          </a:bodyPr>
          <a:lstStyle/>
          <a:p>
            <a:r>
              <a:rPr lang="de-DE" b="1" dirty="0">
                <a:solidFill>
                  <a:schemeClr val="accent1"/>
                </a:solidFill>
              </a:rPr>
              <a:t>E</a:t>
            </a:r>
            <a:r>
              <a:rPr lang="de-DE" dirty="0"/>
              <a:t>rde</a:t>
            </a:r>
          </a:p>
        </p:txBody>
      </p:sp>
      <p:sp>
        <p:nvSpPr>
          <p:cNvPr id="15" name="Textfeld 14">
            <a:extLst>
              <a:ext uri="{FF2B5EF4-FFF2-40B4-BE49-F238E27FC236}">
                <a16:creationId xmlns:a16="http://schemas.microsoft.com/office/drawing/2014/main" id="{ADBCC13D-B140-41BD-80A5-89D8012CF19F}"/>
              </a:ext>
            </a:extLst>
          </p:cNvPr>
          <p:cNvSpPr txBox="1"/>
          <p:nvPr/>
        </p:nvSpPr>
        <p:spPr>
          <a:xfrm>
            <a:off x="1015328" y="1191329"/>
            <a:ext cx="676788" cy="369332"/>
          </a:xfrm>
          <a:prstGeom prst="rect">
            <a:avLst/>
          </a:prstGeom>
          <a:noFill/>
        </p:spPr>
        <p:txBody>
          <a:bodyPr wrap="none" rtlCol="0">
            <a:spAutoFit/>
          </a:bodyPr>
          <a:lstStyle/>
          <a:p>
            <a:r>
              <a:rPr lang="de-DE" b="1" dirty="0">
                <a:solidFill>
                  <a:schemeClr val="accent1"/>
                </a:solidFill>
              </a:rPr>
              <a:t>M</a:t>
            </a:r>
            <a:r>
              <a:rPr lang="de-DE" dirty="0"/>
              <a:t>ein</a:t>
            </a:r>
          </a:p>
        </p:txBody>
      </p:sp>
      <p:sp>
        <p:nvSpPr>
          <p:cNvPr id="16" name="Textfeld 15">
            <a:extLst>
              <a:ext uri="{FF2B5EF4-FFF2-40B4-BE49-F238E27FC236}">
                <a16:creationId xmlns:a16="http://schemas.microsoft.com/office/drawing/2014/main" id="{FA18B640-BE66-4A60-9867-D66A72D9F49C}"/>
              </a:ext>
            </a:extLst>
          </p:cNvPr>
          <p:cNvSpPr txBox="1"/>
          <p:nvPr/>
        </p:nvSpPr>
        <p:spPr>
          <a:xfrm>
            <a:off x="1009076" y="2208520"/>
            <a:ext cx="801823" cy="369332"/>
          </a:xfrm>
          <a:prstGeom prst="rect">
            <a:avLst/>
          </a:prstGeom>
          <a:noFill/>
        </p:spPr>
        <p:txBody>
          <a:bodyPr wrap="none" rtlCol="0">
            <a:spAutoFit/>
          </a:bodyPr>
          <a:lstStyle/>
          <a:p>
            <a:r>
              <a:rPr lang="de-DE" b="1" dirty="0">
                <a:solidFill>
                  <a:schemeClr val="accent1"/>
                </a:solidFill>
              </a:rPr>
              <a:t>E</a:t>
            </a:r>
            <a:r>
              <a:rPr lang="de-DE" dirty="0"/>
              <a:t>rklärt</a:t>
            </a:r>
          </a:p>
        </p:txBody>
      </p:sp>
      <p:sp>
        <p:nvSpPr>
          <p:cNvPr id="17" name="Textfeld 16">
            <a:extLst>
              <a:ext uri="{FF2B5EF4-FFF2-40B4-BE49-F238E27FC236}">
                <a16:creationId xmlns:a16="http://schemas.microsoft.com/office/drawing/2014/main" id="{CF92AADD-B5A3-4E56-BABA-7EA4FD198161}"/>
              </a:ext>
            </a:extLst>
          </p:cNvPr>
          <p:cNvSpPr txBox="1"/>
          <p:nvPr/>
        </p:nvSpPr>
        <p:spPr>
          <a:xfrm>
            <a:off x="1020041" y="2730711"/>
            <a:ext cx="519694" cy="369332"/>
          </a:xfrm>
          <a:prstGeom prst="rect">
            <a:avLst/>
          </a:prstGeom>
          <a:noFill/>
        </p:spPr>
        <p:txBody>
          <a:bodyPr wrap="none" rtlCol="0">
            <a:spAutoFit/>
          </a:bodyPr>
          <a:lstStyle/>
          <a:p>
            <a:r>
              <a:rPr lang="de-DE" b="1" dirty="0">
                <a:solidFill>
                  <a:schemeClr val="accent1"/>
                </a:solidFill>
              </a:rPr>
              <a:t>M</a:t>
            </a:r>
            <a:r>
              <a:rPr lang="de-DE" dirty="0"/>
              <a:t>ir</a:t>
            </a:r>
          </a:p>
        </p:txBody>
      </p:sp>
      <p:sp>
        <p:nvSpPr>
          <p:cNvPr id="18" name="Textfeld 17">
            <a:extLst>
              <a:ext uri="{FF2B5EF4-FFF2-40B4-BE49-F238E27FC236}">
                <a16:creationId xmlns:a16="http://schemas.microsoft.com/office/drawing/2014/main" id="{535C16A8-6147-4785-8275-2467637B8F42}"/>
              </a:ext>
            </a:extLst>
          </p:cNvPr>
          <p:cNvSpPr txBox="1"/>
          <p:nvPr/>
        </p:nvSpPr>
        <p:spPr>
          <a:xfrm>
            <a:off x="3509511" y="2726848"/>
            <a:ext cx="663195" cy="369332"/>
          </a:xfrm>
          <a:prstGeom prst="rect">
            <a:avLst/>
          </a:prstGeom>
          <a:noFill/>
        </p:spPr>
        <p:txBody>
          <a:bodyPr wrap="none" rtlCol="0">
            <a:spAutoFit/>
          </a:bodyPr>
          <a:lstStyle/>
          <a:p>
            <a:r>
              <a:rPr lang="de-DE" b="1" dirty="0">
                <a:solidFill>
                  <a:schemeClr val="accent1"/>
                </a:solidFill>
              </a:rPr>
              <a:t>M</a:t>
            </a:r>
            <a:r>
              <a:rPr lang="de-DE" dirty="0"/>
              <a:t>ars</a:t>
            </a:r>
          </a:p>
        </p:txBody>
      </p:sp>
      <p:sp>
        <p:nvSpPr>
          <p:cNvPr id="19" name="Textfeld 18">
            <a:extLst>
              <a:ext uri="{FF2B5EF4-FFF2-40B4-BE49-F238E27FC236}">
                <a16:creationId xmlns:a16="http://schemas.microsoft.com/office/drawing/2014/main" id="{62C1348B-AAEE-44A5-9171-145EF403E7DD}"/>
              </a:ext>
            </a:extLst>
          </p:cNvPr>
          <p:cNvSpPr txBox="1"/>
          <p:nvPr/>
        </p:nvSpPr>
        <p:spPr>
          <a:xfrm>
            <a:off x="996989" y="3225476"/>
            <a:ext cx="736099" cy="369332"/>
          </a:xfrm>
          <a:prstGeom prst="rect">
            <a:avLst/>
          </a:prstGeom>
          <a:noFill/>
        </p:spPr>
        <p:txBody>
          <a:bodyPr wrap="none" rtlCol="0">
            <a:spAutoFit/>
          </a:bodyPr>
          <a:lstStyle/>
          <a:p>
            <a:r>
              <a:rPr lang="de-DE" b="1" dirty="0">
                <a:solidFill>
                  <a:schemeClr val="accent1"/>
                </a:solidFill>
              </a:rPr>
              <a:t>J</a:t>
            </a:r>
            <a:r>
              <a:rPr lang="de-DE" dirty="0"/>
              <a:t>eden</a:t>
            </a:r>
          </a:p>
        </p:txBody>
      </p:sp>
      <p:sp>
        <p:nvSpPr>
          <p:cNvPr id="20" name="Textfeld 19">
            <a:extLst>
              <a:ext uri="{FF2B5EF4-FFF2-40B4-BE49-F238E27FC236}">
                <a16:creationId xmlns:a16="http://schemas.microsoft.com/office/drawing/2014/main" id="{EB02F732-4CC1-4967-BCA1-C3A98E80902F}"/>
              </a:ext>
            </a:extLst>
          </p:cNvPr>
          <p:cNvSpPr txBox="1"/>
          <p:nvPr/>
        </p:nvSpPr>
        <p:spPr>
          <a:xfrm>
            <a:off x="996989" y="3714867"/>
            <a:ext cx="950773" cy="369332"/>
          </a:xfrm>
          <a:prstGeom prst="rect">
            <a:avLst/>
          </a:prstGeom>
          <a:noFill/>
        </p:spPr>
        <p:txBody>
          <a:bodyPr wrap="none" rtlCol="0">
            <a:spAutoFit/>
          </a:bodyPr>
          <a:lstStyle/>
          <a:p>
            <a:r>
              <a:rPr lang="de-DE" b="1" dirty="0">
                <a:solidFill>
                  <a:schemeClr val="accent1"/>
                </a:solidFill>
              </a:rPr>
              <a:t>S</a:t>
            </a:r>
            <a:r>
              <a:rPr lang="de-DE" dirty="0"/>
              <a:t>onntag</a:t>
            </a:r>
          </a:p>
        </p:txBody>
      </p:sp>
      <p:sp>
        <p:nvSpPr>
          <p:cNvPr id="21" name="Textfeld 20">
            <a:extLst>
              <a:ext uri="{FF2B5EF4-FFF2-40B4-BE49-F238E27FC236}">
                <a16:creationId xmlns:a16="http://schemas.microsoft.com/office/drawing/2014/main" id="{B8187378-26C4-45A1-8D6E-2D5CF08CCA6B}"/>
              </a:ext>
            </a:extLst>
          </p:cNvPr>
          <p:cNvSpPr txBox="1"/>
          <p:nvPr/>
        </p:nvSpPr>
        <p:spPr>
          <a:xfrm>
            <a:off x="983198" y="4237058"/>
            <a:ext cx="976742" cy="369332"/>
          </a:xfrm>
          <a:prstGeom prst="rect">
            <a:avLst/>
          </a:prstGeom>
          <a:noFill/>
        </p:spPr>
        <p:txBody>
          <a:bodyPr wrap="none" rtlCol="0">
            <a:spAutoFit/>
          </a:bodyPr>
          <a:lstStyle/>
          <a:p>
            <a:r>
              <a:rPr lang="de-DE" b="1" dirty="0">
                <a:solidFill>
                  <a:schemeClr val="accent1"/>
                </a:solidFill>
              </a:rPr>
              <a:t>U</a:t>
            </a:r>
            <a:r>
              <a:rPr lang="de-DE" dirty="0"/>
              <a:t>nseren</a:t>
            </a:r>
          </a:p>
        </p:txBody>
      </p:sp>
      <p:sp>
        <p:nvSpPr>
          <p:cNvPr id="22" name="Textfeld 21">
            <a:extLst>
              <a:ext uri="{FF2B5EF4-FFF2-40B4-BE49-F238E27FC236}">
                <a16:creationId xmlns:a16="http://schemas.microsoft.com/office/drawing/2014/main" id="{92308A7C-F1E6-4D32-A198-F9F5688F1B38}"/>
              </a:ext>
            </a:extLst>
          </p:cNvPr>
          <p:cNvSpPr txBox="1"/>
          <p:nvPr/>
        </p:nvSpPr>
        <p:spPr>
          <a:xfrm>
            <a:off x="996989" y="4726449"/>
            <a:ext cx="1453731" cy="369332"/>
          </a:xfrm>
          <a:prstGeom prst="rect">
            <a:avLst/>
          </a:prstGeom>
          <a:noFill/>
        </p:spPr>
        <p:txBody>
          <a:bodyPr wrap="none" rtlCol="0">
            <a:spAutoFit/>
          </a:bodyPr>
          <a:lstStyle/>
          <a:p>
            <a:r>
              <a:rPr lang="de-DE" b="1" dirty="0">
                <a:solidFill>
                  <a:schemeClr val="accent1"/>
                </a:solidFill>
              </a:rPr>
              <a:t>N</a:t>
            </a:r>
            <a:r>
              <a:rPr lang="de-DE" dirty="0"/>
              <a:t>achthimmel</a:t>
            </a:r>
          </a:p>
        </p:txBody>
      </p:sp>
      <p:sp>
        <p:nvSpPr>
          <p:cNvPr id="23" name="Textfeld 22">
            <a:extLst>
              <a:ext uri="{FF2B5EF4-FFF2-40B4-BE49-F238E27FC236}">
                <a16:creationId xmlns:a16="http://schemas.microsoft.com/office/drawing/2014/main" id="{E4E45830-8C0F-45E8-A81D-906344FB5D18}"/>
              </a:ext>
            </a:extLst>
          </p:cNvPr>
          <p:cNvSpPr txBox="1"/>
          <p:nvPr/>
        </p:nvSpPr>
        <p:spPr>
          <a:xfrm>
            <a:off x="3509511" y="3244334"/>
            <a:ext cx="828175" cy="369332"/>
          </a:xfrm>
          <a:prstGeom prst="rect">
            <a:avLst/>
          </a:prstGeom>
          <a:noFill/>
        </p:spPr>
        <p:txBody>
          <a:bodyPr wrap="none" rtlCol="0">
            <a:spAutoFit/>
          </a:bodyPr>
          <a:lstStyle/>
          <a:p>
            <a:r>
              <a:rPr lang="de-DE" b="1" dirty="0">
                <a:solidFill>
                  <a:schemeClr val="accent1"/>
                </a:solidFill>
              </a:rPr>
              <a:t>J</a:t>
            </a:r>
            <a:r>
              <a:rPr lang="de-DE" dirty="0"/>
              <a:t>upiter</a:t>
            </a:r>
          </a:p>
        </p:txBody>
      </p:sp>
      <p:sp>
        <p:nvSpPr>
          <p:cNvPr id="24" name="Textfeld 23">
            <a:extLst>
              <a:ext uri="{FF2B5EF4-FFF2-40B4-BE49-F238E27FC236}">
                <a16:creationId xmlns:a16="http://schemas.microsoft.com/office/drawing/2014/main" id="{C048BE6A-E01F-4666-9F5E-DC89761B79A5}"/>
              </a:ext>
            </a:extLst>
          </p:cNvPr>
          <p:cNvSpPr txBox="1"/>
          <p:nvPr/>
        </p:nvSpPr>
        <p:spPr>
          <a:xfrm>
            <a:off x="3509510" y="3714867"/>
            <a:ext cx="802912" cy="369332"/>
          </a:xfrm>
          <a:prstGeom prst="rect">
            <a:avLst/>
          </a:prstGeom>
          <a:noFill/>
        </p:spPr>
        <p:txBody>
          <a:bodyPr wrap="none" rtlCol="0">
            <a:spAutoFit/>
          </a:bodyPr>
          <a:lstStyle/>
          <a:p>
            <a:r>
              <a:rPr lang="de-DE" b="1" dirty="0">
                <a:solidFill>
                  <a:schemeClr val="accent1"/>
                </a:solidFill>
              </a:rPr>
              <a:t>S</a:t>
            </a:r>
            <a:r>
              <a:rPr lang="de-DE" dirty="0"/>
              <a:t>aturn</a:t>
            </a:r>
          </a:p>
        </p:txBody>
      </p:sp>
      <p:sp>
        <p:nvSpPr>
          <p:cNvPr id="25" name="Textfeld 24">
            <a:extLst>
              <a:ext uri="{FF2B5EF4-FFF2-40B4-BE49-F238E27FC236}">
                <a16:creationId xmlns:a16="http://schemas.microsoft.com/office/drawing/2014/main" id="{BF9BF815-941A-41D8-A0EF-E4A9B0613B66}"/>
              </a:ext>
            </a:extLst>
          </p:cNvPr>
          <p:cNvSpPr txBox="1"/>
          <p:nvPr/>
        </p:nvSpPr>
        <p:spPr>
          <a:xfrm>
            <a:off x="3509510" y="4238937"/>
            <a:ext cx="854786" cy="369332"/>
          </a:xfrm>
          <a:prstGeom prst="rect">
            <a:avLst/>
          </a:prstGeom>
          <a:noFill/>
        </p:spPr>
        <p:txBody>
          <a:bodyPr wrap="none" rtlCol="0">
            <a:spAutoFit/>
          </a:bodyPr>
          <a:lstStyle/>
          <a:p>
            <a:r>
              <a:rPr lang="de-DE" b="1" dirty="0">
                <a:solidFill>
                  <a:schemeClr val="accent1"/>
                </a:solidFill>
              </a:rPr>
              <a:t>U</a:t>
            </a:r>
            <a:r>
              <a:rPr lang="de-DE" dirty="0"/>
              <a:t>ranus</a:t>
            </a:r>
          </a:p>
        </p:txBody>
      </p:sp>
      <p:sp>
        <p:nvSpPr>
          <p:cNvPr id="26" name="Textfeld 25">
            <a:extLst>
              <a:ext uri="{FF2B5EF4-FFF2-40B4-BE49-F238E27FC236}">
                <a16:creationId xmlns:a16="http://schemas.microsoft.com/office/drawing/2014/main" id="{1B09F317-00C0-491F-9760-43F992BB96E4}"/>
              </a:ext>
            </a:extLst>
          </p:cNvPr>
          <p:cNvSpPr txBox="1"/>
          <p:nvPr/>
        </p:nvSpPr>
        <p:spPr>
          <a:xfrm>
            <a:off x="3508840" y="4732058"/>
            <a:ext cx="893771" cy="369332"/>
          </a:xfrm>
          <a:prstGeom prst="rect">
            <a:avLst/>
          </a:prstGeom>
          <a:noFill/>
        </p:spPr>
        <p:txBody>
          <a:bodyPr wrap="none" rtlCol="0">
            <a:spAutoFit/>
          </a:bodyPr>
          <a:lstStyle/>
          <a:p>
            <a:r>
              <a:rPr lang="de-DE" b="1" dirty="0">
                <a:solidFill>
                  <a:schemeClr val="accent1"/>
                </a:solidFill>
              </a:rPr>
              <a:t>N</a:t>
            </a:r>
            <a:r>
              <a:rPr lang="de-DE" dirty="0"/>
              <a:t>eptun</a:t>
            </a:r>
          </a:p>
        </p:txBody>
      </p:sp>
      <p:pic>
        <p:nvPicPr>
          <p:cNvPr id="35" name="Grafik 34">
            <a:extLst>
              <a:ext uri="{FF2B5EF4-FFF2-40B4-BE49-F238E27FC236}">
                <a16:creationId xmlns:a16="http://schemas.microsoft.com/office/drawing/2014/main" id="{D135FAE9-83CC-48E1-8DE9-DA85088EDF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57850" y="1270114"/>
            <a:ext cx="5334000" cy="4013835"/>
          </a:xfrm>
          <a:prstGeom prst="rect">
            <a:avLst/>
          </a:prstGeom>
        </p:spPr>
      </p:pic>
      <p:sp>
        <p:nvSpPr>
          <p:cNvPr id="36" name="Textfeld 35">
            <a:extLst>
              <a:ext uri="{FF2B5EF4-FFF2-40B4-BE49-F238E27FC236}">
                <a16:creationId xmlns:a16="http://schemas.microsoft.com/office/drawing/2014/main" id="{9CBEBA38-B7C2-45A0-9FA2-5A2F0CA484FB}"/>
              </a:ext>
            </a:extLst>
          </p:cNvPr>
          <p:cNvSpPr txBox="1"/>
          <p:nvPr/>
        </p:nvSpPr>
        <p:spPr>
          <a:xfrm>
            <a:off x="10566119" y="6036710"/>
            <a:ext cx="732893" cy="246221"/>
          </a:xfrm>
          <a:prstGeom prst="rect">
            <a:avLst/>
          </a:prstGeom>
          <a:noFill/>
        </p:spPr>
        <p:txBody>
          <a:bodyPr wrap="none" rtlCol="0">
            <a:spAutoFit/>
          </a:bodyPr>
          <a:lstStyle/>
          <a:p>
            <a:r>
              <a:rPr lang="de-DE" sz="1000" dirty="0"/>
              <a:t>Bild: NASA</a:t>
            </a:r>
          </a:p>
        </p:txBody>
      </p:sp>
      <p:sp>
        <p:nvSpPr>
          <p:cNvPr id="37" name="Textfeld 36">
            <a:extLst>
              <a:ext uri="{FF2B5EF4-FFF2-40B4-BE49-F238E27FC236}">
                <a16:creationId xmlns:a16="http://schemas.microsoft.com/office/drawing/2014/main" id="{EF9522B8-98B8-44BF-99F1-E535C7371D12}"/>
              </a:ext>
            </a:extLst>
          </p:cNvPr>
          <p:cNvSpPr txBox="1"/>
          <p:nvPr/>
        </p:nvSpPr>
        <p:spPr>
          <a:xfrm>
            <a:off x="360727" y="5563883"/>
            <a:ext cx="11205503" cy="307777"/>
          </a:xfrm>
          <a:prstGeom prst="rect">
            <a:avLst/>
          </a:prstGeom>
          <a:noFill/>
        </p:spPr>
        <p:txBody>
          <a:bodyPr wrap="none" rtlCol="0">
            <a:spAutoFit/>
          </a:bodyPr>
          <a:lstStyle/>
          <a:p>
            <a:r>
              <a:rPr lang="de-DE" sz="1400" i="1" dirty="0">
                <a:solidFill>
                  <a:schemeClr val="accent1"/>
                </a:solidFill>
              </a:rPr>
              <a:t>Am 24.08.2006 wurde Pluto der Status Planet aberkannt, er wird seither als Zwergplanet geführt. Bis dahin galt er als 9. Planet unseres Sonnensystems.</a:t>
            </a:r>
          </a:p>
        </p:txBody>
      </p:sp>
      <p:sp>
        <p:nvSpPr>
          <p:cNvPr id="10" name="Pfeil: nach oben 9">
            <a:extLst>
              <a:ext uri="{FF2B5EF4-FFF2-40B4-BE49-F238E27FC236}">
                <a16:creationId xmlns:a16="http://schemas.microsoft.com/office/drawing/2014/main" id="{8344ABCB-5190-441E-B6AD-DBBA3EBED954}"/>
              </a:ext>
            </a:extLst>
          </p:cNvPr>
          <p:cNvSpPr/>
          <p:nvPr/>
        </p:nvSpPr>
        <p:spPr>
          <a:xfrm>
            <a:off x="6587613" y="3241876"/>
            <a:ext cx="137651" cy="57211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0" name="Pfeil: nach oben 29">
            <a:extLst>
              <a:ext uri="{FF2B5EF4-FFF2-40B4-BE49-F238E27FC236}">
                <a16:creationId xmlns:a16="http://schemas.microsoft.com/office/drawing/2014/main" id="{73AF9659-FA85-439E-90E4-FD578BD89EDE}"/>
              </a:ext>
            </a:extLst>
          </p:cNvPr>
          <p:cNvSpPr/>
          <p:nvPr/>
        </p:nvSpPr>
        <p:spPr>
          <a:xfrm>
            <a:off x="6946490" y="3142941"/>
            <a:ext cx="137651" cy="57211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1" name="Pfeil: nach oben 30">
            <a:extLst>
              <a:ext uri="{FF2B5EF4-FFF2-40B4-BE49-F238E27FC236}">
                <a16:creationId xmlns:a16="http://schemas.microsoft.com/office/drawing/2014/main" id="{3E32A972-BB2B-4DA2-96A0-FE497D4970E7}"/>
              </a:ext>
            </a:extLst>
          </p:cNvPr>
          <p:cNvSpPr/>
          <p:nvPr/>
        </p:nvSpPr>
        <p:spPr>
          <a:xfrm>
            <a:off x="7311010" y="2955817"/>
            <a:ext cx="137651" cy="57211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2" name="Pfeil: nach oben 31">
            <a:extLst>
              <a:ext uri="{FF2B5EF4-FFF2-40B4-BE49-F238E27FC236}">
                <a16:creationId xmlns:a16="http://schemas.microsoft.com/office/drawing/2014/main" id="{2582CD1F-5785-4BB2-A1AA-1E4B683AA6FB}"/>
              </a:ext>
            </a:extLst>
          </p:cNvPr>
          <p:cNvSpPr/>
          <p:nvPr/>
        </p:nvSpPr>
        <p:spPr>
          <a:xfrm>
            <a:off x="7606704" y="2640323"/>
            <a:ext cx="137651" cy="57211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3" name="Pfeil: nach oben 32">
            <a:extLst>
              <a:ext uri="{FF2B5EF4-FFF2-40B4-BE49-F238E27FC236}">
                <a16:creationId xmlns:a16="http://schemas.microsoft.com/office/drawing/2014/main" id="{209CDAC2-F53A-45D4-9234-A88E909265DB}"/>
              </a:ext>
            </a:extLst>
          </p:cNvPr>
          <p:cNvSpPr/>
          <p:nvPr/>
        </p:nvSpPr>
        <p:spPr>
          <a:xfrm>
            <a:off x="8274906" y="2955817"/>
            <a:ext cx="137651" cy="57211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4" name="Pfeil: nach oben 33">
            <a:extLst>
              <a:ext uri="{FF2B5EF4-FFF2-40B4-BE49-F238E27FC236}">
                <a16:creationId xmlns:a16="http://schemas.microsoft.com/office/drawing/2014/main" id="{73E8A759-9E0D-4F85-8EA4-0C38D8882459}"/>
              </a:ext>
            </a:extLst>
          </p:cNvPr>
          <p:cNvSpPr/>
          <p:nvPr/>
        </p:nvSpPr>
        <p:spPr>
          <a:xfrm>
            <a:off x="8933805" y="2607563"/>
            <a:ext cx="137651" cy="57211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8" name="Pfeil: nach oben 37">
            <a:extLst>
              <a:ext uri="{FF2B5EF4-FFF2-40B4-BE49-F238E27FC236}">
                <a16:creationId xmlns:a16="http://schemas.microsoft.com/office/drawing/2014/main" id="{E4013EA6-6B62-4AAB-8ECB-6349B69E55D7}"/>
              </a:ext>
            </a:extLst>
          </p:cNvPr>
          <p:cNvSpPr/>
          <p:nvPr/>
        </p:nvSpPr>
        <p:spPr>
          <a:xfrm>
            <a:off x="9523878" y="2322004"/>
            <a:ext cx="137651" cy="57211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9" name="Pfeil: nach oben 38">
            <a:extLst>
              <a:ext uri="{FF2B5EF4-FFF2-40B4-BE49-F238E27FC236}">
                <a16:creationId xmlns:a16="http://schemas.microsoft.com/office/drawing/2014/main" id="{F5AF289C-020E-4950-84C3-EB22F6B5C0AB}"/>
              </a:ext>
            </a:extLst>
          </p:cNvPr>
          <p:cNvSpPr/>
          <p:nvPr/>
        </p:nvSpPr>
        <p:spPr>
          <a:xfrm>
            <a:off x="9957184" y="2085867"/>
            <a:ext cx="137651" cy="57211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4239924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1" presetClass="entr" presetSubtype="0" fill="hold" nodeType="with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childTnLst>
                          </p:cTn>
                        </p:par>
                        <p:par>
                          <p:cTn id="11" fill="hold">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10"/>
                                        </p:tgtEl>
                                        <p:attrNameLst>
                                          <p:attrName>style.visibility</p:attrName>
                                        </p:attrNameLst>
                                      </p:cBhvr>
                                      <p:to>
                                        <p:strVal val="visible"/>
                                      </p:to>
                                    </p:set>
                                  </p:childTnLst>
                                  <p:subTnLst>
                                    <p:set>
                                      <p:cBhvr override="childStyle">
                                        <p:cTn dur="1" fill="hold" display="0" masterRel="nextClick" afterEffect="1"/>
                                        <p:tgtEl>
                                          <p:spTgt spid="10"/>
                                        </p:tgtEl>
                                        <p:attrNameLst>
                                          <p:attrName>style.visibility</p:attrName>
                                        </p:attrNameLst>
                                      </p:cBhvr>
                                      <p:to>
                                        <p:strVal val="hidden"/>
                                      </p:to>
                                    </p:set>
                                  </p:sub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additive="base">
                                        <p:cTn id="18" dur="500" fill="hold"/>
                                        <p:tgtEl>
                                          <p:spTgt spid="12"/>
                                        </p:tgtEl>
                                        <p:attrNameLst>
                                          <p:attrName>ppt_x</p:attrName>
                                        </p:attrNameLst>
                                      </p:cBhvr>
                                      <p:tavLst>
                                        <p:tav tm="0">
                                          <p:val>
                                            <p:strVal val="#ppt_x"/>
                                          </p:val>
                                        </p:tav>
                                        <p:tav tm="100000">
                                          <p:val>
                                            <p:strVal val="#ppt_x"/>
                                          </p:val>
                                        </p:tav>
                                      </p:tavLst>
                                    </p:anim>
                                    <p:anim calcmode="lin" valueType="num">
                                      <p:cBhvr additive="base">
                                        <p:cTn id="19" dur="500" fill="hold"/>
                                        <p:tgtEl>
                                          <p:spTgt spid="12"/>
                                        </p:tgtEl>
                                        <p:attrNameLst>
                                          <p:attrName>ppt_y</p:attrName>
                                        </p:attrNameLst>
                                      </p:cBhvr>
                                      <p:tavLst>
                                        <p:tav tm="0">
                                          <p:val>
                                            <p:strVal val="1+#ppt_h/2"/>
                                          </p:val>
                                        </p:tav>
                                        <p:tav tm="100000">
                                          <p:val>
                                            <p:strVal val="#ppt_y"/>
                                          </p:val>
                                        </p:tav>
                                      </p:tavLst>
                                    </p:anim>
                                  </p:childTnLst>
                                </p:cTn>
                              </p:par>
                              <p:par>
                                <p:cTn id="20" presetID="1" presetClass="entr" presetSubtype="0" fill="hold" grpId="0" nodeType="withEffect">
                                  <p:stCondLst>
                                    <p:cond delay="0"/>
                                  </p:stCondLst>
                                  <p:childTnLst>
                                    <p:set>
                                      <p:cBhvr>
                                        <p:cTn id="21" dur="1" fill="hold">
                                          <p:stCondLst>
                                            <p:cond delay="0"/>
                                          </p:stCondLst>
                                        </p:cTn>
                                        <p:tgtEl>
                                          <p:spTgt spid="30"/>
                                        </p:tgtEl>
                                        <p:attrNameLst>
                                          <p:attrName>style.visibility</p:attrName>
                                        </p:attrNameLst>
                                      </p:cBhvr>
                                      <p:to>
                                        <p:strVal val="visible"/>
                                      </p:to>
                                    </p:set>
                                  </p:childTnLst>
                                  <p:subTnLst>
                                    <p:set>
                                      <p:cBhvr override="childStyle">
                                        <p:cTn dur="1" fill="hold" display="0" masterRel="nextClick" afterEffect="1"/>
                                        <p:tgtEl>
                                          <p:spTgt spid="30"/>
                                        </p:tgtEl>
                                        <p:attrNameLst>
                                          <p:attrName>style.visibility</p:attrName>
                                        </p:attrNameLst>
                                      </p:cBhvr>
                                      <p:to>
                                        <p:strVal val="hidden"/>
                                      </p:to>
                                    </p:set>
                                  </p:sub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 calcmode="lin" valueType="num">
                                      <p:cBhvr additive="base">
                                        <p:cTn id="26" dur="500" fill="hold"/>
                                        <p:tgtEl>
                                          <p:spTgt spid="14"/>
                                        </p:tgtEl>
                                        <p:attrNameLst>
                                          <p:attrName>ppt_x</p:attrName>
                                        </p:attrNameLst>
                                      </p:cBhvr>
                                      <p:tavLst>
                                        <p:tav tm="0">
                                          <p:val>
                                            <p:strVal val="#ppt_x"/>
                                          </p:val>
                                        </p:tav>
                                        <p:tav tm="100000">
                                          <p:val>
                                            <p:strVal val="#ppt_x"/>
                                          </p:val>
                                        </p:tav>
                                      </p:tavLst>
                                    </p:anim>
                                    <p:anim calcmode="lin" valueType="num">
                                      <p:cBhvr additive="base">
                                        <p:cTn id="27" dur="500" fill="hold"/>
                                        <p:tgtEl>
                                          <p:spTgt spid="14"/>
                                        </p:tgtEl>
                                        <p:attrNameLst>
                                          <p:attrName>ppt_y</p:attrName>
                                        </p:attrNameLst>
                                      </p:cBhvr>
                                      <p:tavLst>
                                        <p:tav tm="0">
                                          <p:val>
                                            <p:strVal val="1+#ppt_h/2"/>
                                          </p:val>
                                        </p:tav>
                                        <p:tav tm="100000">
                                          <p:val>
                                            <p:strVal val="#ppt_y"/>
                                          </p:val>
                                        </p:tav>
                                      </p:tavLst>
                                    </p:anim>
                                  </p:childTnLst>
                                </p:cTn>
                              </p:par>
                              <p:par>
                                <p:cTn id="28" presetID="1" presetClass="entr" presetSubtype="0" fill="hold" grpId="0" nodeType="withEffect">
                                  <p:stCondLst>
                                    <p:cond delay="0"/>
                                  </p:stCondLst>
                                  <p:childTnLst>
                                    <p:set>
                                      <p:cBhvr>
                                        <p:cTn id="29" dur="1" fill="hold">
                                          <p:stCondLst>
                                            <p:cond delay="0"/>
                                          </p:stCondLst>
                                        </p:cTn>
                                        <p:tgtEl>
                                          <p:spTgt spid="31"/>
                                        </p:tgtEl>
                                        <p:attrNameLst>
                                          <p:attrName>style.visibility</p:attrName>
                                        </p:attrNameLst>
                                      </p:cBhvr>
                                      <p:to>
                                        <p:strVal val="visible"/>
                                      </p:to>
                                    </p:set>
                                  </p:childTnLst>
                                  <p:subTnLst>
                                    <p:set>
                                      <p:cBhvr override="childStyle">
                                        <p:cTn dur="1" fill="hold" display="0" masterRel="nextClick" afterEffect="1"/>
                                        <p:tgtEl>
                                          <p:spTgt spid="31"/>
                                        </p:tgtEl>
                                        <p:attrNameLst>
                                          <p:attrName>style.visibility</p:attrName>
                                        </p:attrNameLst>
                                      </p:cBhvr>
                                      <p:to>
                                        <p:strVal val="hidden"/>
                                      </p:to>
                                    </p:set>
                                  </p:sub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18"/>
                                        </p:tgtEl>
                                        <p:attrNameLst>
                                          <p:attrName>style.visibility</p:attrName>
                                        </p:attrNameLst>
                                      </p:cBhvr>
                                      <p:to>
                                        <p:strVal val="visible"/>
                                      </p:to>
                                    </p:set>
                                    <p:anim calcmode="lin" valueType="num">
                                      <p:cBhvr additive="base">
                                        <p:cTn id="34" dur="500" fill="hold"/>
                                        <p:tgtEl>
                                          <p:spTgt spid="18"/>
                                        </p:tgtEl>
                                        <p:attrNameLst>
                                          <p:attrName>ppt_x</p:attrName>
                                        </p:attrNameLst>
                                      </p:cBhvr>
                                      <p:tavLst>
                                        <p:tav tm="0">
                                          <p:val>
                                            <p:strVal val="#ppt_x"/>
                                          </p:val>
                                        </p:tav>
                                        <p:tav tm="100000">
                                          <p:val>
                                            <p:strVal val="#ppt_x"/>
                                          </p:val>
                                        </p:tav>
                                      </p:tavLst>
                                    </p:anim>
                                    <p:anim calcmode="lin" valueType="num">
                                      <p:cBhvr additive="base">
                                        <p:cTn id="35" dur="500" fill="hold"/>
                                        <p:tgtEl>
                                          <p:spTgt spid="18"/>
                                        </p:tgtEl>
                                        <p:attrNameLst>
                                          <p:attrName>ppt_y</p:attrName>
                                        </p:attrNameLst>
                                      </p:cBhvr>
                                      <p:tavLst>
                                        <p:tav tm="0">
                                          <p:val>
                                            <p:strVal val="1+#ppt_h/2"/>
                                          </p:val>
                                        </p:tav>
                                        <p:tav tm="100000">
                                          <p:val>
                                            <p:strVal val="#ppt_y"/>
                                          </p:val>
                                        </p:tav>
                                      </p:tavLst>
                                    </p:anim>
                                  </p:childTnLst>
                                </p:cTn>
                              </p:par>
                              <p:par>
                                <p:cTn id="36" presetID="1" presetClass="entr" presetSubtype="0" fill="hold" grpId="0" nodeType="withEffect">
                                  <p:stCondLst>
                                    <p:cond delay="0"/>
                                  </p:stCondLst>
                                  <p:childTnLst>
                                    <p:set>
                                      <p:cBhvr>
                                        <p:cTn id="37" dur="1" fill="hold">
                                          <p:stCondLst>
                                            <p:cond delay="0"/>
                                          </p:stCondLst>
                                        </p:cTn>
                                        <p:tgtEl>
                                          <p:spTgt spid="32"/>
                                        </p:tgtEl>
                                        <p:attrNameLst>
                                          <p:attrName>style.visibility</p:attrName>
                                        </p:attrNameLst>
                                      </p:cBhvr>
                                      <p:to>
                                        <p:strVal val="visible"/>
                                      </p:to>
                                    </p:set>
                                  </p:childTnLst>
                                  <p:subTnLst>
                                    <p:set>
                                      <p:cBhvr override="childStyle">
                                        <p:cTn dur="1" fill="hold" display="0" masterRel="nextClick" afterEffect="1"/>
                                        <p:tgtEl>
                                          <p:spTgt spid="32"/>
                                        </p:tgtEl>
                                        <p:attrNameLst>
                                          <p:attrName>style.visibility</p:attrName>
                                        </p:attrNameLst>
                                      </p:cBhvr>
                                      <p:to>
                                        <p:strVal val="hidden"/>
                                      </p:to>
                                    </p:set>
                                  </p:sub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23"/>
                                        </p:tgtEl>
                                        <p:attrNameLst>
                                          <p:attrName>style.visibility</p:attrName>
                                        </p:attrNameLst>
                                      </p:cBhvr>
                                      <p:to>
                                        <p:strVal val="visible"/>
                                      </p:to>
                                    </p:set>
                                    <p:anim calcmode="lin" valueType="num">
                                      <p:cBhvr additive="base">
                                        <p:cTn id="42" dur="500" fill="hold"/>
                                        <p:tgtEl>
                                          <p:spTgt spid="23"/>
                                        </p:tgtEl>
                                        <p:attrNameLst>
                                          <p:attrName>ppt_x</p:attrName>
                                        </p:attrNameLst>
                                      </p:cBhvr>
                                      <p:tavLst>
                                        <p:tav tm="0">
                                          <p:val>
                                            <p:strVal val="#ppt_x"/>
                                          </p:val>
                                        </p:tav>
                                        <p:tav tm="100000">
                                          <p:val>
                                            <p:strVal val="#ppt_x"/>
                                          </p:val>
                                        </p:tav>
                                      </p:tavLst>
                                    </p:anim>
                                    <p:anim calcmode="lin" valueType="num">
                                      <p:cBhvr additive="base">
                                        <p:cTn id="43" dur="500" fill="hold"/>
                                        <p:tgtEl>
                                          <p:spTgt spid="23"/>
                                        </p:tgtEl>
                                        <p:attrNameLst>
                                          <p:attrName>ppt_y</p:attrName>
                                        </p:attrNameLst>
                                      </p:cBhvr>
                                      <p:tavLst>
                                        <p:tav tm="0">
                                          <p:val>
                                            <p:strVal val="1+#ppt_h/2"/>
                                          </p:val>
                                        </p:tav>
                                        <p:tav tm="100000">
                                          <p:val>
                                            <p:strVal val="#ppt_y"/>
                                          </p:val>
                                        </p:tav>
                                      </p:tavLst>
                                    </p:anim>
                                  </p:childTnLst>
                                </p:cTn>
                              </p:par>
                              <p:par>
                                <p:cTn id="44" presetID="1" presetClass="entr" presetSubtype="0" fill="hold" grpId="0" nodeType="withEffect">
                                  <p:stCondLst>
                                    <p:cond delay="0"/>
                                  </p:stCondLst>
                                  <p:childTnLst>
                                    <p:set>
                                      <p:cBhvr>
                                        <p:cTn id="45" dur="1" fill="hold">
                                          <p:stCondLst>
                                            <p:cond delay="0"/>
                                          </p:stCondLst>
                                        </p:cTn>
                                        <p:tgtEl>
                                          <p:spTgt spid="33"/>
                                        </p:tgtEl>
                                        <p:attrNameLst>
                                          <p:attrName>style.visibility</p:attrName>
                                        </p:attrNameLst>
                                      </p:cBhvr>
                                      <p:to>
                                        <p:strVal val="visible"/>
                                      </p:to>
                                    </p:set>
                                  </p:childTnLst>
                                  <p:subTnLst>
                                    <p:set>
                                      <p:cBhvr override="childStyle">
                                        <p:cTn dur="1" fill="hold" display="0" masterRel="nextClick" afterEffect="1"/>
                                        <p:tgtEl>
                                          <p:spTgt spid="33"/>
                                        </p:tgtEl>
                                        <p:attrNameLst>
                                          <p:attrName>style.visibility</p:attrName>
                                        </p:attrNameLst>
                                      </p:cBhvr>
                                      <p:to>
                                        <p:strVal val="hidden"/>
                                      </p:to>
                                    </p:set>
                                  </p:subTnLst>
                                </p:cTn>
                              </p:par>
                            </p:childTnLst>
                          </p:cTn>
                        </p:par>
                      </p:childTnLst>
                    </p:cTn>
                  </p:par>
                  <p:par>
                    <p:cTn id="46" fill="hold">
                      <p:stCondLst>
                        <p:cond delay="indefinite"/>
                      </p:stCondLst>
                      <p:childTnLst>
                        <p:par>
                          <p:cTn id="47" fill="hold">
                            <p:stCondLst>
                              <p:cond delay="0"/>
                            </p:stCondLst>
                            <p:childTnLst>
                              <p:par>
                                <p:cTn id="48" presetID="2" presetClass="entr" presetSubtype="4" fill="hold" grpId="0" nodeType="clickEffect">
                                  <p:stCondLst>
                                    <p:cond delay="0"/>
                                  </p:stCondLst>
                                  <p:childTnLst>
                                    <p:set>
                                      <p:cBhvr>
                                        <p:cTn id="49" dur="1" fill="hold">
                                          <p:stCondLst>
                                            <p:cond delay="0"/>
                                          </p:stCondLst>
                                        </p:cTn>
                                        <p:tgtEl>
                                          <p:spTgt spid="24"/>
                                        </p:tgtEl>
                                        <p:attrNameLst>
                                          <p:attrName>style.visibility</p:attrName>
                                        </p:attrNameLst>
                                      </p:cBhvr>
                                      <p:to>
                                        <p:strVal val="visible"/>
                                      </p:to>
                                    </p:set>
                                    <p:anim calcmode="lin" valueType="num">
                                      <p:cBhvr additive="base">
                                        <p:cTn id="50" dur="500" fill="hold"/>
                                        <p:tgtEl>
                                          <p:spTgt spid="24"/>
                                        </p:tgtEl>
                                        <p:attrNameLst>
                                          <p:attrName>ppt_x</p:attrName>
                                        </p:attrNameLst>
                                      </p:cBhvr>
                                      <p:tavLst>
                                        <p:tav tm="0">
                                          <p:val>
                                            <p:strVal val="#ppt_x"/>
                                          </p:val>
                                        </p:tav>
                                        <p:tav tm="100000">
                                          <p:val>
                                            <p:strVal val="#ppt_x"/>
                                          </p:val>
                                        </p:tav>
                                      </p:tavLst>
                                    </p:anim>
                                    <p:anim calcmode="lin" valueType="num">
                                      <p:cBhvr additive="base">
                                        <p:cTn id="51" dur="500" fill="hold"/>
                                        <p:tgtEl>
                                          <p:spTgt spid="24"/>
                                        </p:tgtEl>
                                        <p:attrNameLst>
                                          <p:attrName>ppt_y</p:attrName>
                                        </p:attrNameLst>
                                      </p:cBhvr>
                                      <p:tavLst>
                                        <p:tav tm="0">
                                          <p:val>
                                            <p:strVal val="1+#ppt_h/2"/>
                                          </p:val>
                                        </p:tav>
                                        <p:tav tm="100000">
                                          <p:val>
                                            <p:strVal val="#ppt_y"/>
                                          </p:val>
                                        </p:tav>
                                      </p:tavLst>
                                    </p:anim>
                                  </p:childTnLst>
                                </p:cTn>
                              </p:par>
                              <p:par>
                                <p:cTn id="52" presetID="1" presetClass="entr" presetSubtype="0" fill="hold" grpId="0" nodeType="withEffect">
                                  <p:stCondLst>
                                    <p:cond delay="0"/>
                                  </p:stCondLst>
                                  <p:childTnLst>
                                    <p:set>
                                      <p:cBhvr>
                                        <p:cTn id="53" dur="1" fill="hold">
                                          <p:stCondLst>
                                            <p:cond delay="0"/>
                                          </p:stCondLst>
                                        </p:cTn>
                                        <p:tgtEl>
                                          <p:spTgt spid="34"/>
                                        </p:tgtEl>
                                        <p:attrNameLst>
                                          <p:attrName>style.visibility</p:attrName>
                                        </p:attrNameLst>
                                      </p:cBhvr>
                                      <p:to>
                                        <p:strVal val="visible"/>
                                      </p:to>
                                    </p:set>
                                  </p:childTnLst>
                                  <p:subTnLst>
                                    <p:set>
                                      <p:cBhvr override="childStyle">
                                        <p:cTn dur="1" fill="hold" display="0" masterRel="nextClick" afterEffect="1"/>
                                        <p:tgtEl>
                                          <p:spTgt spid="34"/>
                                        </p:tgtEl>
                                        <p:attrNameLst>
                                          <p:attrName>style.visibility</p:attrName>
                                        </p:attrNameLst>
                                      </p:cBhvr>
                                      <p:to>
                                        <p:strVal val="hidden"/>
                                      </p:to>
                                    </p:set>
                                  </p:subTnLst>
                                </p:cTn>
                              </p:par>
                            </p:childTnLst>
                          </p:cTn>
                        </p:par>
                      </p:childTnLst>
                    </p:cTn>
                  </p:par>
                  <p:par>
                    <p:cTn id="54" fill="hold">
                      <p:stCondLst>
                        <p:cond delay="indefinite"/>
                      </p:stCondLst>
                      <p:childTnLst>
                        <p:par>
                          <p:cTn id="55" fill="hold">
                            <p:stCondLst>
                              <p:cond delay="0"/>
                            </p:stCondLst>
                            <p:childTnLst>
                              <p:par>
                                <p:cTn id="56" presetID="2" presetClass="entr" presetSubtype="4" fill="hold" grpId="0" nodeType="clickEffect">
                                  <p:stCondLst>
                                    <p:cond delay="0"/>
                                  </p:stCondLst>
                                  <p:childTnLst>
                                    <p:set>
                                      <p:cBhvr>
                                        <p:cTn id="57" dur="1" fill="hold">
                                          <p:stCondLst>
                                            <p:cond delay="0"/>
                                          </p:stCondLst>
                                        </p:cTn>
                                        <p:tgtEl>
                                          <p:spTgt spid="25"/>
                                        </p:tgtEl>
                                        <p:attrNameLst>
                                          <p:attrName>style.visibility</p:attrName>
                                        </p:attrNameLst>
                                      </p:cBhvr>
                                      <p:to>
                                        <p:strVal val="visible"/>
                                      </p:to>
                                    </p:set>
                                    <p:anim calcmode="lin" valueType="num">
                                      <p:cBhvr additive="base">
                                        <p:cTn id="58" dur="500" fill="hold"/>
                                        <p:tgtEl>
                                          <p:spTgt spid="25"/>
                                        </p:tgtEl>
                                        <p:attrNameLst>
                                          <p:attrName>ppt_x</p:attrName>
                                        </p:attrNameLst>
                                      </p:cBhvr>
                                      <p:tavLst>
                                        <p:tav tm="0">
                                          <p:val>
                                            <p:strVal val="#ppt_x"/>
                                          </p:val>
                                        </p:tav>
                                        <p:tav tm="100000">
                                          <p:val>
                                            <p:strVal val="#ppt_x"/>
                                          </p:val>
                                        </p:tav>
                                      </p:tavLst>
                                    </p:anim>
                                    <p:anim calcmode="lin" valueType="num">
                                      <p:cBhvr additive="base">
                                        <p:cTn id="59" dur="500" fill="hold"/>
                                        <p:tgtEl>
                                          <p:spTgt spid="25"/>
                                        </p:tgtEl>
                                        <p:attrNameLst>
                                          <p:attrName>ppt_y</p:attrName>
                                        </p:attrNameLst>
                                      </p:cBhvr>
                                      <p:tavLst>
                                        <p:tav tm="0">
                                          <p:val>
                                            <p:strVal val="1+#ppt_h/2"/>
                                          </p:val>
                                        </p:tav>
                                        <p:tav tm="100000">
                                          <p:val>
                                            <p:strVal val="#ppt_y"/>
                                          </p:val>
                                        </p:tav>
                                      </p:tavLst>
                                    </p:anim>
                                  </p:childTnLst>
                                </p:cTn>
                              </p:par>
                              <p:par>
                                <p:cTn id="60" presetID="1" presetClass="entr" presetSubtype="0" fill="hold" grpId="0" nodeType="withEffect">
                                  <p:stCondLst>
                                    <p:cond delay="0"/>
                                  </p:stCondLst>
                                  <p:childTnLst>
                                    <p:set>
                                      <p:cBhvr>
                                        <p:cTn id="61" dur="1" fill="hold">
                                          <p:stCondLst>
                                            <p:cond delay="0"/>
                                          </p:stCondLst>
                                        </p:cTn>
                                        <p:tgtEl>
                                          <p:spTgt spid="38"/>
                                        </p:tgtEl>
                                        <p:attrNameLst>
                                          <p:attrName>style.visibility</p:attrName>
                                        </p:attrNameLst>
                                      </p:cBhvr>
                                      <p:to>
                                        <p:strVal val="visible"/>
                                      </p:to>
                                    </p:set>
                                  </p:childTnLst>
                                  <p:subTnLst>
                                    <p:set>
                                      <p:cBhvr override="childStyle">
                                        <p:cTn dur="1" fill="hold" display="0" masterRel="nextClick" afterEffect="1"/>
                                        <p:tgtEl>
                                          <p:spTgt spid="38"/>
                                        </p:tgtEl>
                                        <p:attrNameLst>
                                          <p:attrName>style.visibility</p:attrName>
                                        </p:attrNameLst>
                                      </p:cBhvr>
                                      <p:to>
                                        <p:strVal val="hidden"/>
                                      </p:to>
                                    </p:set>
                                  </p:subTnLst>
                                </p:cTn>
                              </p:par>
                            </p:childTnLst>
                          </p:cTn>
                        </p:par>
                      </p:childTnLst>
                    </p:cTn>
                  </p:par>
                  <p:par>
                    <p:cTn id="62" fill="hold">
                      <p:stCondLst>
                        <p:cond delay="indefinite"/>
                      </p:stCondLst>
                      <p:childTnLst>
                        <p:par>
                          <p:cTn id="63" fill="hold">
                            <p:stCondLst>
                              <p:cond delay="0"/>
                            </p:stCondLst>
                            <p:childTnLst>
                              <p:par>
                                <p:cTn id="64" presetID="2" presetClass="entr" presetSubtype="4" fill="hold" grpId="0" nodeType="clickEffect">
                                  <p:stCondLst>
                                    <p:cond delay="0"/>
                                  </p:stCondLst>
                                  <p:childTnLst>
                                    <p:set>
                                      <p:cBhvr>
                                        <p:cTn id="65" dur="1" fill="hold">
                                          <p:stCondLst>
                                            <p:cond delay="0"/>
                                          </p:stCondLst>
                                        </p:cTn>
                                        <p:tgtEl>
                                          <p:spTgt spid="26"/>
                                        </p:tgtEl>
                                        <p:attrNameLst>
                                          <p:attrName>style.visibility</p:attrName>
                                        </p:attrNameLst>
                                      </p:cBhvr>
                                      <p:to>
                                        <p:strVal val="visible"/>
                                      </p:to>
                                    </p:set>
                                    <p:anim calcmode="lin" valueType="num">
                                      <p:cBhvr additive="base">
                                        <p:cTn id="66" dur="500" fill="hold"/>
                                        <p:tgtEl>
                                          <p:spTgt spid="26"/>
                                        </p:tgtEl>
                                        <p:attrNameLst>
                                          <p:attrName>ppt_x</p:attrName>
                                        </p:attrNameLst>
                                      </p:cBhvr>
                                      <p:tavLst>
                                        <p:tav tm="0">
                                          <p:val>
                                            <p:strVal val="#ppt_x"/>
                                          </p:val>
                                        </p:tav>
                                        <p:tav tm="100000">
                                          <p:val>
                                            <p:strVal val="#ppt_x"/>
                                          </p:val>
                                        </p:tav>
                                      </p:tavLst>
                                    </p:anim>
                                    <p:anim calcmode="lin" valueType="num">
                                      <p:cBhvr additive="base">
                                        <p:cTn id="67" dur="500" fill="hold"/>
                                        <p:tgtEl>
                                          <p:spTgt spid="26"/>
                                        </p:tgtEl>
                                        <p:attrNameLst>
                                          <p:attrName>ppt_y</p:attrName>
                                        </p:attrNameLst>
                                      </p:cBhvr>
                                      <p:tavLst>
                                        <p:tav tm="0">
                                          <p:val>
                                            <p:strVal val="1+#ppt_h/2"/>
                                          </p:val>
                                        </p:tav>
                                        <p:tav tm="100000">
                                          <p:val>
                                            <p:strVal val="#ppt_y"/>
                                          </p:val>
                                        </p:tav>
                                      </p:tavLst>
                                    </p:anim>
                                  </p:childTnLst>
                                </p:cTn>
                              </p:par>
                              <p:par>
                                <p:cTn id="68" presetID="1" presetClass="entr" presetSubtype="0" fill="hold" grpId="0" nodeType="withEffect">
                                  <p:stCondLst>
                                    <p:cond delay="0"/>
                                  </p:stCondLst>
                                  <p:childTnLst>
                                    <p:set>
                                      <p:cBhvr>
                                        <p:cTn id="69" dur="1" fill="hold">
                                          <p:stCondLst>
                                            <p:cond delay="0"/>
                                          </p:stCondLst>
                                        </p:cTn>
                                        <p:tgtEl>
                                          <p:spTgt spid="39"/>
                                        </p:tgtEl>
                                        <p:attrNameLst>
                                          <p:attrName>style.visibility</p:attrName>
                                        </p:attrNameLst>
                                      </p:cBhvr>
                                      <p:to>
                                        <p:strVal val="visible"/>
                                      </p:to>
                                    </p:set>
                                  </p:childTnLst>
                                </p:cTn>
                              </p:par>
                            </p:childTnLst>
                          </p:cTn>
                        </p:par>
                        <p:par>
                          <p:cTn id="70" fill="hold">
                            <p:stCondLst>
                              <p:cond delay="500"/>
                            </p:stCondLst>
                            <p:childTnLst>
                              <p:par>
                                <p:cTn id="71" presetID="1" presetClass="entr" presetSubtype="0" fill="hold" grpId="0" nodeType="afterEffect">
                                  <p:stCondLst>
                                    <p:cond delay="0"/>
                                  </p:stCondLst>
                                  <p:childTnLst>
                                    <p:set>
                                      <p:cBhvr>
                                        <p:cTn id="72"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8" grpId="0"/>
      <p:bldP spid="23" grpId="0"/>
      <p:bldP spid="24" grpId="0"/>
      <p:bldP spid="25" grpId="0"/>
      <p:bldP spid="26" grpId="0"/>
      <p:bldP spid="37" grpId="0"/>
      <p:bldP spid="10" grpId="0" animBg="1"/>
      <p:bldP spid="30" grpId="0" animBg="1"/>
      <p:bldP spid="31" grpId="0" animBg="1"/>
      <p:bldP spid="32" grpId="0" animBg="1"/>
      <p:bldP spid="33" grpId="0" animBg="1"/>
      <p:bldP spid="34" grpId="0" animBg="1"/>
      <p:bldP spid="38" grpId="0" animBg="1"/>
      <p:bldP spid="3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1CEA506-099F-492A-997A-69883E04CF00}"/>
              </a:ext>
            </a:extLst>
          </p:cNvPr>
          <p:cNvSpPr>
            <a:spLocks noGrp="1"/>
          </p:cNvSpPr>
          <p:nvPr>
            <p:ph type="title"/>
          </p:nvPr>
        </p:nvSpPr>
        <p:spPr/>
        <p:txBody>
          <a:bodyPr>
            <a:normAutofit fontScale="90000"/>
          </a:bodyPr>
          <a:lstStyle/>
          <a:p>
            <a:r>
              <a:rPr lang="de-DE" dirty="0">
                <a:solidFill>
                  <a:srgbClr val="0070C0"/>
                </a:solidFill>
              </a:rPr>
              <a:t>Die Erde</a:t>
            </a:r>
          </a:p>
        </p:txBody>
      </p:sp>
      <p:graphicFrame>
        <p:nvGraphicFramePr>
          <p:cNvPr id="6" name="Tabelle 5">
            <a:extLst>
              <a:ext uri="{FF2B5EF4-FFF2-40B4-BE49-F238E27FC236}">
                <a16:creationId xmlns:a16="http://schemas.microsoft.com/office/drawing/2014/main" id="{652DBB85-16CA-4A68-822A-DA12677992DD}"/>
              </a:ext>
            </a:extLst>
          </p:cNvPr>
          <p:cNvGraphicFramePr>
            <a:graphicFrameLocks noGrp="1"/>
          </p:cNvGraphicFramePr>
          <p:nvPr>
            <p:extLst>
              <p:ext uri="{D42A27DB-BD31-4B8C-83A1-F6EECF244321}">
                <p14:modId xmlns:p14="http://schemas.microsoft.com/office/powerpoint/2010/main" val="3430097442"/>
              </p:ext>
            </p:extLst>
          </p:nvPr>
        </p:nvGraphicFramePr>
        <p:xfrm>
          <a:off x="408768" y="873356"/>
          <a:ext cx="4902200" cy="2966720"/>
        </p:xfrm>
        <a:graphic>
          <a:graphicData uri="http://schemas.openxmlformats.org/drawingml/2006/table">
            <a:tbl>
              <a:tblPr firstRow="1" bandRow="1">
                <a:tableStyleId>{7DF18680-E054-41AD-8BC1-D1AEF772440D}</a:tableStyleId>
              </a:tblPr>
              <a:tblGrid>
                <a:gridCol w="2451100">
                  <a:extLst>
                    <a:ext uri="{9D8B030D-6E8A-4147-A177-3AD203B41FA5}">
                      <a16:colId xmlns:a16="http://schemas.microsoft.com/office/drawing/2014/main" val="2051859721"/>
                    </a:ext>
                  </a:extLst>
                </a:gridCol>
                <a:gridCol w="2451100">
                  <a:extLst>
                    <a:ext uri="{9D8B030D-6E8A-4147-A177-3AD203B41FA5}">
                      <a16:colId xmlns:a16="http://schemas.microsoft.com/office/drawing/2014/main" val="4138028359"/>
                    </a:ext>
                  </a:extLst>
                </a:gridCol>
              </a:tblGrid>
              <a:tr h="370840">
                <a:tc gridSpan="2">
                  <a:txBody>
                    <a:bodyPr/>
                    <a:lstStyle/>
                    <a:p>
                      <a:r>
                        <a:rPr lang="de-DE" dirty="0"/>
                        <a:t>Zahlen, Daten, Fakten</a:t>
                      </a:r>
                    </a:p>
                  </a:txBody>
                  <a:tcPr/>
                </a:tc>
                <a:tc hMerge="1">
                  <a:txBody>
                    <a:bodyPr/>
                    <a:lstStyle/>
                    <a:p>
                      <a:endParaRPr lang="de-DE" dirty="0"/>
                    </a:p>
                  </a:txBody>
                  <a:tcPr/>
                </a:tc>
                <a:extLst>
                  <a:ext uri="{0D108BD9-81ED-4DB2-BD59-A6C34878D82A}">
                    <a16:rowId xmlns:a16="http://schemas.microsoft.com/office/drawing/2014/main" val="4025205327"/>
                  </a:ext>
                </a:extLst>
              </a:tr>
              <a:tr h="370840">
                <a:tc>
                  <a:txBody>
                    <a:bodyPr/>
                    <a:lstStyle/>
                    <a:p>
                      <a:r>
                        <a:rPr lang="de-DE" dirty="0"/>
                        <a:t>Durchmesser</a:t>
                      </a:r>
                    </a:p>
                  </a:txBody>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de-DE" dirty="0"/>
                        <a:t>12.756,32 km</a:t>
                      </a:r>
                    </a:p>
                  </a:txBody>
                  <a:tcPr/>
                </a:tc>
                <a:extLst>
                  <a:ext uri="{0D108BD9-81ED-4DB2-BD59-A6C34878D82A}">
                    <a16:rowId xmlns:a16="http://schemas.microsoft.com/office/drawing/2014/main" val="3159333423"/>
                  </a:ext>
                </a:extLst>
              </a:tr>
              <a:tr h="370840">
                <a:tc>
                  <a:txBody>
                    <a:bodyPr/>
                    <a:lstStyle/>
                    <a:p>
                      <a:r>
                        <a:rPr lang="de-DE" dirty="0"/>
                        <a:t>Masse</a:t>
                      </a:r>
                    </a:p>
                  </a:txBody>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de-DE" dirty="0"/>
                        <a:t>5,974 · 10</a:t>
                      </a:r>
                      <a:r>
                        <a:rPr lang="de-DE" baseline="30000" dirty="0"/>
                        <a:t>24</a:t>
                      </a:r>
                      <a:r>
                        <a:rPr lang="de-DE" dirty="0"/>
                        <a:t> kg</a:t>
                      </a:r>
                    </a:p>
                  </a:txBody>
                  <a:tcPr/>
                </a:tc>
                <a:extLst>
                  <a:ext uri="{0D108BD9-81ED-4DB2-BD59-A6C34878D82A}">
                    <a16:rowId xmlns:a16="http://schemas.microsoft.com/office/drawing/2014/main" val="1460451374"/>
                  </a:ext>
                </a:extLst>
              </a:tr>
              <a:tr h="370840">
                <a:tc>
                  <a:txBody>
                    <a:bodyPr/>
                    <a:lstStyle/>
                    <a:p>
                      <a:r>
                        <a:rPr lang="de-DE" dirty="0"/>
                        <a:t>Rotationsperiode</a:t>
                      </a:r>
                    </a:p>
                  </a:txBody>
                  <a:tcPr/>
                </a:tc>
                <a:tc>
                  <a:txBody>
                    <a:bodyPr/>
                    <a:lstStyle/>
                    <a:p>
                      <a:pPr algn="r"/>
                      <a:r>
                        <a:rPr lang="de-DE" dirty="0"/>
                        <a:t>23 h 56 min 4,1 s</a:t>
                      </a:r>
                    </a:p>
                  </a:txBody>
                  <a:tcPr/>
                </a:tc>
                <a:extLst>
                  <a:ext uri="{0D108BD9-81ED-4DB2-BD59-A6C34878D82A}">
                    <a16:rowId xmlns:a16="http://schemas.microsoft.com/office/drawing/2014/main" val="217902739"/>
                  </a:ext>
                </a:extLst>
              </a:tr>
              <a:tr h="370840">
                <a:tc>
                  <a:txBody>
                    <a:bodyPr/>
                    <a:lstStyle/>
                    <a:p>
                      <a:r>
                        <a:rPr lang="de-DE" dirty="0"/>
                        <a:t>Umlaufzeit (siderisch)</a:t>
                      </a:r>
                    </a:p>
                  </a:txBody>
                  <a:tcPr/>
                </a:tc>
                <a:tc>
                  <a:txBody>
                    <a:bodyPr/>
                    <a:lstStyle/>
                    <a:p>
                      <a:pPr algn="r"/>
                      <a:r>
                        <a:rPr lang="de-DE" sz="1800" b="0" i="0" u="none" strike="noStrike" kern="1200" dirty="0">
                          <a:solidFill>
                            <a:schemeClr val="dk1"/>
                          </a:solidFill>
                          <a:effectLst/>
                          <a:latin typeface="+mn-lt"/>
                          <a:ea typeface="+mn-ea"/>
                          <a:cs typeface="+mn-cs"/>
                        </a:rPr>
                        <a:t>365,256 Tage</a:t>
                      </a:r>
                      <a:endParaRPr lang="de-DE" dirty="0"/>
                    </a:p>
                  </a:txBody>
                  <a:tcPr/>
                </a:tc>
                <a:extLst>
                  <a:ext uri="{0D108BD9-81ED-4DB2-BD59-A6C34878D82A}">
                    <a16:rowId xmlns:a16="http://schemas.microsoft.com/office/drawing/2014/main" val="1920228540"/>
                  </a:ext>
                </a:extLst>
              </a:tr>
              <a:tr h="370840">
                <a:tc>
                  <a:txBody>
                    <a:bodyPr/>
                    <a:lstStyle/>
                    <a:p>
                      <a:r>
                        <a:rPr lang="de-DE" dirty="0"/>
                        <a:t>Abstand zur Sonne</a:t>
                      </a:r>
                    </a:p>
                  </a:txBody>
                  <a:tcPr/>
                </a:tc>
                <a:tc>
                  <a:txBody>
                    <a:bodyPr/>
                    <a:lstStyle/>
                    <a:p>
                      <a:pPr algn="r"/>
                      <a:r>
                        <a:rPr lang="de-DE" dirty="0"/>
                        <a:t>1 au</a:t>
                      </a:r>
                    </a:p>
                  </a:txBody>
                  <a:tcPr/>
                </a:tc>
                <a:extLst>
                  <a:ext uri="{0D108BD9-81ED-4DB2-BD59-A6C34878D82A}">
                    <a16:rowId xmlns:a16="http://schemas.microsoft.com/office/drawing/2014/main" val="4222682422"/>
                  </a:ext>
                </a:extLst>
              </a:tr>
              <a:tr h="370840">
                <a:tc>
                  <a:txBody>
                    <a:bodyPr/>
                    <a:lstStyle/>
                    <a:p>
                      <a:r>
                        <a:rPr lang="de-DE" dirty="0"/>
                        <a:t>Astronomisches Symbol</a:t>
                      </a:r>
                    </a:p>
                  </a:txBody>
                  <a:tcPr/>
                </a:tc>
                <a:tc>
                  <a:txBody>
                    <a:bodyPr/>
                    <a:lstStyle/>
                    <a:p>
                      <a:pPr algn="r"/>
                      <a:r>
                        <a:rPr lang="de-DE" dirty="0"/>
                        <a:t>♁</a:t>
                      </a:r>
                    </a:p>
                  </a:txBody>
                  <a:tcPr/>
                </a:tc>
                <a:extLst>
                  <a:ext uri="{0D108BD9-81ED-4DB2-BD59-A6C34878D82A}">
                    <a16:rowId xmlns:a16="http://schemas.microsoft.com/office/drawing/2014/main" val="2419678030"/>
                  </a:ext>
                </a:extLst>
              </a:tr>
              <a:tr h="370840">
                <a:tc>
                  <a:txBody>
                    <a:bodyPr/>
                    <a:lstStyle/>
                    <a:p>
                      <a:r>
                        <a:rPr lang="de-DE" dirty="0"/>
                        <a:t>Monde</a:t>
                      </a:r>
                    </a:p>
                  </a:txBody>
                  <a:tcPr/>
                </a:tc>
                <a:tc>
                  <a:txBody>
                    <a:bodyPr/>
                    <a:lstStyle/>
                    <a:p>
                      <a:pPr algn="r"/>
                      <a:r>
                        <a:rPr lang="de-DE" dirty="0"/>
                        <a:t>1</a:t>
                      </a:r>
                    </a:p>
                  </a:txBody>
                  <a:tcPr/>
                </a:tc>
                <a:extLst>
                  <a:ext uri="{0D108BD9-81ED-4DB2-BD59-A6C34878D82A}">
                    <a16:rowId xmlns:a16="http://schemas.microsoft.com/office/drawing/2014/main" val="903809954"/>
                  </a:ext>
                </a:extLst>
              </a:tr>
            </a:tbl>
          </a:graphicData>
        </a:graphic>
      </p:graphicFrame>
      <p:pic>
        <p:nvPicPr>
          <p:cNvPr id="4" name="Grafik 3">
            <a:extLst>
              <a:ext uri="{FF2B5EF4-FFF2-40B4-BE49-F238E27FC236}">
                <a16:creationId xmlns:a16="http://schemas.microsoft.com/office/drawing/2014/main" id="{E972C9AD-09AC-4225-81A4-BEA599AC9B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07535" y="873356"/>
            <a:ext cx="4153984" cy="5040000"/>
          </a:xfrm>
          <a:prstGeom prst="rect">
            <a:avLst/>
          </a:prstGeom>
        </p:spPr>
      </p:pic>
      <p:sp>
        <p:nvSpPr>
          <p:cNvPr id="7" name="Textfeld 6">
            <a:extLst>
              <a:ext uri="{FF2B5EF4-FFF2-40B4-BE49-F238E27FC236}">
                <a16:creationId xmlns:a16="http://schemas.microsoft.com/office/drawing/2014/main" id="{83616ADE-CBE4-4074-9ECF-8099E200E661}"/>
              </a:ext>
            </a:extLst>
          </p:cNvPr>
          <p:cNvSpPr txBox="1"/>
          <p:nvPr/>
        </p:nvSpPr>
        <p:spPr>
          <a:xfrm>
            <a:off x="10551102" y="6015194"/>
            <a:ext cx="732893" cy="246221"/>
          </a:xfrm>
          <a:prstGeom prst="rect">
            <a:avLst/>
          </a:prstGeom>
          <a:noFill/>
        </p:spPr>
        <p:txBody>
          <a:bodyPr wrap="none" rtlCol="0">
            <a:spAutoFit/>
          </a:bodyPr>
          <a:lstStyle/>
          <a:p>
            <a:r>
              <a:rPr lang="de-DE" sz="1000" dirty="0"/>
              <a:t>Bild: NASA</a:t>
            </a:r>
          </a:p>
        </p:txBody>
      </p:sp>
      <p:sp>
        <p:nvSpPr>
          <p:cNvPr id="8" name="Textfeld 7">
            <a:extLst>
              <a:ext uri="{FF2B5EF4-FFF2-40B4-BE49-F238E27FC236}">
                <a16:creationId xmlns:a16="http://schemas.microsoft.com/office/drawing/2014/main" id="{02E9E51C-2AF9-43D5-9963-686248109C08}"/>
              </a:ext>
            </a:extLst>
          </p:cNvPr>
          <p:cNvSpPr txBox="1"/>
          <p:nvPr/>
        </p:nvSpPr>
        <p:spPr>
          <a:xfrm>
            <a:off x="6406022" y="5896666"/>
            <a:ext cx="3357009" cy="246221"/>
          </a:xfrm>
          <a:prstGeom prst="rect">
            <a:avLst/>
          </a:prstGeom>
          <a:noFill/>
        </p:spPr>
        <p:txBody>
          <a:bodyPr wrap="none" rtlCol="0">
            <a:spAutoFit/>
          </a:bodyPr>
          <a:lstStyle/>
          <a:p>
            <a:r>
              <a:rPr lang="de-DE" sz="1000" dirty="0"/>
              <a:t>Bild von der Erde, aufgenommen von der Raumsonde Galileo</a:t>
            </a:r>
          </a:p>
        </p:txBody>
      </p:sp>
    </p:spTree>
    <p:extLst>
      <p:ext uri="{BB962C8B-B14F-4D97-AF65-F5344CB8AC3E}">
        <p14:creationId xmlns:p14="http://schemas.microsoft.com/office/powerpoint/2010/main" val="22554816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F38EFB6-3A47-4691-8BDE-53235B9CDE80}"/>
              </a:ext>
            </a:extLst>
          </p:cNvPr>
          <p:cNvSpPr>
            <a:spLocks noGrp="1"/>
          </p:cNvSpPr>
          <p:nvPr>
            <p:ph type="title"/>
          </p:nvPr>
        </p:nvSpPr>
        <p:spPr/>
        <p:txBody>
          <a:bodyPr>
            <a:normAutofit fontScale="90000"/>
          </a:bodyPr>
          <a:lstStyle/>
          <a:p>
            <a:r>
              <a:rPr lang="de-DE" dirty="0">
                <a:solidFill>
                  <a:srgbClr val="0070C0"/>
                </a:solidFill>
              </a:rPr>
              <a:t>Die Erde</a:t>
            </a:r>
            <a:endParaRPr lang="de-DE" dirty="0"/>
          </a:p>
        </p:txBody>
      </p:sp>
      <p:pic>
        <p:nvPicPr>
          <p:cNvPr id="5" name="Grafik 4">
            <a:extLst>
              <a:ext uri="{FF2B5EF4-FFF2-40B4-BE49-F238E27FC236}">
                <a16:creationId xmlns:a16="http://schemas.microsoft.com/office/drawing/2014/main" id="{8C05E923-27A0-4292-87D0-8242C691AB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3889" y="673331"/>
            <a:ext cx="4628680" cy="4680000"/>
          </a:xfrm>
          <a:prstGeom prst="rect">
            <a:avLst/>
          </a:prstGeom>
        </p:spPr>
      </p:pic>
      <p:pic>
        <p:nvPicPr>
          <p:cNvPr id="7" name="Grafik 6">
            <a:extLst>
              <a:ext uri="{FF2B5EF4-FFF2-40B4-BE49-F238E27FC236}">
                <a16:creationId xmlns:a16="http://schemas.microsoft.com/office/drawing/2014/main" id="{9C7BD463-90B8-4BB3-BBB3-26AE76E5C0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03011" y="673331"/>
            <a:ext cx="4680000" cy="4680000"/>
          </a:xfrm>
          <a:prstGeom prst="rect">
            <a:avLst/>
          </a:prstGeom>
        </p:spPr>
      </p:pic>
      <p:sp>
        <p:nvSpPr>
          <p:cNvPr id="8" name="Textfeld 7">
            <a:extLst>
              <a:ext uri="{FF2B5EF4-FFF2-40B4-BE49-F238E27FC236}">
                <a16:creationId xmlns:a16="http://schemas.microsoft.com/office/drawing/2014/main" id="{3B983640-B6F6-485B-B25F-630814509D64}"/>
              </a:ext>
            </a:extLst>
          </p:cNvPr>
          <p:cNvSpPr txBox="1"/>
          <p:nvPr/>
        </p:nvSpPr>
        <p:spPr>
          <a:xfrm>
            <a:off x="10462614" y="6015194"/>
            <a:ext cx="841897" cy="246221"/>
          </a:xfrm>
          <a:prstGeom prst="rect">
            <a:avLst/>
          </a:prstGeom>
          <a:noFill/>
        </p:spPr>
        <p:txBody>
          <a:bodyPr wrap="none" rtlCol="0">
            <a:spAutoFit/>
          </a:bodyPr>
          <a:lstStyle/>
          <a:p>
            <a:r>
              <a:rPr lang="de-DE" sz="1000" dirty="0"/>
              <a:t>Bilder: NASA</a:t>
            </a:r>
          </a:p>
        </p:txBody>
      </p:sp>
      <p:sp>
        <p:nvSpPr>
          <p:cNvPr id="9" name="Textfeld 8">
            <a:extLst>
              <a:ext uri="{FF2B5EF4-FFF2-40B4-BE49-F238E27FC236}">
                <a16:creationId xmlns:a16="http://schemas.microsoft.com/office/drawing/2014/main" id="{F4A61265-7591-4A7D-BAA8-60532B35D2DD}"/>
              </a:ext>
            </a:extLst>
          </p:cNvPr>
          <p:cNvSpPr txBox="1"/>
          <p:nvPr/>
        </p:nvSpPr>
        <p:spPr>
          <a:xfrm>
            <a:off x="1650468" y="5353330"/>
            <a:ext cx="2135521" cy="246221"/>
          </a:xfrm>
          <a:prstGeom prst="rect">
            <a:avLst/>
          </a:prstGeom>
          <a:noFill/>
        </p:spPr>
        <p:txBody>
          <a:bodyPr wrap="none" rtlCol="0">
            <a:spAutoFit/>
          </a:bodyPr>
          <a:lstStyle/>
          <a:p>
            <a:r>
              <a:rPr lang="de-DE" sz="1000" dirty="0"/>
              <a:t>Hawaii – Ausbruch des </a:t>
            </a:r>
            <a:r>
              <a:rPr lang="de-DE" sz="1000" dirty="0" err="1"/>
              <a:t>Kilauea</a:t>
            </a:r>
            <a:r>
              <a:rPr lang="de-DE" sz="1000" dirty="0"/>
              <a:t> (2018)</a:t>
            </a:r>
          </a:p>
        </p:txBody>
      </p:sp>
      <p:sp>
        <p:nvSpPr>
          <p:cNvPr id="10" name="Textfeld 9">
            <a:extLst>
              <a:ext uri="{FF2B5EF4-FFF2-40B4-BE49-F238E27FC236}">
                <a16:creationId xmlns:a16="http://schemas.microsoft.com/office/drawing/2014/main" id="{ED90F4AF-B97B-47B8-993F-78CDD02C36D8}"/>
              </a:ext>
            </a:extLst>
          </p:cNvPr>
          <p:cNvSpPr txBox="1"/>
          <p:nvPr/>
        </p:nvSpPr>
        <p:spPr>
          <a:xfrm>
            <a:off x="7475250" y="5353331"/>
            <a:ext cx="1358064" cy="246221"/>
          </a:xfrm>
          <a:prstGeom prst="rect">
            <a:avLst/>
          </a:prstGeom>
          <a:noFill/>
        </p:spPr>
        <p:txBody>
          <a:bodyPr wrap="none" rtlCol="0">
            <a:spAutoFit/>
          </a:bodyPr>
          <a:lstStyle/>
          <a:p>
            <a:r>
              <a:rPr lang="de-DE" sz="1000" dirty="0" err="1"/>
              <a:t>Hurrican</a:t>
            </a:r>
            <a:r>
              <a:rPr lang="de-DE" sz="1000" dirty="0"/>
              <a:t> Nicole (2016)</a:t>
            </a:r>
          </a:p>
        </p:txBody>
      </p:sp>
    </p:spTree>
    <p:extLst>
      <p:ext uri="{BB962C8B-B14F-4D97-AF65-F5344CB8AC3E}">
        <p14:creationId xmlns:p14="http://schemas.microsoft.com/office/powerpoint/2010/main" val="5995057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1CEA506-099F-492A-997A-69883E04CF00}"/>
              </a:ext>
            </a:extLst>
          </p:cNvPr>
          <p:cNvSpPr>
            <a:spLocks noGrp="1"/>
          </p:cNvSpPr>
          <p:nvPr>
            <p:ph type="title"/>
          </p:nvPr>
        </p:nvSpPr>
        <p:spPr/>
        <p:txBody>
          <a:bodyPr>
            <a:normAutofit fontScale="90000"/>
          </a:bodyPr>
          <a:lstStyle/>
          <a:p>
            <a:r>
              <a:rPr lang="de-DE" dirty="0">
                <a:solidFill>
                  <a:srgbClr val="0070C0"/>
                </a:solidFill>
              </a:rPr>
              <a:t>Mond</a:t>
            </a:r>
          </a:p>
        </p:txBody>
      </p:sp>
      <p:graphicFrame>
        <p:nvGraphicFramePr>
          <p:cNvPr id="6" name="Tabelle 5">
            <a:extLst>
              <a:ext uri="{FF2B5EF4-FFF2-40B4-BE49-F238E27FC236}">
                <a16:creationId xmlns:a16="http://schemas.microsoft.com/office/drawing/2014/main" id="{652DBB85-16CA-4A68-822A-DA12677992DD}"/>
              </a:ext>
            </a:extLst>
          </p:cNvPr>
          <p:cNvGraphicFramePr>
            <a:graphicFrameLocks noGrp="1"/>
          </p:cNvGraphicFramePr>
          <p:nvPr>
            <p:extLst>
              <p:ext uri="{D42A27DB-BD31-4B8C-83A1-F6EECF244321}">
                <p14:modId xmlns:p14="http://schemas.microsoft.com/office/powerpoint/2010/main" val="371366314"/>
              </p:ext>
            </p:extLst>
          </p:nvPr>
        </p:nvGraphicFramePr>
        <p:xfrm>
          <a:off x="408768" y="873356"/>
          <a:ext cx="4902200" cy="2225040"/>
        </p:xfrm>
        <a:graphic>
          <a:graphicData uri="http://schemas.openxmlformats.org/drawingml/2006/table">
            <a:tbl>
              <a:tblPr firstRow="1" bandRow="1">
                <a:tableStyleId>{7DF18680-E054-41AD-8BC1-D1AEF772440D}</a:tableStyleId>
              </a:tblPr>
              <a:tblGrid>
                <a:gridCol w="2451100">
                  <a:extLst>
                    <a:ext uri="{9D8B030D-6E8A-4147-A177-3AD203B41FA5}">
                      <a16:colId xmlns:a16="http://schemas.microsoft.com/office/drawing/2014/main" val="2051859721"/>
                    </a:ext>
                  </a:extLst>
                </a:gridCol>
                <a:gridCol w="2451100">
                  <a:extLst>
                    <a:ext uri="{9D8B030D-6E8A-4147-A177-3AD203B41FA5}">
                      <a16:colId xmlns:a16="http://schemas.microsoft.com/office/drawing/2014/main" val="4138028359"/>
                    </a:ext>
                  </a:extLst>
                </a:gridCol>
              </a:tblGrid>
              <a:tr h="370840">
                <a:tc gridSpan="2">
                  <a:txBody>
                    <a:bodyPr/>
                    <a:lstStyle/>
                    <a:p>
                      <a:r>
                        <a:rPr lang="de-DE" dirty="0"/>
                        <a:t>Zahlen, Daten, Fakten</a:t>
                      </a:r>
                    </a:p>
                  </a:txBody>
                  <a:tcPr/>
                </a:tc>
                <a:tc hMerge="1">
                  <a:txBody>
                    <a:bodyPr/>
                    <a:lstStyle/>
                    <a:p>
                      <a:endParaRPr lang="de-DE" dirty="0"/>
                    </a:p>
                  </a:txBody>
                  <a:tcPr/>
                </a:tc>
                <a:extLst>
                  <a:ext uri="{0D108BD9-81ED-4DB2-BD59-A6C34878D82A}">
                    <a16:rowId xmlns:a16="http://schemas.microsoft.com/office/drawing/2014/main" val="4025205327"/>
                  </a:ext>
                </a:extLst>
              </a:tr>
              <a:tr h="370840">
                <a:tc>
                  <a:txBody>
                    <a:bodyPr/>
                    <a:lstStyle/>
                    <a:p>
                      <a:r>
                        <a:rPr lang="de-DE" dirty="0"/>
                        <a:t>Durchmesser</a:t>
                      </a:r>
                    </a:p>
                  </a:txBody>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de-DE" dirty="0"/>
                        <a:t>3.475 km</a:t>
                      </a:r>
                    </a:p>
                  </a:txBody>
                  <a:tcPr/>
                </a:tc>
                <a:extLst>
                  <a:ext uri="{0D108BD9-81ED-4DB2-BD59-A6C34878D82A}">
                    <a16:rowId xmlns:a16="http://schemas.microsoft.com/office/drawing/2014/main" val="3159333423"/>
                  </a:ext>
                </a:extLst>
              </a:tr>
              <a:tr h="370840">
                <a:tc>
                  <a:txBody>
                    <a:bodyPr/>
                    <a:lstStyle/>
                    <a:p>
                      <a:r>
                        <a:rPr lang="de-DE" dirty="0"/>
                        <a:t>Masse</a:t>
                      </a:r>
                    </a:p>
                  </a:txBody>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de-DE" dirty="0"/>
                        <a:t>7,349 · 10</a:t>
                      </a:r>
                      <a:r>
                        <a:rPr lang="de-DE" baseline="30000" dirty="0"/>
                        <a:t>22</a:t>
                      </a:r>
                      <a:r>
                        <a:rPr lang="de-DE" dirty="0"/>
                        <a:t> kg</a:t>
                      </a:r>
                    </a:p>
                  </a:txBody>
                  <a:tcPr/>
                </a:tc>
                <a:extLst>
                  <a:ext uri="{0D108BD9-81ED-4DB2-BD59-A6C34878D82A}">
                    <a16:rowId xmlns:a16="http://schemas.microsoft.com/office/drawing/2014/main" val="1460451374"/>
                  </a:ext>
                </a:extLst>
              </a:tr>
              <a:tr h="370840">
                <a:tc>
                  <a:txBody>
                    <a:bodyPr/>
                    <a:lstStyle/>
                    <a:p>
                      <a:r>
                        <a:rPr lang="de-DE" dirty="0"/>
                        <a:t>Rotationsperiode</a:t>
                      </a:r>
                    </a:p>
                  </a:txBody>
                  <a:tcPr/>
                </a:tc>
                <a:tc>
                  <a:txBody>
                    <a:bodyPr/>
                    <a:lstStyle/>
                    <a:p>
                      <a:pPr algn="r"/>
                      <a:r>
                        <a:rPr lang="de-DE" dirty="0"/>
                        <a:t>27,322 Tage</a:t>
                      </a:r>
                    </a:p>
                  </a:txBody>
                  <a:tcPr/>
                </a:tc>
                <a:extLst>
                  <a:ext uri="{0D108BD9-81ED-4DB2-BD59-A6C34878D82A}">
                    <a16:rowId xmlns:a16="http://schemas.microsoft.com/office/drawing/2014/main" val="217902739"/>
                  </a:ext>
                </a:extLst>
              </a:tr>
              <a:tr h="370840">
                <a:tc>
                  <a:txBody>
                    <a:bodyPr/>
                    <a:lstStyle/>
                    <a:p>
                      <a:r>
                        <a:rPr lang="de-DE" dirty="0"/>
                        <a:t>Umlaufzeit</a:t>
                      </a:r>
                    </a:p>
                  </a:txBody>
                  <a:tcPr/>
                </a:tc>
                <a:tc>
                  <a:txBody>
                    <a:bodyPr/>
                    <a:lstStyle/>
                    <a:p>
                      <a:pPr algn="r"/>
                      <a:r>
                        <a:rPr lang="de-DE" dirty="0"/>
                        <a:t>27,3217 Tage</a:t>
                      </a:r>
                    </a:p>
                  </a:txBody>
                  <a:tcPr/>
                </a:tc>
                <a:extLst>
                  <a:ext uri="{0D108BD9-81ED-4DB2-BD59-A6C34878D82A}">
                    <a16:rowId xmlns:a16="http://schemas.microsoft.com/office/drawing/2014/main" val="1920228540"/>
                  </a:ext>
                </a:extLst>
              </a:tr>
              <a:tr h="370840">
                <a:tc>
                  <a:txBody>
                    <a:bodyPr/>
                    <a:lstStyle/>
                    <a:p>
                      <a:r>
                        <a:rPr lang="de-DE" dirty="0"/>
                        <a:t>Abstand zur Erde</a:t>
                      </a:r>
                    </a:p>
                  </a:txBody>
                  <a:tcPr/>
                </a:tc>
                <a:tc>
                  <a:txBody>
                    <a:bodyPr/>
                    <a:lstStyle/>
                    <a:p>
                      <a:pPr algn="r"/>
                      <a:r>
                        <a:rPr lang="de-DE" dirty="0"/>
                        <a:t>384.400 km</a:t>
                      </a:r>
                    </a:p>
                  </a:txBody>
                  <a:tcPr/>
                </a:tc>
                <a:extLst>
                  <a:ext uri="{0D108BD9-81ED-4DB2-BD59-A6C34878D82A}">
                    <a16:rowId xmlns:a16="http://schemas.microsoft.com/office/drawing/2014/main" val="4222682422"/>
                  </a:ext>
                </a:extLst>
              </a:tr>
            </a:tbl>
          </a:graphicData>
        </a:graphic>
      </p:graphicFrame>
      <p:sp>
        <p:nvSpPr>
          <p:cNvPr id="7" name="Textfeld 6">
            <a:extLst>
              <a:ext uri="{FF2B5EF4-FFF2-40B4-BE49-F238E27FC236}">
                <a16:creationId xmlns:a16="http://schemas.microsoft.com/office/drawing/2014/main" id="{83616ADE-CBE4-4074-9ECF-8099E200E661}"/>
              </a:ext>
            </a:extLst>
          </p:cNvPr>
          <p:cNvSpPr txBox="1"/>
          <p:nvPr/>
        </p:nvSpPr>
        <p:spPr>
          <a:xfrm>
            <a:off x="10551102" y="6015194"/>
            <a:ext cx="732893" cy="246221"/>
          </a:xfrm>
          <a:prstGeom prst="rect">
            <a:avLst/>
          </a:prstGeom>
          <a:noFill/>
        </p:spPr>
        <p:txBody>
          <a:bodyPr wrap="none" rtlCol="0">
            <a:spAutoFit/>
          </a:bodyPr>
          <a:lstStyle/>
          <a:p>
            <a:r>
              <a:rPr lang="de-DE" sz="1000" dirty="0"/>
              <a:t>Bild: NASA</a:t>
            </a:r>
          </a:p>
        </p:txBody>
      </p:sp>
      <p:sp>
        <p:nvSpPr>
          <p:cNvPr id="8" name="Textfeld 7">
            <a:extLst>
              <a:ext uri="{FF2B5EF4-FFF2-40B4-BE49-F238E27FC236}">
                <a16:creationId xmlns:a16="http://schemas.microsoft.com/office/drawing/2014/main" id="{02E9E51C-2AF9-43D5-9963-686248109C08}"/>
              </a:ext>
            </a:extLst>
          </p:cNvPr>
          <p:cNvSpPr txBox="1"/>
          <p:nvPr/>
        </p:nvSpPr>
        <p:spPr>
          <a:xfrm>
            <a:off x="6507248" y="5738423"/>
            <a:ext cx="3259226" cy="246221"/>
          </a:xfrm>
          <a:prstGeom prst="rect">
            <a:avLst/>
          </a:prstGeom>
          <a:noFill/>
        </p:spPr>
        <p:txBody>
          <a:bodyPr wrap="none" rtlCol="0">
            <a:spAutoFit/>
          </a:bodyPr>
          <a:lstStyle/>
          <a:p>
            <a:r>
              <a:rPr lang="de-DE" sz="1000" dirty="0"/>
              <a:t>Bild vom Mond, aufgenommen von der Raumsonde Galileo</a:t>
            </a:r>
          </a:p>
        </p:txBody>
      </p:sp>
      <p:pic>
        <p:nvPicPr>
          <p:cNvPr id="5" name="Grafik 4">
            <a:extLst>
              <a:ext uri="{FF2B5EF4-FFF2-40B4-BE49-F238E27FC236}">
                <a16:creationId xmlns:a16="http://schemas.microsoft.com/office/drawing/2014/main" id="{B8D38D0B-66F2-4D6F-B31A-EB03942D13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34135" y="873356"/>
            <a:ext cx="4205453" cy="4860000"/>
          </a:xfrm>
          <a:prstGeom prst="rect">
            <a:avLst/>
          </a:prstGeom>
        </p:spPr>
      </p:pic>
    </p:spTree>
    <p:extLst>
      <p:ext uri="{BB962C8B-B14F-4D97-AF65-F5344CB8AC3E}">
        <p14:creationId xmlns:p14="http://schemas.microsoft.com/office/powerpoint/2010/main" val="36188198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74CFBCB-D3D0-43DD-AB28-8D3E0148E84D}"/>
              </a:ext>
            </a:extLst>
          </p:cNvPr>
          <p:cNvSpPr>
            <a:spLocks noGrp="1"/>
          </p:cNvSpPr>
          <p:nvPr>
            <p:ph type="title"/>
          </p:nvPr>
        </p:nvSpPr>
        <p:spPr/>
        <p:txBody>
          <a:bodyPr>
            <a:normAutofit fontScale="90000"/>
          </a:bodyPr>
          <a:lstStyle/>
          <a:p>
            <a:r>
              <a:rPr lang="de-DE" dirty="0">
                <a:solidFill>
                  <a:srgbClr val="0070C0"/>
                </a:solidFill>
              </a:rPr>
              <a:t>Astronauten auf dem Mond</a:t>
            </a:r>
          </a:p>
        </p:txBody>
      </p:sp>
      <p:pic>
        <p:nvPicPr>
          <p:cNvPr id="4" name="Picture 38" descr="as11-40-5874">
            <a:extLst>
              <a:ext uri="{FF2B5EF4-FFF2-40B4-BE49-F238E27FC236}">
                <a16:creationId xmlns:a16="http://schemas.microsoft.com/office/drawing/2014/main" id="{25A42617-9E85-4300-BED9-46B3580ED8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2988" y="678423"/>
            <a:ext cx="6260088" cy="52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feld 4">
            <a:extLst>
              <a:ext uri="{FF2B5EF4-FFF2-40B4-BE49-F238E27FC236}">
                <a16:creationId xmlns:a16="http://schemas.microsoft.com/office/drawing/2014/main" id="{4D4AC5B9-B4E7-41FD-8E2C-1F2296AC6CE4}"/>
              </a:ext>
            </a:extLst>
          </p:cNvPr>
          <p:cNvSpPr txBox="1"/>
          <p:nvPr/>
        </p:nvSpPr>
        <p:spPr>
          <a:xfrm>
            <a:off x="1888572" y="5927919"/>
            <a:ext cx="3308919" cy="246221"/>
          </a:xfrm>
          <a:prstGeom prst="rect">
            <a:avLst/>
          </a:prstGeom>
          <a:noFill/>
        </p:spPr>
        <p:txBody>
          <a:bodyPr wrap="none" rtlCol="0">
            <a:spAutoFit/>
          </a:bodyPr>
          <a:lstStyle/>
          <a:p>
            <a:r>
              <a:rPr lang="de-DE" sz="1000" dirty="0"/>
              <a:t>Edwin E. Aldrin Jr.  (Apollo 11) salutiert neben der US-Flagge</a:t>
            </a:r>
          </a:p>
        </p:txBody>
      </p:sp>
      <p:graphicFrame>
        <p:nvGraphicFramePr>
          <p:cNvPr id="7" name="Tabelle 6">
            <a:extLst>
              <a:ext uri="{FF2B5EF4-FFF2-40B4-BE49-F238E27FC236}">
                <a16:creationId xmlns:a16="http://schemas.microsoft.com/office/drawing/2014/main" id="{2820E690-F348-49B7-9052-A9643F57ED58}"/>
              </a:ext>
            </a:extLst>
          </p:cNvPr>
          <p:cNvGraphicFramePr>
            <a:graphicFrameLocks noGrp="1"/>
          </p:cNvGraphicFramePr>
          <p:nvPr>
            <p:extLst>
              <p:ext uri="{D42A27DB-BD31-4B8C-83A1-F6EECF244321}">
                <p14:modId xmlns:p14="http://schemas.microsoft.com/office/powerpoint/2010/main" val="2012124506"/>
              </p:ext>
            </p:extLst>
          </p:nvPr>
        </p:nvGraphicFramePr>
        <p:xfrm>
          <a:off x="6841453" y="692543"/>
          <a:ext cx="5043624" cy="4211320"/>
        </p:xfrm>
        <a:graphic>
          <a:graphicData uri="http://schemas.openxmlformats.org/drawingml/2006/table">
            <a:tbl>
              <a:tblPr firstRow="1" bandRow="1">
                <a:tableStyleId>{5C22544A-7EE6-4342-B048-85BDC9FD1C3A}</a:tableStyleId>
              </a:tblPr>
              <a:tblGrid>
                <a:gridCol w="1132508">
                  <a:extLst>
                    <a:ext uri="{9D8B030D-6E8A-4147-A177-3AD203B41FA5}">
                      <a16:colId xmlns:a16="http://schemas.microsoft.com/office/drawing/2014/main" val="3861316681"/>
                    </a:ext>
                  </a:extLst>
                </a:gridCol>
                <a:gridCol w="1268362">
                  <a:extLst>
                    <a:ext uri="{9D8B030D-6E8A-4147-A177-3AD203B41FA5}">
                      <a16:colId xmlns:a16="http://schemas.microsoft.com/office/drawing/2014/main" val="152377612"/>
                    </a:ext>
                  </a:extLst>
                </a:gridCol>
                <a:gridCol w="2642754">
                  <a:extLst>
                    <a:ext uri="{9D8B030D-6E8A-4147-A177-3AD203B41FA5}">
                      <a16:colId xmlns:a16="http://schemas.microsoft.com/office/drawing/2014/main" val="3441959212"/>
                    </a:ext>
                  </a:extLst>
                </a:gridCol>
              </a:tblGrid>
              <a:tr h="370840">
                <a:tc>
                  <a:txBody>
                    <a:bodyPr/>
                    <a:lstStyle/>
                    <a:p>
                      <a:r>
                        <a:rPr lang="de-DE" dirty="0"/>
                        <a:t>Mission</a:t>
                      </a:r>
                    </a:p>
                  </a:txBody>
                  <a:tcPr/>
                </a:tc>
                <a:tc>
                  <a:txBody>
                    <a:bodyPr/>
                    <a:lstStyle/>
                    <a:p>
                      <a:r>
                        <a:rPr lang="de-DE" dirty="0"/>
                        <a:t>Datum</a:t>
                      </a:r>
                    </a:p>
                  </a:txBody>
                  <a:tcPr/>
                </a:tc>
                <a:tc>
                  <a:txBody>
                    <a:bodyPr/>
                    <a:lstStyle/>
                    <a:p>
                      <a:endParaRPr lang="de-DE" dirty="0"/>
                    </a:p>
                  </a:txBody>
                  <a:tcPr/>
                </a:tc>
                <a:extLst>
                  <a:ext uri="{0D108BD9-81ED-4DB2-BD59-A6C34878D82A}">
                    <a16:rowId xmlns:a16="http://schemas.microsoft.com/office/drawing/2014/main" val="440601202"/>
                  </a:ext>
                </a:extLst>
              </a:tr>
              <a:tr h="370840">
                <a:tc>
                  <a:txBody>
                    <a:bodyPr/>
                    <a:lstStyle/>
                    <a:p>
                      <a:r>
                        <a:rPr lang="de-DE" dirty="0"/>
                        <a:t>Apollo 11</a:t>
                      </a:r>
                    </a:p>
                  </a:txBody>
                  <a:tcPr/>
                </a:tc>
                <a:tc>
                  <a:txBody>
                    <a:bodyPr/>
                    <a:lstStyle/>
                    <a:p>
                      <a:pPr algn="r"/>
                      <a:r>
                        <a:rPr lang="de-DE" dirty="0"/>
                        <a:t>21.07.1969</a:t>
                      </a:r>
                    </a:p>
                  </a:txBody>
                  <a:tcPr/>
                </a:tc>
                <a:tc>
                  <a:txBody>
                    <a:bodyPr/>
                    <a:lstStyle/>
                    <a:p>
                      <a:r>
                        <a:rPr lang="de-DE" dirty="0"/>
                        <a:t>Neil Armstrong</a:t>
                      </a:r>
                      <a:br>
                        <a:rPr lang="de-DE" dirty="0"/>
                      </a:br>
                      <a:r>
                        <a:rPr lang="de-DE" dirty="0"/>
                        <a:t>Buzz Aldrin</a:t>
                      </a:r>
                    </a:p>
                  </a:txBody>
                  <a:tcPr/>
                </a:tc>
                <a:extLst>
                  <a:ext uri="{0D108BD9-81ED-4DB2-BD59-A6C34878D82A}">
                    <a16:rowId xmlns:a16="http://schemas.microsoft.com/office/drawing/2014/main" val="3187413740"/>
                  </a:ext>
                </a:extLst>
              </a:tr>
              <a:tr h="370840">
                <a:tc>
                  <a:txBody>
                    <a:bodyPr/>
                    <a:lstStyle/>
                    <a:p>
                      <a:r>
                        <a:rPr lang="de-DE" dirty="0"/>
                        <a:t>Apollo 12</a:t>
                      </a:r>
                    </a:p>
                  </a:txBody>
                  <a:tcPr/>
                </a:tc>
                <a:tc>
                  <a:txBody>
                    <a:bodyPr/>
                    <a:lstStyle/>
                    <a:p>
                      <a:pPr algn="r"/>
                      <a:r>
                        <a:rPr lang="de-DE" dirty="0"/>
                        <a:t>19.11.1969</a:t>
                      </a:r>
                    </a:p>
                  </a:txBody>
                  <a:tcPr/>
                </a:tc>
                <a:tc>
                  <a:txBody>
                    <a:bodyPr/>
                    <a:lstStyle/>
                    <a:p>
                      <a:r>
                        <a:rPr lang="de-DE" dirty="0"/>
                        <a:t>Charles Conrad</a:t>
                      </a:r>
                      <a:br>
                        <a:rPr lang="de-DE" dirty="0"/>
                      </a:br>
                      <a:r>
                        <a:rPr lang="de-DE" dirty="0"/>
                        <a:t>Alan Bean</a:t>
                      </a:r>
                    </a:p>
                  </a:txBody>
                  <a:tcPr/>
                </a:tc>
                <a:extLst>
                  <a:ext uri="{0D108BD9-81ED-4DB2-BD59-A6C34878D82A}">
                    <a16:rowId xmlns:a16="http://schemas.microsoft.com/office/drawing/2014/main" val="2802238158"/>
                  </a:ext>
                </a:extLst>
              </a:tr>
              <a:tr h="370840">
                <a:tc>
                  <a:txBody>
                    <a:bodyPr/>
                    <a:lstStyle/>
                    <a:p>
                      <a:r>
                        <a:rPr lang="de-DE" dirty="0"/>
                        <a:t>Apollo 14</a:t>
                      </a:r>
                    </a:p>
                  </a:txBody>
                  <a:tcPr/>
                </a:tc>
                <a:tc>
                  <a:txBody>
                    <a:bodyPr/>
                    <a:lstStyle/>
                    <a:p>
                      <a:pPr algn="r"/>
                      <a:r>
                        <a:rPr lang="de-DE" dirty="0"/>
                        <a:t>05.02.1971</a:t>
                      </a:r>
                    </a:p>
                  </a:txBody>
                  <a:tcPr/>
                </a:tc>
                <a:tc>
                  <a:txBody>
                    <a:bodyPr/>
                    <a:lstStyle/>
                    <a:p>
                      <a:r>
                        <a:rPr lang="de-DE" dirty="0"/>
                        <a:t>Alan Shepard</a:t>
                      </a:r>
                      <a:br>
                        <a:rPr lang="de-DE" dirty="0"/>
                      </a:br>
                      <a:r>
                        <a:rPr lang="de-DE" dirty="0"/>
                        <a:t>Edgar Mitchell</a:t>
                      </a:r>
                    </a:p>
                  </a:txBody>
                  <a:tcPr/>
                </a:tc>
                <a:extLst>
                  <a:ext uri="{0D108BD9-81ED-4DB2-BD59-A6C34878D82A}">
                    <a16:rowId xmlns:a16="http://schemas.microsoft.com/office/drawing/2014/main" val="3624255075"/>
                  </a:ext>
                </a:extLst>
              </a:tr>
              <a:tr h="370840">
                <a:tc>
                  <a:txBody>
                    <a:bodyPr/>
                    <a:lstStyle/>
                    <a:p>
                      <a:r>
                        <a:rPr lang="de-DE" dirty="0"/>
                        <a:t>Apollo 15</a:t>
                      </a:r>
                    </a:p>
                  </a:txBody>
                  <a:tcPr/>
                </a:tc>
                <a:tc>
                  <a:txBody>
                    <a:bodyPr/>
                    <a:lstStyle/>
                    <a:p>
                      <a:pPr algn="r"/>
                      <a:r>
                        <a:rPr lang="de-DE" dirty="0"/>
                        <a:t>31.07.1971</a:t>
                      </a:r>
                    </a:p>
                  </a:txBody>
                  <a:tcPr/>
                </a:tc>
                <a:tc>
                  <a:txBody>
                    <a:bodyPr/>
                    <a:lstStyle/>
                    <a:p>
                      <a:r>
                        <a:rPr lang="de-DE" dirty="0"/>
                        <a:t>David Scott</a:t>
                      </a:r>
                      <a:br>
                        <a:rPr lang="de-DE" dirty="0"/>
                      </a:br>
                      <a:r>
                        <a:rPr lang="de-DE" dirty="0"/>
                        <a:t>James Irwin</a:t>
                      </a:r>
                    </a:p>
                  </a:txBody>
                  <a:tcPr/>
                </a:tc>
                <a:extLst>
                  <a:ext uri="{0D108BD9-81ED-4DB2-BD59-A6C34878D82A}">
                    <a16:rowId xmlns:a16="http://schemas.microsoft.com/office/drawing/2014/main" val="2979830665"/>
                  </a:ext>
                </a:extLst>
              </a:tr>
              <a:tr h="370840">
                <a:tc>
                  <a:txBody>
                    <a:bodyPr/>
                    <a:lstStyle/>
                    <a:p>
                      <a:r>
                        <a:rPr lang="de-DE" dirty="0"/>
                        <a:t>Apolo 16</a:t>
                      </a:r>
                    </a:p>
                  </a:txBody>
                  <a:tcPr/>
                </a:tc>
                <a:tc>
                  <a:txBody>
                    <a:bodyPr/>
                    <a:lstStyle/>
                    <a:p>
                      <a:pPr algn="r"/>
                      <a:r>
                        <a:rPr lang="de-DE" dirty="0"/>
                        <a:t>21.04.1972</a:t>
                      </a:r>
                    </a:p>
                  </a:txBody>
                  <a:tcPr/>
                </a:tc>
                <a:tc>
                  <a:txBody>
                    <a:bodyPr/>
                    <a:lstStyle/>
                    <a:p>
                      <a:r>
                        <a:rPr lang="de-DE" dirty="0"/>
                        <a:t>John Young</a:t>
                      </a:r>
                      <a:br>
                        <a:rPr lang="de-DE" dirty="0"/>
                      </a:br>
                      <a:r>
                        <a:rPr lang="de-DE" dirty="0"/>
                        <a:t>Charles Duke</a:t>
                      </a:r>
                    </a:p>
                  </a:txBody>
                  <a:tcPr/>
                </a:tc>
                <a:extLst>
                  <a:ext uri="{0D108BD9-81ED-4DB2-BD59-A6C34878D82A}">
                    <a16:rowId xmlns:a16="http://schemas.microsoft.com/office/drawing/2014/main" val="2688578203"/>
                  </a:ext>
                </a:extLst>
              </a:tr>
              <a:tr h="370840">
                <a:tc>
                  <a:txBody>
                    <a:bodyPr/>
                    <a:lstStyle/>
                    <a:p>
                      <a:r>
                        <a:rPr lang="de-DE" dirty="0"/>
                        <a:t>Apollo 17</a:t>
                      </a:r>
                    </a:p>
                  </a:txBody>
                  <a:tcPr/>
                </a:tc>
                <a:tc>
                  <a:txBody>
                    <a:bodyPr/>
                    <a:lstStyle/>
                    <a:p>
                      <a:pPr algn="r"/>
                      <a:r>
                        <a:rPr lang="de-DE" dirty="0"/>
                        <a:t>11.12.1972</a:t>
                      </a:r>
                    </a:p>
                  </a:txBody>
                  <a:tcPr/>
                </a:tc>
                <a:tc>
                  <a:txBody>
                    <a:bodyPr/>
                    <a:lstStyle/>
                    <a:p>
                      <a:r>
                        <a:rPr lang="de-DE" dirty="0"/>
                        <a:t>Eugene Cernan</a:t>
                      </a:r>
                      <a:br>
                        <a:rPr lang="de-DE" dirty="0"/>
                      </a:br>
                      <a:r>
                        <a:rPr lang="de-DE" dirty="0"/>
                        <a:t>Harrison Schmitt</a:t>
                      </a:r>
                    </a:p>
                  </a:txBody>
                  <a:tcPr/>
                </a:tc>
                <a:extLst>
                  <a:ext uri="{0D108BD9-81ED-4DB2-BD59-A6C34878D82A}">
                    <a16:rowId xmlns:a16="http://schemas.microsoft.com/office/drawing/2014/main" val="2099383707"/>
                  </a:ext>
                </a:extLst>
              </a:tr>
            </a:tbl>
          </a:graphicData>
        </a:graphic>
      </p:graphicFrame>
      <p:sp>
        <p:nvSpPr>
          <p:cNvPr id="9" name="Textfeld 8">
            <a:extLst>
              <a:ext uri="{FF2B5EF4-FFF2-40B4-BE49-F238E27FC236}">
                <a16:creationId xmlns:a16="http://schemas.microsoft.com/office/drawing/2014/main" id="{B1B1D50A-C581-43C0-A968-7C374FACDBBF}"/>
              </a:ext>
            </a:extLst>
          </p:cNvPr>
          <p:cNvSpPr txBox="1"/>
          <p:nvPr/>
        </p:nvSpPr>
        <p:spPr>
          <a:xfrm>
            <a:off x="10551102" y="6015194"/>
            <a:ext cx="732893" cy="246221"/>
          </a:xfrm>
          <a:prstGeom prst="rect">
            <a:avLst/>
          </a:prstGeom>
          <a:noFill/>
        </p:spPr>
        <p:txBody>
          <a:bodyPr wrap="none" rtlCol="0">
            <a:spAutoFit/>
          </a:bodyPr>
          <a:lstStyle/>
          <a:p>
            <a:r>
              <a:rPr lang="de-DE" sz="1000" dirty="0"/>
              <a:t>Bild: NASA</a:t>
            </a:r>
          </a:p>
        </p:txBody>
      </p:sp>
    </p:spTree>
    <p:extLst>
      <p:ext uri="{BB962C8B-B14F-4D97-AF65-F5344CB8AC3E}">
        <p14:creationId xmlns:p14="http://schemas.microsoft.com/office/powerpoint/2010/main" val="22650036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EB56638-D36E-400C-9C50-CAC0BB3A9A64}"/>
              </a:ext>
            </a:extLst>
          </p:cNvPr>
          <p:cNvSpPr>
            <a:spLocks noGrp="1"/>
          </p:cNvSpPr>
          <p:nvPr>
            <p:ph type="title"/>
          </p:nvPr>
        </p:nvSpPr>
        <p:spPr/>
        <p:txBody>
          <a:bodyPr>
            <a:normAutofit fontScale="90000"/>
          </a:bodyPr>
          <a:lstStyle/>
          <a:p>
            <a:r>
              <a:rPr lang="de-DE" dirty="0">
                <a:solidFill>
                  <a:srgbClr val="0070C0"/>
                </a:solidFill>
              </a:rPr>
              <a:t>Mond</a:t>
            </a:r>
          </a:p>
        </p:txBody>
      </p:sp>
      <p:sp>
        <p:nvSpPr>
          <p:cNvPr id="5" name="Textfeld 4">
            <a:extLst>
              <a:ext uri="{FF2B5EF4-FFF2-40B4-BE49-F238E27FC236}">
                <a16:creationId xmlns:a16="http://schemas.microsoft.com/office/drawing/2014/main" id="{C8C67C5B-448D-4305-B01C-7E75B08A26E4}"/>
              </a:ext>
            </a:extLst>
          </p:cNvPr>
          <p:cNvSpPr txBox="1"/>
          <p:nvPr/>
        </p:nvSpPr>
        <p:spPr>
          <a:xfrm>
            <a:off x="299257" y="673331"/>
            <a:ext cx="3012309" cy="3970318"/>
          </a:xfrm>
          <a:prstGeom prst="rect">
            <a:avLst/>
          </a:prstGeom>
          <a:noFill/>
        </p:spPr>
        <p:txBody>
          <a:bodyPr wrap="square" rtlCol="0">
            <a:spAutoFit/>
          </a:bodyPr>
          <a:lstStyle/>
          <a:p>
            <a:pPr algn="just"/>
            <a:r>
              <a:rPr lang="de-DE" altLang="de-DE" dirty="0"/>
              <a:t>Erdaufgang von Apollo 8 aus gesehen</a:t>
            </a:r>
            <a:r>
              <a:rPr lang="de-DE" dirty="0"/>
              <a:t>.</a:t>
            </a:r>
          </a:p>
          <a:p>
            <a:pPr algn="just"/>
            <a:endParaRPr lang="de-DE" dirty="0"/>
          </a:p>
          <a:p>
            <a:pPr algn="just"/>
            <a:r>
              <a:rPr lang="de-DE" dirty="0"/>
              <a:t>Eigentlich gibt auf es dem Mond keine </a:t>
            </a:r>
            <a:r>
              <a:rPr lang="de-DE" dirty="0" err="1"/>
              <a:t>Erdauf</a:t>
            </a:r>
            <a:r>
              <a:rPr lang="de-DE" dirty="0"/>
              <a:t>- oder </a:t>
            </a:r>
            <a:r>
              <a:rPr lang="de-DE" dirty="0" err="1"/>
              <a:t>untergänge</a:t>
            </a:r>
            <a:r>
              <a:rPr lang="de-DE" dirty="0"/>
              <a:t>. In Wirklichkeit steht die Erde vom Mond aus gesehen immer am selben Fleck.</a:t>
            </a:r>
          </a:p>
          <a:p>
            <a:pPr algn="just"/>
            <a:endParaRPr lang="de-DE" dirty="0"/>
          </a:p>
          <a:p>
            <a:pPr algn="just"/>
            <a:r>
              <a:rPr lang="de-DE" dirty="0"/>
              <a:t>Das Foto entstand während der vierten  Umkreisung des Mondes von Apollo 8 am 24.12.1968.</a:t>
            </a:r>
          </a:p>
        </p:txBody>
      </p:sp>
      <p:pic>
        <p:nvPicPr>
          <p:cNvPr id="7" name="Grafik 6">
            <a:extLst>
              <a:ext uri="{FF2B5EF4-FFF2-40B4-BE49-F238E27FC236}">
                <a16:creationId xmlns:a16="http://schemas.microsoft.com/office/drawing/2014/main" id="{3B3C327E-F9AC-49B2-94B2-7DA6518364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87931" y="673331"/>
            <a:ext cx="8320000" cy="4680000"/>
          </a:xfrm>
          <a:prstGeom prst="rect">
            <a:avLst/>
          </a:prstGeom>
        </p:spPr>
      </p:pic>
      <p:sp>
        <p:nvSpPr>
          <p:cNvPr id="6" name="Textfeld 5">
            <a:extLst>
              <a:ext uri="{FF2B5EF4-FFF2-40B4-BE49-F238E27FC236}">
                <a16:creationId xmlns:a16="http://schemas.microsoft.com/office/drawing/2014/main" id="{C864BF00-BE2E-40A5-B156-D89210236A65}"/>
              </a:ext>
            </a:extLst>
          </p:cNvPr>
          <p:cNvSpPr txBox="1"/>
          <p:nvPr/>
        </p:nvSpPr>
        <p:spPr>
          <a:xfrm>
            <a:off x="10551102" y="6015194"/>
            <a:ext cx="732893" cy="246221"/>
          </a:xfrm>
          <a:prstGeom prst="rect">
            <a:avLst/>
          </a:prstGeom>
          <a:noFill/>
        </p:spPr>
        <p:txBody>
          <a:bodyPr wrap="none" rtlCol="0">
            <a:spAutoFit/>
          </a:bodyPr>
          <a:lstStyle/>
          <a:p>
            <a:r>
              <a:rPr lang="de-DE" sz="1000" dirty="0"/>
              <a:t>Bild: NASA</a:t>
            </a:r>
          </a:p>
        </p:txBody>
      </p:sp>
    </p:spTree>
    <p:extLst>
      <p:ext uri="{BB962C8B-B14F-4D97-AF65-F5344CB8AC3E}">
        <p14:creationId xmlns:p14="http://schemas.microsoft.com/office/powerpoint/2010/main" val="36327498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1CEA506-099F-492A-997A-69883E04CF00}"/>
              </a:ext>
            </a:extLst>
          </p:cNvPr>
          <p:cNvSpPr>
            <a:spLocks noGrp="1"/>
          </p:cNvSpPr>
          <p:nvPr>
            <p:ph type="title"/>
          </p:nvPr>
        </p:nvSpPr>
        <p:spPr/>
        <p:txBody>
          <a:bodyPr>
            <a:normAutofit fontScale="90000"/>
          </a:bodyPr>
          <a:lstStyle/>
          <a:p>
            <a:r>
              <a:rPr lang="de-DE" dirty="0">
                <a:solidFill>
                  <a:srgbClr val="0070C0"/>
                </a:solidFill>
              </a:rPr>
              <a:t>Der Mars</a:t>
            </a:r>
          </a:p>
        </p:txBody>
      </p:sp>
      <p:graphicFrame>
        <p:nvGraphicFramePr>
          <p:cNvPr id="6" name="Tabelle 5">
            <a:extLst>
              <a:ext uri="{FF2B5EF4-FFF2-40B4-BE49-F238E27FC236}">
                <a16:creationId xmlns:a16="http://schemas.microsoft.com/office/drawing/2014/main" id="{652DBB85-16CA-4A68-822A-DA12677992DD}"/>
              </a:ext>
            </a:extLst>
          </p:cNvPr>
          <p:cNvGraphicFramePr>
            <a:graphicFrameLocks noGrp="1"/>
          </p:cNvGraphicFramePr>
          <p:nvPr>
            <p:extLst>
              <p:ext uri="{D42A27DB-BD31-4B8C-83A1-F6EECF244321}">
                <p14:modId xmlns:p14="http://schemas.microsoft.com/office/powerpoint/2010/main" val="1188905354"/>
              </p:ext>
            </p:extLst>
          </p:nvPr>
        </p:nvGraphicFramePr>
        <p:xfrm>
          <a:off x="6828618" y="673331"/>
          <a:ext cx="4902200" cy="3337560"/>
        </p:xfrm>
        <a:graphic>
          <a:graphicData uri="http://schemas.openxmlformats.org/drawingml/2006/table">
            <a:tbl>
              <a:tblPr firstRow="1" bandRow="1">
                <a:tableStyleId>{7DF18680-E054-41AD-8BC1-D1AEF772440D}</a:tableStyleId>
              </a:tblPr>
              <a:tblGrid>
                <a:gridCol w="2451100">
                  <a:extLst>
                    <a:ext uri="{9D8B030D-6E8A-4147-A177-3AD203B41FA5}">
                      <a16:colId xmlns:a16="http://schemas.microsoft.com/office/drawing/2014/main" val="2051859721"/>
                    </a:ext>
                  </a:extLst>
                </a:gridCol>
                <a:gridCol w="2451100">
                  <a:extLst>
                    <a:ext uri="{9D8B030D-6E8A-4147-A177-3AD203B41FA5}">
                      <a16:colId xmlns:a16="http://schemas.microsoft.com/office/drawing/2014/main" val="4138028359"/>
                    </a:ext>
                  </a:extLst>
                </a:gridCol>
              </a:tblGrid>
              <a:tr h="370840">
                <a:tc gridSpan="2">
                  <a:txBody>
                    <a:bodyPr/>
                    <a:lstStyle/>
                    <a:p>
                      <a:r>
                        <a:rPr lang="de-DE" dirty="0"/>
                        <a:t>Zahlen, Daten, Fakten</a:t>
                      </a:r>
                    </a:p>
                  </a:txBody>
                  <a:tcPr/>
                </a:tc>
                <a:tc hMerge="1">
                  <a:txBody>
                    <a:bodyPr/>
                    <a:lstStyle/>
                    <a:p>
                      <a:endParaRPr lang="de-DE" dirty="0"/>
                    </a:p>
                  </a:txBody>
                  <a:tcPr/>
                </a:tc>
                <a:extLst>
                  <a:ext uri="{0D108BD9-81ED-4DB2-BD59-A6C34878D82A}">
                    <a16:rowId xmlns:a16="http://schemas.microsoft.com/office/drawing/2014/main" val="4025205327"/>
                  </a:ext>
                </a:extLst>
              </a:tr>
              <a:tr h="370840">
                <a:tc>
                  <a:txBody>
                    <a:bodyPr/>
                    <a:lstStyle/>
                    <a:p>
                      <a:r>
                        <a:rPr lang="de-DE" dirty="0"/>
                        <a:t>Durchmesser</a:t>
                      </a:r>
                    </a:p>
                  </a:txBody>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de-DE" dirty="0"/>
                        <a:t>6.792,4 km</a:t>
                      </a:r>
                    </a:p>
                  </a:txBody>
                  <a:tcPr/>
                </a:tc>
                <a:extLst>
                  <a:ext uri="{0D108BD9-81ED-4DB2-BD59-A6C34878D82A}">
                    <a16:rowId xmlns:a16="http://schemas.microsoft.com/office/drawing/2014/main" val="3159333423"/>
                  </a:ext>
                </a:extLst>
              </a:tr>
              <a:tr h="370840">
                <a:tc>
                  <a:txBody>
                    <a:bodyPr/>
                    <a:lstStyle/>
                    <a:p>
                      <a:r>
                        <a:rPr lang="de-DE" dirty="0"/>
                        <a:t>Masse</a:t>
                      </a:r>
                    </a:p>
                  </a:txBody>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de-DE" dirty="0"/>
                        <a:t>6,419 · 10</a:t>
                      </a:r>
                      <a:r>
                        <a:rPr lang="de-DE" baseline="30000" dirty="0"/>
                        <a:t>23</a:t>
                      </a:r>
                      <a:r>
                        <a:rPr lang="de-DE" dirty="0"/>
                        <a:t> kg </a:t>
                      </a:r>
                    </a:p>
                  </a:txBody>
                  <a:tcPr/>
                </a:tc>
                <a:extLst>
                  <a:ext uri="{0D108BD9-81ED-4DB2-BD59-A6C34878D82A}">
                    <a16:rowId xmlns:a16="http://schemas.microsoft.com/office/drawing/2014/main" val="1460451374"/>
                  </a:ext>
                </a:extLst>
              </a:tr>
              <a:tr h="370840">
                <a:tc>
                  <a:txBody>
                    <a:bodyPr/>
                    <a:lstStyle/>
                    <a:p>
                      <a:r>
                        <a:rPr lang="de-DE" dirty="0"/>
                        <a:t>Rotationsperiode</a:t>
                      </a:r>
                    </a:p>
                  </a:txBody>
                  <a:tcPr/>
                </a:tc>
                <a:tc>
                  <a:txBody>
                    <a:bodyPr/>
                    <a:lstStyle/>
                    <a:p>
                      <a:pPr algn="r"/>
                      <a:r>
                        <a:rPr lang="de-DE" dirty="0"/>
                        <a:t>24 h 37 min 22 s</a:t>
                      </a:r>
                    </a:p>
                  </a:txBody>
                  <a:tcPr/>
                </a:tc>
                <a:extLst>
                  <a:ext uri="{0D108BD9-81ED-4DB2-BD59-A6C34878D82A}">
                    <a16:rowId xmlns:a16="http://schemas.microsoft.com/office/drawing/2014/main" val="217902739"/>
                  </a:ext>
                </a:extLst>
              </a:tr>
              <a:tr h="370840">
                <a:tc>
                  <a:txBody>
                    <a:bodyPr/>
                    <a:lstStyle/>
                    <a:p>
                      <a:r>
                        <a:rPr lang="de-DE" dirty="0"/>
                        <a:t>Umlaufzeit (siderisch)</a:t>
                      </a:r>
                    </a:p>
                  </a:txBody>
                  <a:tcPr/>
                </a:tc>
                <a:tc>
                  <a:txBody>
                    <a:bodyPr/>
                    <a:lstStyle/>
                    <a:p>
                      <a:pPr algn="r"/>
                      <a:r>
                        <a:rPr lang="de-DE" dirty="0"/>
                        <a:t>686,980 Tage</a:t>
                      </a:r>
                    </a:p>
                  </a:txBody>
                  <a:tcPr/>
                </a:tc>
                <a:extLst>
                  <a:ext uri="{0D108BD9-81ED-4DB2-BD59-A6C34878D82A}">
                    <a16:rowId xmlns:a16="http://schemas.microsoft.com/office/drawing/2014/main" val="192022854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Umlaufzeit (synodisch)</a:t>
                      </a:r>
                    </a:p>
                  </a:txBody>
                  <a:tcPr/>
                </a:tc>
                <a:tc>
                  <a:txBody>
                    <a:bodyPr/>
                    <a:lstStyle/>
                    <a:p>
                      <a:pPr algn="r"/>
                      <a:r>
                        <a:rPr lang="de-DE" dirty="0"/>
                        <a:t>779,94 Tage</a:t>
                      </a:r>
                    </a:p>
                  </a:txBody>
                  <a:tcPr/>
                </a:tc>
                <a:extLst>
                  <a:ext uri="{0D108BD9-81ED-4DB2-BD59-A6C34878D82A}">
                    <a16:rowId xmlns:a16="http://schemas.microsoft.com/office/drawing/2014/main" val="533719907"/>
                  </a:ext>
                </a:extLst>
              </a:tr>
              <a:tr h="370840">
                <a:tc>
                  <a:txBody>
                    <a:bodyPr/>
                    <a:lstStyle/>
                    <a:p>
                      <a:r>
                        <a:rPr lang="de-DE" dirty="0"/>
                        <a:t>Abstand zur Sonne</a:t>
                      </a:r>
                    </a:p>
                  </a:txBody>
                  <a:tcPr/>
                </a:tc>
                <a:tc>
                  <a:txBody>
                    <a:bodyPr/>
                    <a:lstStyle/>
                    <a:p>
                      <a:pPr algn="r"/>
                      <a:r>
                        <a:rPr lang="de-DE" dirty="0"/>
                        <a:t>1,524 au</a:t>
                      </a:r>
                    </a:p>
                  </a:txBody>
                  <a:tcPr/>
                </a:tc>
                <a:extLst>
                  <a:ext uri="{0D108BD9-81ED-4DB2-BD59-A6C34878D82A}">
                    <a16:rowId xmlns:a16="http://schemas.microsoft.com/office/drawing/2014/main" val="4222682422"/>
                  </a:ext>
                </a:extLst>
              </a:tr>
              <a:tr h="370840">
                <a:tc>
                  <a:txBody>
                    <a:bodyPr/>
                    <a:lstStyle/>
                    <a:p>
                      <a:r>
                        <a:rPr lang="de-DE" dirty="0"/>
                        <a:t>Astronomisches Symbol</a:t>
                      </a:r>
                    </a:p>
                  </a:txBody>
                  <a:tcPr/>
                </a:tc>
                <a:tc>
                  <a:txBody>
                    <a:bodyPr/>
                    <a:lstStyle/>
                    <a:p>
                      <a:pPr algn="r"/>
                      <a:r>
                        <a:rPr lang="de-DE" sz="1800" b="0" i="0" u="none" strike="noStrike" kern="1200" dirty="0">
                          <a:solidFill>
                            <a:schemeClr val="dk1"/>
                          </a:solidFill>
                          <a:effectLst/>
                          <a:latin typeface="+mn-lt"/>
                          <a:ea typeface="+mn-ea"/>
                          <a:cs typeface="+mn-cs"/>
                        </a:rPr>
                        <a:t>♂</a:t>
                      </a:r>
                      <a:endParaRPr lang="de-DE" dirty="0"/>
                    </a:p>
                  </a:txBody>
                  <a:tcPr/>
                </a:tc>
                <a:extLst>
                  <a:ext uri="{0D108BD9-81ED-4DB2-BD59-A6C34878D82A}">
                    <a16:rowId xmlns:a16="http://schemas.microsoft.com/office/drawing/2014/main" val="2419678030"/>
                  </a:ext>
                </a:extLst>
              </a:tr>
              <a:tr h="370840">
                <a:tc>
                  <a:txBody>
                    <a:bodyPr/>
                    <a:lstStyle/>
                    <a:p>
                      <a:r>
                        <a:rPr lang="de-DE" dirty="0"/>
                        <a:t>Monde</a:t>
                      </a:r>
                    </a:p>
                  </a:txBody>
                  <a:tcPr/>
                </a:tc>
                <a:tc>
                  <a:txBody>
                    <a:bodyPr/>
                    <a:lstStyle/>
                    <a:p>
                      <a:pPr algn="r"/>
                      <a:r>
                        <a:rPr lang="de-DE" dirty="0"/>
                        <a:t>2</a:t>
                      </a:r>
                    </a:p>
                  </a:txBody>
                  <a:tcPr/>
                </a:tc>
                <a:extLst>
                  <a:ext uri="{0D108BD9-81ED-4DB2-BD59-A6C34878D82A}">
                    <a16:rowId xmlns:a16="http://schemas.microsoft.com/office/drawing/2014/main" val="3932157054"/>
                  </a:ext>
                </a:extLst>
              </a:tr>
            </a:tbl>
          </a:graphicData>
        </a:graphic>
      </p:graphicFrame>
      <p:pic>
        <p:nvPicPr>
          <p:cNvPr id="4" name="Grafik 3">
            <a:extLst>
              <a:ext uri="{FF2B5EF4-FFF2-40B4-BE49-F238E27FC236}">
                <a16:creationId xmlns:a16="http://schemas.microsoft.com/office/drawing/2014/main" id="{4334A47C-E195-4BF3-869A-6DC7B52B9477}"/>
              </a:ext>
            </a:extLst>
          </p:cNvPr>
          <p:cNvPicPr>
            <a:picLocks noChangeAspect="1"/>
          </p:cNvPicPr>
          <p:nvPr/>
        </p:nvPicPr>
        <p:blipFill rotWithShape="1">
          <a:blip r:embed="rId2">
            <a:extLst>
              <a:ext uri="{28A0092B-C50C-407E-A947-70E740481C1C}">
                <a14:useLocalDpi xmlns:a14="http://schemas.microsoft.com/office/drawing/2010/main" val="0"/>
              </a:ext>
            </a:extLst>
          </a:blip>
          <a:srcRect t="15122" b="14647"/>
          <a:stretch/>
        </p:blipFill>
        <p:spPr>
          <a:xfrm>
            <a:off x="392338" y="673331"/>
            <a:ext cx="4613377" cy="4860000"/>
          </a:xfrm>
          <a:prstGeom prst="rect">
            <a:avLst/>
          </a:prstGeom>
        </p:spPr>
      </p:pic>
      <p:sp>
        <p:nvSpPr>
          <p:cNvPr id="7" name="Textfeld 6">
            <a:extLst>
              <a:ext uri="{FF2B5EF4-FFF2-40B4-BE49-F238E27FC236}">
                <a16:creationId xmlns:a16="http://schemas.microsoft.com/office/drawing/2014/main" id="{53C074FB-5BF8-40DB-9A5C-145DE0204075}"/>
              </a:ext>
            </a:extLst>
          </p:cNvPr>
          <p:cNvSpPr txBox="1"/>
          <p:nvPr/>
        </p:nvSpPr>
        <p:spPr>
          <a:xfrm>
            <a:off x="10551102" y="6015194"/>
            <a:ext cx="732893" cy="246221"/>
          </a:xfrm>
          <a:prstGeom prst="rect">
            <a:avLst/>
          </a:prstGeom>
          <a:noFill/>
        </p:spPr>
        <p:txBody>
          <a:bodyPr wrap="none" rtlCol="0">
            <a:spAutoFit/>
          </a:bodyPr>
          <a:lstStyle/>
          <a:p>
            <a:r>
              <a:rPr lang="de-DE" sz="1000" dirty="0"/>
              <a:t>Bild: NASA</a:t>
            </a:r>
          </a:p>
        </p:txBody>
      </p:sp>
    </p:spTree>
    <p:extLst>
      <p:ext uri="{BB962C8B-B14F-4D97-AF65-F5344CB8AC3E}">
        <p14:creationId xmlns:p14="http://schemas.microsoft.com/office/powerpoint/2010/main" val="20849714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4C88D8E-A432-4A71-9EDD-642D8467CB76}"/>
              </a:ext>
            </a:extLst>
          </p:cNvPr>
          <p:cNvSpPr>
            <a:spLocks noGrp="1"/>
          </p:cNvSpPr>
          <p:nvPr>
            <p:ph type="title"/>
          </p:nvPr>
        </p:nvSpPr>
        <p:spPr/>
        <p:txBody>
          <a:bodyPr>
            <a:normAutofit fontScale="90000"/>
          </a:bodyPr>
          <a:lstStyle/>
          <a:p>
            <a:r>
              <a:rPr lang="de-DE" dirty="0">
                <a:solidFill>
                  <a:srgbClr val="0070C0"/>
                </a:solidFill>
              </a:rPr>
              <a:t>Der Mars</a:t>
            </a:r>
            <a:endParaRPr lang="de-DE" dirty="0"/>
          </a:p>
        </p:txBody>
      </p:sp>
      <p:pic>
        <p:nvPicPr>
          <p:cNvPr id="6" name="Grafik 5">
            <a:extLst>
              <a:ext uri="{FF2B5EF4-FFF2-40B4-BE49-F238E27FC236}">
                <a16:creationId xmlns:a16="http://schemas.microsoft.com/office/drawing/2014/main" id="{1B9EC2AD-16F1-44BA-B165-22321FCDFD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44178" y="893578"/>
            <a:ext cx="2704762" cy="2298413"/>
          </a:xfrm>
          <a:prstGeom prst="rect">
            <a:avLst/>
          </a:prstGeom>
        </p:spPr>
      </p:pic>
      <p:pic>
        <p:nvPicPr>
          <p:cNvPr id="7" name="Grafik 6">
            <a:extLst>
              <a:ext uri="{FF2B5EF4-FFF2-40B4-BE49-F238E27FC236}">
                <a16:creationId xmlns:a16="http://schemas.microsoft.com/office/drawing/2014/main" id="{934F5B06-DCB4-416C-91E2-0F51FF350E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9257" y="3882850"/>
            <a:ext cx="1657350" cy="1571625"/>
          </a:xfrm>
          <a:prstGeom prst="rect">
            <a:avLst/>
          </a:prstGeom>
        </p:spPr>
      </p:pic>
      <p:sp>
        <p:nvSpPr>
          <p:cNvPr id="8" name="Textfeld 7">
            <a:extLst>
              <a:ext uri="{FF2B5EF4-FFF2-40B4-BE49-F238E27FC236}">
                <a16:creationId xmlns:a16="http://schemas.microsoft.com/office/drawing/2014/main" id="{6CDB0C83-F6F3-4DB9-BBEF-34360FD6F20F}"/>
              </a:ext>
            </a:extLst>
          </p:cNvPr>
          <p:cNvSpPr txBox="1"/>
          <p:nvPr/>
        </p:nvSpPr>
        <p:spPr>
          <a:xfrm>
            <a:off x="299257" y="835533"/>
            <a:ext cx="8638266" cy="923330"/>
          </a:xfrm>
          <a:prstGeom prst="rect">
            <a:avLst/>
          </a:prstGeom>
          <a:noFill/>
        </p:spPr>
        <p:txBody>
          <a:bodyPr wrap="square" rtlCol="0">
            <a:spAutoFit/>
          </a:bodyPr>
          <a:lstStyle/>
          <a:p>
            <a:pPr algn="just"/>
            <a:r>
              <a:rPr lang="de-DE" dirty="0"/>
              <a:t>Der Mars ist ein erdähnlicher Gesteinsplanet. Er wird auch als Roter Planet bezeichnet. Seine rote Färbung geht auf Eisenoxidstaub zurück, der sich auf der Oberfläche und in der dünnen CO</a:t>
            </a:r>
            <a:r>
              <a:rPr lang="de-DE" baseline="-25000" dirty="0"/>
              <a:t>2</a:t>
            </a:r>
            <a:r>
              <a:rPr lang="de-DE" dirty="0"/>
              <a:t>-Atmosphäre verteilt hat.</a:t>
            </a:r>
          </a:p>
        </p:txBody>
      </p:sp>
      <p:sp>
        <p:nvSpPr>
          <p:cNvPr id="9" name="Textfeld 8">
            <a:extLst>
              <a:ext uri="{FF2B5EF4-FFF2-40B4-BE49-F238E27FC236}">
                <a16:creationId xmlns:a16="http://schemas.microsoft.com/office/drawing/2014/main" id="{5A4E792E-61A0-49C9-96EB-E94FF8BF9E83}"/>
              </a:ext>
            </a:extLst>
          </p:cNvPr>
          <p:cNvSpPr txBox="1"/>
          <p:nvPr/>
        </p:nvSpPr>
        <p:spPr>
          <a:xfrm>
            <a:off x="299257" y="1856104"/>
            <a:ext cx="8638266" cy="923330"/>
          </a:xfrm>
          <a:prstGeom prst="rect">
            <a:avLst/>
          </a:prstGeom>
          <a:noFill/>
        </p:spPr>
        <p:txBody>
          <a:bodyPr wrap="square" rtlCol="0">
            <a:spAutoFit/>
          </a:bodyPr>
          <a:lstStyle/>
          <a:p>
            <a:pPr algn="just"/>
            <a:r>
              <a:rPr lang="de-DE" dirty="0"/>
              <a:t>Auf dem Mars finden sich die höchsten Vulkane des Sonnensystems. Der höchste Vulkan bzw. Berg ist </a:t>
            </a:r>
            <a:r>
              <a:rPr lang="de-DE" b="1" dirty="0"/>
              <a:t>Olympus Mons</a:t>
            </a:r>
            <a:r>
              <a:rPr lang="de-DE" dirty="0"/>
              <a:t>. Er hat eine Höhe von 22 km (über dem mittleren </a:t>
            </a:r>
            <a:r>
              <a:rPr lang="de-DE" dirty="0" err="1"/>
              <a:t>Planetenniveua</a:t>
            </a:r>
            <a:r>
              <a:rPr lang="de-DE" dirty="0"/>
              <a:t>) und einen Durchmesser von etwa 600 km.</a:t>
            </a:r>
          </a:p>
        </p:txBody>
      </p:sp>
      <p:sp>
        <p:nvSpPr>
          <p:cNvPr id="10" name="Textfeld 9">
            <a:extLst>
              <a:ext uri="{FF2B5EF4-FFF2-40B4-BE49-F238E27FC236}">
                <a16:creationId xmlns:a16="http://schemas.microsoft.com/office/drawing/2014/main" id="{D5B3EF37-E936-4D00-8C76-630803FA3E35}"/>
              </a:ext>
            </a:extLst>
          </p:cNvPr>
          <p:cNvSpPr txBox="1"/>
          <p:nvPr/>
        </p:nvSpPr>
        <p:spPr>
          <a:xfrm>
            <a:off x="299257" y="2896216"/>
            <a:ext cx="8638266" cy="923330"/>
          </a:xfrm>
          <a:prstGeom prst="rect">
            <a:avLst/>
          </a:prstGeom>
          <a:noFill/>
        </p:spPr>
        <p:txBody>
          <a:bodyPr wrap="square" rtlCol="0">
            <a:spAutoFit/>
          </a:bodyPr>
          <a:lstStyle/>
          <a:p>
            <a:pPr algn="just"/>
            <a:r>
              <a:rPr lang="de-DE" dirty="0"/>
              <a:t>Der Mars verfügt über 2 Monde, </a:t>
            </a:r>
            <a:r>
              <a:rPr lang="de-DE" b="1" dirty="0"/>
              <a:t>Phobos</a:t>
            </a:r>
            <a:r>
              <a:rPr lang="de-DE" dirty="0"/>
              <a:t> und </a:t>
            </a:r>
            <a:r>
              <a:rPr lang="de-DE" b="1" dirty="0"/>
              <a:t>Deimos</a:t>
            </a:r>
            <a:r>
              <a:rPr lang="de-DE" dirty="0"/>
              <a:t>. Beide sind unregelmäßig geformte Objekte und daher vermutlich Asteroiden, die von der Schwerkraft des Mars eingefangen wurden. </a:t>
            </a:r>
          </a:p>
        </p:txBody>
      </p:sp>
      <p:sp>
        <p:nvSpPr>
          <p:cNvPr id="11" name="Textfeld 10">
            <a:extLst>
              <a:ext uri="{FF2B5EF4-FFF2-40B4-BE49-F238E27FC236}">
                <a16:creationId xmlns:a16="http://schemas.microsoft.com/office/drawing/2014/main" id="{F41BADA4-1853-4B6C-832B-CE16C594E045}"/>
              </a:ext>
            </a:extLst>
          </p:cNvPr>
          <p:cNvSpPr txBox="1"/>
          <p:nvPr/>
        </p:nvSpPr>
        <p:spPr>
          <a:xfrm>
            <a:off x="2091946" y="3745333"/>
            <a:ext cx="9656994" cy="923330"/>
          </a:xfrm>
          <a:prstGeom prst="rect">
            <a:avLst/>
          </a:prstGeom>
          <a:noFill/>
        </p:spPr>
        <p:txBody>
          <a:bodyPr wrap="square" rtlCol="0">
            <a:spAutoFit/>
          </a:bodyPr>
          <a:lstStyle/>
          <a:p>
            <a:pPr algn="just"/>
            <a:r>
              <a:rPr lang="de-DE" dirty="0"/>
              <a:t>In größeren Fernrohren deutlich sichtbar sind die zwei Polkappen und mehrere dunkle Ebenen, die sich im Frühjahr etwas verfärben. Bilder von Raumsonden zeigen eine Oberfläche die mit Kratern und Spuren von Tektonik bedeckt ist.</a:t>
            </a:r>
          </a:p>
        </p:txBody>
      </p:sp>
      <p:sp>
        <p:nvSpPr>
          <p:cNvPr id="12" name="Textfeld 11">
            <a:extLst>
              <a:ext uri="{FF2B5EF4-FFF2-40B4-BE49-F238E27FC236}">
                <a16:creationId xmlns:a16="http://schemas.microsoft.com/office/drawing/2014/main" id="{FD0967F1-28DC-495E-846C-FD63DB7829CA}"/>
              </a:ext>
            </a:extLst>
          </p:cNvPr>
          <p:cNvSpPr txBox="1"/>
          <p:nvPr/>
        </p:nvSpPr>
        <p:spPr>
          <a:xfrm>
            <a:off x="2091946" y="4759298"/>
            <a:ext cx="9656994" cy="923330"/>
          </a:xfrm>
          <a:prstGeom prst="rect">
            <a:avLst/>
          </a:prstGeom>
          <a:noFill/>
        </p:spPr>
        <p:txBody>
          <a:bodyPr wrap="square" rtlCol="0">
            <a:spAutoFit/>
          </a:bodyPr>
          <a:lstStyle/>
          <a:p>
            <a:pPr algn="just"/>
            <a:r>
              <a:rPr lang="de-DE" dirty="0"/>
              <a:t>Auf dem Mars gibt es wie auf der Erde Jahreszeiten, auf Grund der Exzentrizität der Umlaufbahn sind dies unterschiedlich lang. Darüber hinaus wirken sich die Jahreszeiten auf der Nord- und Südhalbkugel unterschiedlich aus. </a:t>
            </a:r>
          </a:p>
        </p:txBody>
      </p:sp>
    </p:spTree>
    <p:extLst>
      <p:ext uri="{BB962C8B-B14F-4D97-AF65-F5344CB8AC3E}">
        <p14:creationId xmlns:p14="http://schemas.microsoft.com/office/powerpoint/2010/main" val="2096174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4C88D8E-A432-4A71-9EDD-642D8467CB76}"/>
              </a:ext>
            </a:extLst>
          </p:cNvPr>
          <p:cNvSpPr>
            <a:spLocks noGrp="1"/>
          </p:cNvSpPr>
          <p:nvPr>
            <p:ph type="title"/>
          </p:nvPr>
        </p:nvSpPr>
        <p:spPr/>
        <p:txBody>
          <a:bodyPr>
            <a:normAutofit fontScale="90000"/>
          </a:bodyPr>
          <a:lstStyle/>
          <a:p>
            <a:r>
              <a:rPr lang="de-DE" dirty="0">
                <a:solidFill>
                  <a:srgbClr val="0070C0"/>
                </a:solidFill>
              </a:rPr>
              <a:t>Der Mars</a:t>
            </a:r>
            <a:endParaRPr lang="de-DE" dirty="0"/>
          </a:p>
        </p:txBody>
      </p:sp>
      <p:pic>
        <p:nvPicPr>
          <p:cNvPr id="14" name="Picture 25" descr="PIA01676(Happy Face)">
            <a:extLst>
              <a:ext uri="{FF2B5EF4-FFF2-40B4-BE49-F238E27FC236}">
                <a16:creationId xmlns:a16="http://schemas.microsoft.com/office/drawing/2014/main" id="{94552816-ACB4-449A-B0A1-5B7BAF99E7D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6359" b="22419"/>
          <a:stretch/>
        </p:blipFill>
        <p:spPr bwMode="auto">
          <a:xfrm>
            <a:off x="6095998" y="357127"/>
            <a:ext cx="5750719" cy="4325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32" descr="olympus_mons">
            <a:extLst>
              <a:ext uri="{FF2B5EF4-FFF2-40B4-BE49-F238E27FC236}">
                <a16:creationId xmlns:a16="http://schemas.microsoft.com/office/drawing/2014/main" id="{37C9D7E1-619D-403F-8098-1638C29FFC3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2276" y="1113855"/>
            <a:ext cx="535305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feld 2">
            <a:extLst>
              <a:ext uri="{FF2B5EF4-FFF2-40B4-BE49-F238E27FC236}">
                <a16:creationId xmlns:a16="http://schemas.microsoft.com/office/drawing/2014/main" id="{27392E15-1C5C-48EE-8C35-447FC5C90B24}"/>
              </a:ext>
            </a:extLst>
          </p:cNvPr>
          <p:cNvSpPr txBox="1"/>
          <p:nvPr/>
        </p:nvSpPr>
        <p:spPr>
          <a:xfrm>
            <a:off x="552276" y="743188"/>
            <a:ext cx="1624163" cy="369332"/>
          </a:xfrm>
          <a:prstGeom prst="rect">
            <a:avLst/>
          </a:prstGeom>
          <a:noFill/>
        </p:spPr>
        <p:txBody>
          <a:bodyPr wrap="none" rtlCol="0">
            <a:spAutoFit/>
          </a:bodyPr>
          <a:lstStyle/>
          <a:p>
            <a:r>
              <a:rPr lang="de-DE" b="1" dirty="0"/>
              <a:t>Olympus Mons</a:t>
            </a:r>
          </a:p>
        </p:txBody>
      </p:sp>
      <p:sp>
        <p:nvSpPr>
          <p:cNvPr id="4" name="Rechteck 3">
            <a:extLst>
              <a:ext uri="{FF2B5EF4-FFF2-40B4-BE49-F238E27FC236}">
                <a16:creationId xmlns:a16="http://schemas.microsoft.com/office/drawing/2014/main" id="{EABA3F12-DF9B-4BAC-B118-3E2C020186AB}"/>
              </a:ext>
            </a:extLst>
          </p:cNvPr>
          <p:cNvSpPr/>
          <p:nvPr/>
        </p:nvSpPr>
        <p:spPr>
          <a:xfrm>
            <a:off x="6030484" y="4682999"/>
            <a:ext cx="3946401" cy="369332"/>
          </a:xfrm>
          <a:prstGeom prst="rect">
            <a:avLst/>
          </a:prstGeom>
        </p:spPr>
        <p:txBody>
          <a:bodyPr wrap="none">
            <a:spAutoFit/>
          </a:bodyPr>
          <a:lstStyle/>
          <a:p>
            <a:r>
              <a:rPr lang="de-DE" altLang="de-DE" b="1" dirty="0"/>
              <a:t>Krater Galle – der „ Happy Face“ Krater </a:t>
            </a:r>
            <a:endParaRPr lang="de-DE" dirty="0"/>
          </a:p>
        </p:txBody>
      </p:sp>
      <p:sp>
        <p:nvSpPr>
          <p:cNvPr id="16" name="Textfeld 15">
            <a:extLst>
              <a:ext uri="{FF2B5EF4-FFF2-40B4-BE49-F238E27FC236}">
                <a16:creationId xmlns:a16="http://schemas.microsoft.com/office/drawing/2014/main" id="{30433AFD-3503-492E-9175-9D80B72DCF9D}"/>
              </a:ext>
            </a:extLst>
          </p:cNvPr>
          <p:cNvSpPr txBox="1"/>
          <p:nvPr/>
        </p:nvSpPr>
        <p:spPr>
          <a:xfrm>
            <a:off x="10511774" y="6015194"/>
            <a:ext cx="841897" cy="246221"/>
          </a:xfrm>
          <a:prstGeom prst="rect">
            <a:avLst/>
          </a:prstGeom>
          <a:noFill/>
        </p:spPr>
        <p:txBody>
          <a:bodyPr wrap="none" rtlCol="0">
            <a:spAutoFit/>
          </a:bodyPr>
          <a:lstStyle/>
          <a:p>
            <a:r>
              <a:rPr lang="de-DE" sz="1000" dirty="0"/>
              <a:t>Bilder: NASA</a:t>
            </a:r>
          </a:p>
        </p:txBody>
      </p:sp>
    </p:spTree>
    <p:extLst>
      <p:ext uri="{BB962C8B-B14F-4D97-AF65-F5344CB8AC3E}">
        <p14:creationId xmlns:p14="http://schemas.microsoft.com/office/powerpoint/2010/main" val="5237869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4C88D8E-A432-4A71-9EDD-642D8467CB76}"/>
              </a:ext>
            </a:extLst>
          </p:cNvPr>
          <p:cNvSpPr>
            <a:spLocks noGrp="1"/>
          </p:cNvSpPr>
          <p:nvPr>
            <p:ph type="title"/>
          </p:nvPr>
        </p:nvSpPr>
        <p:spPr/>
        <p:txBody>
          <a:bodyPr>
            <a:normAutofit fontScale="90000"/>
          </a:bodyPr>
          <a:lstStyle/>
          <a:p>
            <a:r>
              <a:rPr lang="de-DE" dirty="0">
                <a:solidFill>
                  <a:srgbClr val="0070C0"/>
                </a:solidFill>
              </a:rPr>
              <a:t>Erforschung des Mars</a:t>
            </a:r>
            <a:endParaRPr lang="de-DE" dirty="0"/>
          </a:p>
        </p:txBody>
      </p:sp>
      <p:sp>
        <p:nvSpPr>
          <p:cNvPr id="13" name="Textfeld 12">
            <a:extLst>
              <a:ext uri="{FF2B5EF4-FFF2-40B4-BE49-F238E27FC236}">
                <a16:creationId xmlns:a16="http://schemas.microsoft.com/office/drawing/2014/main" id="{45C91856-45D9-4049-AE79-199100FFF590}"/>
              </a:ext>
            </a:extLst>
          </p:cNvPr>
          <p:cNvSpPr txBox="1"/>
          <p:nvPr/>
        </p:nvSpPr>
        <p:spPr>
          <a:xfrm>
            <a:off x="299257" y="613106"/>
            <a:ext cx="11492692" cy="369332"/>
          </a:xfrm>
          <a:prstGeom prst="rect">
            <a:avLst/>
          </a:prstGeom>
          <a:noFill/>
        </p:spPr>
        <p:txBody>
          <a:bodyPr wrap="square" rtlCol="0">
            <a:spAutoFit/>
          </a:bodyPr>
          <a:lstStyle/>
          <a:p>
            <a:pPr algn="just"/>
            <a:r>
              <a:rPr lang="de-DE" dirty="0"/>
              <a:t>Erste erfolgreiche Mars-Mission war im Juli 1965 Mariner 4 (NASA). Die Raumsonde machte die ersten Bilder.</a:t>
            </a:r>
          </a:p>
        </p:txBody>
      </p:sp>
      <p:sp>
        <p:nvSpPr>
          <p:cNvPr id="15" name="Textfeld 14">
            <a:extLst>
              <a:ext uri="{FF2B5EF4-FFF2-40B4-BE49-F238E27FC236}">
                <a16:creationId xmlns:a16="http://schemas.microsoft.com/office/drawing/2014/main" id="{A866CB4B-64A0-448C-96FB-38E8DD8B05D1}"/>
              </a:ext>
            </a:extLst>
          </p:cNvPr>
          <p:cNvSpPr txBox="1"/>
          <p:nvPr/>
        </p:nvSpPr>
        <p:spPr>
          <a:xfrm>
            <a:off x="2823000" y="2852834"/>
            <a:ext cx="8968949" cy="369332"/>
          </a:xfrm>
          <a:prstGeom prst="rect">
            <a:avLst/>
          </a:prstGeom>
          <a:noFill/>
        </p:spPr>
        <p:txBody>
          <a:bodyPr wrap="square" rtlCol="0">
            <a:spAutoFit/>
          </a:bodyPr>
          <a:lstStyle/>
          <a:p>
            <a:pPr algn="just"/>
            <a:r>
              <a:rPr lang="de-DE" dirty="0"/>
              <a:t> </a:t>
            </a:r>
          </a:p>
        </p:txBody>
      </p:sp>
      <p:graphicFrame>
        <p:nvGraphicFramePr>
          <p:cNvPr id="3" name="Tabelle 2">
            <a:extLst>
              <a:ext uri="{FF2B5EF4-FFF2-40B4-BE49-F238E27FC236}">
                <a16:creationId xmlns:a16="http://schemas.microsoft.com/office/drawing/2014/main" id="{F1BD7BB9-7D72-42CB-BE02-C411466A1706}"/>
              </a:ext>
            </a:extLst>
          </p:cNvPr>
          <p:cNvGraphicFramePr>
            <a:graphicFrameLocks noGrp="1"/>
          </p:cNvGraphicFramePr>
          <p:nvPr>
            <p:extLst>
              <p:ext uri="{D42A27DB-BD31-4B8C-83A1-F6EECF244321}">
                <p14:modId xmlns:p14="http://schemas.microsoft.com/office/powerpoint/2010/main" val="3700927694"/>
              </p:ext>
            </p:extLst>
          </p:nvPr>
        </p:nvGraphicFramePr>
        <p:xfrm>
          <a:off x="400051" y="1140934"/>
          <a:ext cx="8452971" cy="4450080"/>
        </p:xfrm>
        <a:graphic>
          <a:graphicData uri="http://schemas.openxmlformats.org/drawingml/2006/table">
            <a:tbl>
              <a:tblPr firstRow="1" bandRow="1">
                <a:tableStyleId>{5C22544A-7EE6-4342-B048-85BDC9FD1C3A}</a:tableStyleId>
              </a:tblPr>
              <a:tblGrid>
                <a:gridCol w="2852700">
                  <a:extLst>
                    <a:ext uri="{9D8B030D-6E8A-4147-A177-3AD203B41FA5}">
                      <a16:colId xmlns:a16="http://schemas.microsoft.com/office/drawing/2014/main" val="1111447874"/>
                    </a:ext>
                  </a:extLst>
                </a:gridCol>
                <a:gridCol w="1375090">
                  <a:extLst>
                    <a:ext uri="{9D8B030D-6E8A-4147-A177-3AD203B41FA5}">
                      <a16:colId xmlns:a16="http://schemas.microsoft.com/office/drawing/2014/main" val="4084244835"/>
                    </a:ext>
                  </a:extLst>
                </a:gridCol>
                <a:gridCol w="2135927">
                  <a:extLst>
                    <a:ext uri="{9D8B030D-6E8A-4147-A177-3AD203B41FA5}">
                      <a16:colId xmlns:a16="http://schemas.microsoft.com/office/drawing/2014/main" val="1006493970"/>
                    </a:ext>
                  </a:extLst>
                </a:gridCol>
                <a:gridCol w="2089254">
                  <a:extLst>
                    <a:ext uri="{9D8B030D-6E8A-4147-A177-3AD203B41FA5}">
                      <a16:colId xmlns:a16="http://schemas.microsoft.com/office/drawing/2014/main" val="4163251689"/>
                    </a:ext>
                  </a:extLst>
                </a:gridCol>
              </a:tblGrid>
              <a:tr h="370840">
                <a:tc>
                  <a:txBody>
                    <a:bodyPr/>
                    <a:lstStyle/>
                    <a:p>
                      <a:r>
                        <a:rPr lang="de-DE" dirty="0"/>
                        <a:t>Mission</a:t>
                      </a:r>
                    </a:p>
                  </a:txBody>
                  <a:tcPr/>
                </a:tc>
                <a:tc>
                  <a:txBody>
                    <a:bodyPr/>
                    <a:lstStyle/>
                    <a:p>
                      <a:r>
                        <a:rPr lang="de-DE" dirty="0"/>
                        <a:t>Jahr</a:t>
                      </a:r>
                    </a:p>
                  </a:txBody>
                  <a:tcPr/>
                </a:tc>
                <a:tc>
                  <a:txBody>
                    <a:bodyPr/>
                    <a:lstStyle/>
                    <a:p>
                      <a:r>
                        <a:rPr lang="de-DE" dirty="0"/>
                        <a:t>Raumfahrtbehörde</a:t>
                      </a:r>
                    </a:p>
                  </a:txBody>
                  <a:tcPr/>
                </a:tc>
                <a:tc>
                  <a:txBody>
                    <a:bodyPr/>
                    <a:lstStyle/>
                    <a:p>
                      <a:r>
                        <a:rPr lang="de-DE" dirty="0"/>
                        <a:t>Typ</a:t>
                      </a:r>
                    </a:p>
                  </a:txBody>
                  <a:tcPr/>
                </a:tc>
                <a:extLst>
                  <a:ext uri="{0D108BD9-81ED-4DB2-BD59-A6C34878D82A}">
                    <a16:rowId xmlns:a16="http://schemas.microsoft.com/office/drawing/2014/main" val="3482673329"/>
                  </a:ext>
                </a:extLst>
              </a:tr>
              <a:tr h="370840">
                <a:tc>
                  <a:txBody>
                    <a:bodyPr/>
                    <a:lstStyle/>
                    <a:p>
                      <a:r>
                        <a:rPr lang="de-DE" dirty="0"/>
                        <a:t>Mariner 4</a:t>
                      </a:r>
                    </a:p>
                  </a:txBody>
                  <a:tcPr/>
                </a:tc>
                <a:tc>
                  <a:txBody>
                    <a:bodyPr/>
                    <a:lstStyle/>
                    <a:p>
                      <a:r>
                        <a:rPr lang="de-DE" dirty="0"/>
                        <a:t>1964</a:t>
                      </a:r>
                    </a:p>
                  </a:txBody>
                  <a:tcPr/>
                </a:tc>
                <a:tc>
                  <a:txBody>
                    <a:bodyPr/>
                    <a:lstStyle/>
                    <a:p>
                      <a:r>
                        <a:rPr lang="de-DE" dirty="0"/>
                        <a:t>NASA</a:t>
                      </a:r>
                    </a:p>
                  </a:txBody>
                  <a:tcPr/>
                </a:tc>
                <a:tc>
                  <a:txBody>
                    <a:bodyPr/>
                    <a:lstStyle/>
                    <a:p>
                      <a:r>
                        <a:rPr lang="de-DE" dirty="0"/>
                        <a:t>Vorbeiflug</a:t>
                      </a:r>
                    </a:p>
                  </a:txBody>
                  <a:tcPr/>
                </a:tc>
                <a:extLst>
                  <a:ext uri="{0D108BD9-81ED-4DB2-BD59-A6C34878D82A}">
                    <a16:rowId xmlns:a16="http://schemas.microsoft.com/office/drawing/2014/main" val="3575692402"/>
                  </a:ext>
                </a:extLst>
              </a:tr>
              <a:tr h="370840">
                <a:tc>
                  <a:txBody>
                    <a:bodyPr/>
                    <a:lstStyle/>
                    <a:p>
                      <a:r>
                        <a:rPr lang="de-DE" dirty="0"/>
                        <a:t>Mariner 6</a:t>
                      </a:r>
                    </a:p>
                  </a:txBody>
                  <a:tcPr/>
                </a:tc>
                <a:tc>
                  <a:txBody>
                    <a:bodyPr/>
                    <a:lstStyle/>
                    <a:p>
                      <a:r>
                        <a:rPr lang="de-DE" dirty="0"/>
                        <a:t>1969</a:t>
                      </a:r>
                    </a:p>
                  </a:txBody>
                  <a:tcPr/>
                </a:tc>
                <a:tc>
                  <a:txBody>
                    <a:bodyPr/>
                    <a:lstStyle/>
                    <a:p>
                      <a:r>
                        <a:rPr lang="de-DE" dirty="0"/>
                        <a:t>NASA</a:t>
                      </a:r>
                    </a:p>
                  </a:txBody>
                  <a:tcPr/>
                </a:tc>
                <a:tc>
                  <a:txBody>
                    <a:bodyPr/>
                    <a:lstStyle/>
                    <a:p>
                      <a:r>
                        <a:rPr lang="de-DE" dirty="0"/>
                        <a:t>Vorbeiflug</a:t>
                      </a:r>
                    </a:p>
                  </a:txBody>
                  <a:tcPr/>
                </a:tc>
                <a:extLst>
                  <a:ext uri="{0D108BD9-81ED-4DB2-BD59-A6C34878D82A}">
                    <a16:rowId xmlns:a16="http://schemas.microsoft.com/office/drawing/2014/main" val="2819922763"/>
                  </a:ext>
                </a:extLst>
              </a:tr>
              <a:tr h="370840">
                <a:tc>
                  <a:txBody>
                    <a:bodyPr/>
                    <a:lstStyle/>
                    <a:p>
                      <a:r>
                        <a:rPr lang="de-DE" dirty="0"/>
                        <a:t>Mariner 7</a:t>
                      </a:r>
                    </a:p>
                  </a:txBody>
                  <a:tcPr/>
                </a:tc>
                <a:tc>
                  <a:txBody>
                    <a:bodyPr/>
                    <a:lstStyle/>
                    <a:p>
                      <a:r>
                        <a:rPr lang="de-DE" dirty="0"/>
                        <a:t>1969</a:t>
                      </a:r>
                    </a:p>
                  </a:txBody>
                  <a:tcPr/>
                </a:tc>
                <a:tc>
                  <a:txBody>
                    <a:bodyPr/>
                    <a:lstStyle/>
                    <a:p>
                      <a:r>
                        <a:rPr lang="de-DE" dirty="0"/>
                        <a:t>NASA</a:t>
                      </a:r>
                    </a:p>
                  </a:txBody>
                  <a:tcPr/>
                </a:tc>
                <a:tc>
                  <a:txBody>
                    <a:bodyPr/>
                    <a:lstStyle/>
                    <a:p>
                      <a:r>
                        <a:rPr lang="de-DE" dirty="0"/>
                        <a:t>Vorbeiflug</a:t>
                      </a:r>
                    </a:p>
                  </a:txBody>
                  <a:tcPr/>
                </a:tc>
                <a:extLst>
                  <a:ext uri="{0D108BD9-81ED-4DB2-BD59-A6C34878D82A}">
                    <a16:rowId xmlns:a16="http://schemas.microsoft.com/office/drawing/2014/main" val="3570205466"/>
                  </a:ext>
                </a:extLst>
              </a:tr>
              <a:tr h="370840">
                <a:tc>
                  <a:txBody>
                    <a:bodyPr/>
                    <a:lstStyle/>
                    <a:p>
                      <a:r>
                        <a:rPr lang="de-DE" dirty="0"/>
                        <a:t>Mars 2</a:t>
                      </a:r>
                    </a:p>
                  </a:txBody>
                  <a:tcPr/>
                </a:tc>
                <a:tc>
                  <a:txBody>
                    <a:bodyPr/>
                    <a:lstStyle/>
                    <a:p>
                      <a:r>
                        <a:rPr lang="de-DE" dirty="0"/>
                        <a:t>1971</a:t>
                      </a:r>
                    </a:p>
                  </a:txBody>
                  <a:tcPr/>
                </a:tc>
                <a:tc>
                  <a:txBody>
                    <a:bodyPr/>
                    <a:lstStyle/>
                    <a:p>
                      <a:r>
                        <a:rPr lang="de-DE" dirty="0" err="1"/>
                        <a:t>Sovjetunion</a:t>
                      </a:r>
                      <a:endParaRPr lang="de-DE" dirty="0"/>
                    </a:p>
                  </a:txBody>
                  <a:tcPr/>
                </a:tc>
                <a:tc>
                  <a:txBody>
                    <a:bodyPr/>
                    <a:lstStyle/>
                    <a:p>
                      <a:r>
                        <a:rPr lang="de-DE" dirty="0"/>
                        <a:t>Orbiter/Lander</a:t>
                      </a:r>
                    </a:p>
                  </a:txBody>
                  <a:tcPr/>
                </a:tc>
                <a:extLst>
                  <a:ext uri="{0D108BD9-81ED-4DB2-BD59-A6C34878D82A}">
                    <a16:rowId xmlns:a16="http://schemas.microsoft.com/office/drawing/2014/main" val="3273834133"/>
                  </a:ext>
                </a:extLst>
              </a:tr>
              <a:tr h="370840">
                <a:tc>
                  <a:txBody>
                    <a:bodyPr/>
                    <a:lstStyle/>
                    <a:p>
                      <a:r>
                        <a:rPr lang="de-DE" dirty="0"/>
                        <a:t>Mars 3</a:t>
                      </a:r>
                    </a:p>
                  </a:txBody>
                  <a:tcPr/>
                </a:tc>
                <a:tc>
                  <a:txBody>
                    <a:bodyPr/>
                    <a:lstStyle/>
                    <a:p>
                      <a:r>
                        <a:rPr lang="de-DE" dirty="0"/>
                        <a:t>1971</a:t>
                      </a:r>
                    </a:p>
                  </a:txBody>
                  <a:tcPr/>
                </a:tc>
                <a:tc>
                  <a:txBody>
                    <a:bodyPr/>
                    <a:lstStyle/>
                    <a:p>
                      <a:r>
                        <a:rPr lang="de-DE" dirty="0" err="1"/>
                        <a:t>Sovjetunion</a:t>
                      </a:r>
                      <a:endParaRPr lang="de-DE" dirty="0"/>
                    </a:p>
                  </a:txBody>
                  <a:tcPr/>
                </a:tc>
                <a:tc>
                  <a:txBody>
                    <a:bodyPr/>
                    <a:lstStyle/>
                    <a:p>
                      <a:r>
                        <a:rPr lang="de-DE" dirty="0"/>
                        <a:t>Orbiter/Lander</a:t>
                      </a:r>
                    </a:p>
                  </a:txBody>
                  <a:tcPr/>
                </a:tc>
                <a:extLst>
                  <a:ext uri="{0D108BD9-81ED-4DB2-BD59-A6C34878D82A}">
                    <a16:rowId xmlns:a16="http://schemas.microsoft.com/office/drawing/2014/main" val="2102393471"/>
                  </a:ext>
                </a:extLst>
              </a:tr>
              <a:tr h="370840">
                <a:tc>
                  <a:txBody>
                    <a:bodyPr/>
                    <a:lstStyle/>
                    <a:p>
                      <a:r>
                        <a:rPr lang="de-DE" dirty="0"/>
                        <a:t>Mariner 9</a:t>
                      </a:r>
                    </a:p>
                  </a:txBody>
                  <a:tcPr/>
                </a:tc>
                <a:tc>
                  <a:txBody>
                    <a:bodyPr/>
                    <a:lstStyle/>
                    <a:p>
                      <a:r>
                        <a:rPr lang="de-DE" dirty="0"/>
                        <a:t>1971</a:t>
                      </a:r>
                    </a:p>
                  </a:txBody>
                  <a:tcPr/>
                </a:tc>
                <a:tc>
                  <a:txBody>
                    <a:bodyPr/>
                    <a:lstStyle/>
                    <a:p>
                      <a:r>
                        <a:rPr lang="de-DE" dirty="0"/>
                        <a:t>NASA</a:t>
                      </a:r>
                    </a:p>
                  </a:txBody>
                  <a:tcPr/>
                </a:tc>
                <a:tc>
                  <a:txBody>
                    <a:bodyPr/>
                    <a:lstStyle/>
                    <a:p>
                      <a:r>
                        <a:rPr lang="de-DE" dirty="0"/>
                        <a:t>Orbiter</a:t>
                      </a:r>
                    </a:p>
                  </a:txBody>
                  <a:tcPr/>
                </a:tc>
                <a:extLst>
                  <a:ext uri="{0D108BD9-81ED-4DB2-BD59-A6C34878D82A}">
                    <a16:rowId xmlns:a16="http://schemas.microsoft.com/office/drawing/2014/main" val="2088270367"/>
                  </a:ext>
                </a:extLst>
              </a:tr>
              <a:tr h="370840">
                <a:tc>
                  <a:txBody>
                    <a:bodyPr/>
                    <a:lstStyle/>
                    <a:p>
                      <a:r>
                        <a:rPr lang="de-DE" dirty="0"/>
                        <a:t>Mars 5</a:t>
                      </a:r>
                    </a:p>
                  </a:txBody>
                  <a:tcPr/>
                </a:tc>
                <a:tc>
                  <a:txBody>
                    <a:bodyPr/>
                    <a:lstStyle/>
                    <a:p>
                      <a:r>
                        <a:rPr lang="de-DE" dirty="0"/>
                        <a:t>1973</a:t>
                      </a:r>
                    </a:p>
                  </a:txBody>
                  <a:tcPr/>
                </a:tc>
                <a:tc>
                  <a:txBody>
                    <a:bodyPr/>
                    <a:lstStyle/>
                    <a:p>
                      <a:r>
                        <a:rPr lang="de-DE" dirty="0" err="1"/>
                        <a:t>Sovjetunion</a:t>
                      </a:r>
                      <a:endParaRPr lang="de-DE" dirty="0"/>
                    </a:p>
                  </a:txBody>
                  <a:tcPr/>
                </a:tc>
                <a:tc>
                  <a:txBody>
                    <a:bodyPr/>
                    <a:lstStyle/>
                    <a:p>
                      <a:r>
                        <a:rPr lang="de-DE" dirty="0"/>
                        <a:t>Orbiter</a:t>
                      </a:r>
                    </a:p>
                  </a:txBody>
                  <a:tcPr/>
                </a:tc>
                <a:extLst>
                  <a:ext uri="{0D108BD9-81ED-4DB2-BD59-A6C34878D82A}">
                    <a16:rowId xmlns:a16="http://schemas.microsoft.com/office/drawing/2014/main" val="2972632406"/>
                  </a:ext>
                </a:extLst>
              </a:tr>
              <a:tr h="370840">
                <a:tc>
                  <a:txBody>
                    <a:bodyPr/>
                    <a:lstStyle/>
                    <a:p>
                      <a:r>
                        <a:rPr lang="de-DE" dirty="0"/>
                        <a:t>Viking 1</a:t>
                      </a:r>
                    </a:p>
                  </a:txBody>
                  <a:tcPr/>
                </a:tc>
                <a:tc>
                  <a:txBody>
                    <a:bodyPr/>
                    <a:lstStyle/>
                    <a:p>
                      <a:r>
                        <a:rPr lang="de-DE" dirty="0"/>
                        <a:t>1976</a:t>
                      </a:r>
                    </a:p>
                  </a:txBody>
                  <a:tcPr/>
                </a:tc>
                <a:tc>
                  <a:txBody>
                    <a:bodyPr/>
                    <a:lstStyle/>
                    <a:p>
                      <a:r>
                        <a:rPr lang="de-DE" dirty="0"/>
                        <a:t>NASA</a:t>
                      </a:r>
                    </a:p>
                  </a:txBody>
                  <a:tcPr/>
                </a:tc>
                <a:tc>
                  <a:txBody>
                    <a:bodyPr/>
                    <a:lstStyle/>
                    <a:p>
                      <a:r>
                        <a:rPr lang="de-DE" dirty="0"/>
                        <a:t>Orbiter/Lander</a:t>
                      </a:r>
                    </a:p>
                  </a:txBody>
                  <a:tcPr/>
                </a:tc>
                <a:extLst>
                  <a:ext uri="{0D108BD9-81ED-4DB2-BD59-A6C34878D82A}">
                    <a16:rowId xmlns:a16="http://schemas.microsoft.com/office/drawing/2014/main" val="94381317"/>
                  </a:ext>
                </a:extLst>
              </a:tr>
              <a:tr h="370840">
                <a:tc>
                  <a:txBody>
                    <a:bodyPr/>
                    <a:lstStyle/>
                    <a:p>
                      <a:r>
                        <a:rPr lang="de-DE" dirty="0"/>
                        <a:t>Viking 2</a:t>
                      </a:r>
                    </a:p>
                  </a:txBody>
                  <a:tcPr/>
                </a:tc>
                <a:tc>
                  <a:txBody>
                    <a:bodyPr/>
                    <a:lstStyle/>
                    <a:p>
                      <a:r>
                        <a:rPr lang="de-DE" dirty="0"/>
                        <a:t>1976</a:t>
                      </a:r>
                    </a:p>
                  </a:txBody>
                  <a:tcPr/>
                </a:tc>
                <a:tc>
                  <a:txBody>
                    <a:bodyPr/>
                    <a:lstStyle/>
                    <a:p>
                      <a:r>
                        <a:rPr lang="de-DE" dirty="0"/>
                        <a:t>NASA</a:t>
                      </a:r>
                    </a:p>
                  </a:txBody>
                  <a:tcPr/>
                </a:tc>
                <a:tc>
                  <a:txBody>
                    <a:bodyPr/>
                    <a:lstStyle/>
                    <a:p>
                      <a:r>
                        <a:rPr lang="de-DE" dirty="0"/>
                        <a:t>Orbiter/Lander</a:t>
                      </a:r>
                    </a:p>
                  </a:txBody>
                  <a:tcPr/>
                </a:tc>
                <a:extLst>
                  <a:ext uri="{0D108BD9-81ED-4DB2-BD59-A6C34878D82A}">
                    <a16:rowId xmlns:a16="http://schemas.microsoft.com/office/drawing/2014/main" val="932049070"/>
                  </a:ext>
                </a:extLst>
              </a:tr>
              <a:tr h="370840">
                <a:tc>
                  <a:txBody>
                    <a:bodyPr/>
                    <a:lstStyle/>
                    <a:p>
                      <a:r>
                        <a:rPr lang="de-DE" dirty="0"/>
                        <a:t>Mars Global Surveyor</a:t>
                      </a:r>
                    </a:p>
                  </a:txBody>
                  <a:tcPr/>
                </a:tc>
                <a:tc>
                  <a:txBody>
                    <a:bodyPr/>
                    <a:lstStyle/>
                    <a:p>
                      <a:r>
                        <a:rPr lang="de-DE" dirty="0"/>
                        <a:t>1996</a:t>
                      </a:r>
                    </a:p>
                  </a:txBody>
                  <a:tcPr/>
                </a:tc>
                <a:tc>
                  <a:txBody>
                    <a:bodyPr/>
                    <a:lstStyle/>
                    <a:p>
                      <a:r>
                        <a:rPr lang="de-DE" dirty="0"/>
                        <a:t>NASA</a:t>
                      </a:r>
                    </a:p>
                  </a:txBody>
                  <a:tcPr/>
                </a:tc>
                <a:tc>
                  <a:txBody>
                    <a:bodyPr/>
                    <a:lstStyle/>
                    <a:p>
                      <a:r>
                        <a:rPr lang="de-DE" dirty="0"/>
                        <a:t>Orbiter</a:t>
                      </a:r>
                    </a:p>
                  </a:txBody>
                  <a:tcPr/>
                </a:tc>
                <a:extLst>
                  <a:ext uri="{0D108BD9-81ED-4DB2-BD59-A6C34878D82A}">
                    <a16:rowId xmlns:a16="http://schemas.microsoft.com/office/drawing/2014/main" val="1327203351"/>
                  </a:ext>
                </a:extLst>
              </a:tr>
              <a:tr h="370840">
                <a:tc>
                  <a:txBody>
                    <a:bodyPr/>
                    <a:lstStyle/>
                    <a:p>
                      <a:r>
                        <a:rPr lang="de-DE" dirty="0"/>
                        <a:t>Mars Pathfinder</a:t>
                      </a:r>
                    </a:p>
                  </a:txBody>
                  <a:tcPr/>
                </a:tc>
                <a:tc>
                  <a:txBody>
                    <a:bodyPr/>
                    <a:lstStyle/>
                    <a:p>
                      <a:r>
                        <a:rPr lang="de-DE" dirty="0"/>
                        <a:t>1996</a:t>
                      </a:r>
                    </a:p>
                  </a:txBody>
                  <a:tcPr/>
                </a:tc>
                <a:tc>
                  <a:txBody>
                    <a:bodyPr/>
                    <a:lstStyle/>
                    <a:p>
                      <a:r>
                        <a:rPr lang="de-DE" dirty="0"/>
                        <a:t>NASA</a:t>
                      </a:r>
                    </a:p>
                  </a:txBody>
                  <a:tcPr/>
                </a:tc>
                <a:tc>
                  <a:txBody>
                    <a:bodyPr/>
                    <a:lstStyle/>
                    <a:p>
                      <a:r>
                        <a:rPr lang="de-DE" dirty="0"/>
                        <a:t>Lander/Rover</a:t>
                      </a:r>
                    </a:p>
                  </a:txBody>
                  <a:tcPr/>
                </a:tc>
                <a:extLst>
                  <a:ext uri="{0D108BD9-81ED-4DB2-BD59-A6C34878D82A}">
                    <a16:rowId xmlns:a16="http://schemas.microsoft.com/office/drawing/2014/main" val="821114793"/>
                  </a:ext>
                </a:extLst>
              </a:tr>
            </a:tbl>
          </a:graphicData>
        </a:graphic>
      </p:graphicFrame>
      <p:pic>
        <p:nvPicPr>
          <p:cNvPr id="5" name="Grafik 4">
            <a:extLst>
              <a:ext uri="{FF2B5EF4-FFF2-40B4-BE49-F238E27FC236}">
                <a16:creationId xmlns:a16="http://schemas.microsoft.com/office/drawing/2014/main" id="{74A75CB0-2EA6-4E9E-8584-240EB04A95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08064" y="1138245"/>
            <a:ext cx="2886075" cy="2320290"/>
          </a:xfrm>
          <a:prstGeom prst="rect">
            <a:avLst/>
          </a:prstGeom>
        </p:spPr>
      </p:pic>
      <p:sp>
        <p:nvSpPr>
          <p:cNvPr id="10" name="Textfeld 9">
            <a:extLst>
              <a:ext uri="{FF2B5EF4-FFF2-40B4-BE49-F238E27FC236}">
                <a16:creationId xmlns:a16="http://schemas.microsoft.com/office/drawing/2014/main" id="{DA01474D-6DBF-4F3B-ABC1-F6186B79A405}"/>
              </a:ext>
            </a:extLst>
          </p:cNvPr>
          <p:cNvSpPr txBox="1"/>
          <p:nvPr/>
        </p:nvSpPr>
        <p:spPr>
          <a:xfrm>
            <a:off x="10511774" y="6015194"/>
            <a:ext cx="841897" cy="246221"/>
          </a:xfrm>
          <a:prstGeom prst="rect">
            <a:avLst/>
          </a:prstGeom>
          <a:noFill/>
        </p:spPr>
        <p:txBody>
          <a:bodyPr wrap="none" rtlCol="0">
            <a:spAutoFit/>
          </a:bodyPr>
          <a:lstStyle/>
          <a:p>
            <a:r>
              <a:rPr lang="de-DE" sz="1000" dirty="0"/>
              <a:t>Bilder: NASA</a:t>
            </a:r>
          </a:p>
        </p:txBody>
      </p:sp>
      <p:pic>
        <p:nvPicPr>
          <p:cNvPr id="7" name="Grafik 6">
            <a:extLst>
              <a:ext uri="{FF2B5EF4-FFF2-40B4-BE49-F238E27FC236}">
                <a16:creationId xmlns:a16="http://schemas.microsoft.com/office/drawing/2014/main" id="{2A9DC27D-9182-434D-869A-B3076133B9C6}"/>
              </a:ext>
            </a:extLst>
          </p:cNvPr>
          <p:cNvPicPr>
            <a:picLocks noChangeAspect="1"/>
          </p:cNvPicPr>
          <p:nvPr/>
        </p:nvPicPr>
        <p:blipFill rotWithShape="1">
          <a:blip r:embed="rId4">
            <a:extLst>
              <a:ext uri="{28A0092B-C50C-407E-A947-70E740481C1C}">
                <a14:useLocalDpi xmlns:a14="http://schemas.microsoft.com/office/drawing/2010/main" val="0"/>
              </a:ext>
            </a:extLst>
          </a:blip>
          <a:srcRect l="7384" t="11670" r="9290" b="14781"/>
          <a:stretch/>
        </p:blipFill>
        <p:spPr>
          <a:xfrm>
            <a:off x="9108063" y="3614341"/>
            <a:ext cx="2920743" cy="1933530"/>
          </a:xfrm>
          <a:prstGeom prst="rect">
            <a:avLst/>
          </a:prstGeom>
        </p:spPr>
      </p:pic>
      <p:sp>
        <p:nvSpPr>
          <p:cNvPr id="8" name="Textfeld 7">
            <a:extLst>
              <a:ext uri="{FF2B5EF4-FFF2-40B4-BE49-F238E27FC236}">
                <a16:creationId xmlns:a16="http://schemas.microsoft.com/office/drawing/2014/main" id="{75C7F7A6-A8A4-46FA-BC9D-24CD3C177055}"/>
              </a:ext>
            </a:extLst>
          </p:cNvPr>
          <p:cNvSpPr txBox="1"/>
          <p:nvPr/>
        </p:nvSpPr>
        <p:spPr>
          <a:xfrm>
            <a:off x="9108063" y="1203141"/>
            <a:ext cx="699230" cy="246221"/>
          </a:xfrm>
          <a:prstGeom prst="rect">
            <a:avLst/>
          </a:prstGeom>
          <a:noFill/>
        </p:spPr>
        <p:txBody>
          <a:bodyPr wrap="none" rtlCol="0">
            <a:spAutoFit/>
          </a:bodyPr>
          <a:lstStyle/>
          <a:p>
            <a:r>
              <a:rPr lang="de-DE" sz="1000" dirty="0">
                <a:solidFill>
                  <a:schemeClr val="bg1"/>
                </a:solidFill>
              </a:rPr>
              <a:t>Mariner 4</a:t>
            </a:r>
          </a:p>
        </p:txBody>
      </p:sp>
      <p:sp>
        <p:nvSpPr>
          <p:cNvPr id="14" name="Textfeld 13">
            <a:extLst>
              <a:ext uri="{FF2B5EF4-FFF2-40B4-BE49-F238E27FC236}">
                <a16:creationId xmlns:a16="http://schemas.microsoft.com/office/drawing/2014/main" id="{FC382F54-F769-464B-A09E-AF006C49E119}"/>
              </a:ext>
            </a:extLst>
          </p:cNvPr>
          <p:cNvSpPr txBox="1"/>
          <p:nvPr/>
        </p:nvSpPr>
        <p:spPr>
          <a:xfrm>
            <a:off x="9092930" y="3677227"/>
            <a:ext cx="595035" cy="246221"/>
          </a:xfrm>
          <a:prstGeom prst="rect">
            <a:avLst/>
          </a:prstGeom>
          <a:noFill/>
        </p:spPr>
        <p:txBody>
          <a:bodyPr wrap="none" rtlCol="0">
            <a:spAutoFit/>
          </a:bodyPr>
          <a:lstStyle/>
          <a:p>
            <a:r>
              <a:rPr lang="de-DE" sz="1000" dirty="0">
                <a:solidFill>
                  <a:schemeClr val="bg1"/>
                </a:solidFill>
              </a:rPr>
              <a:t>Viking 1</a:t>
            </a:r>
          </a:p>
        </p:txBody>
      </p:sp>
    </p:spTree>
    <p:extLst>
      <p:ext uri="{BB962C8B-B14F-4D97-AF65-F5344CB8AC3E}">
        <p14:creationId xmlns:p14="http://schemas.microsoft.com/office/powerpoint/2010/main" val="32637649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4C88D8E-A432-4A71-9EDD-642D8467CB76}"/>
              </a:ext>
            </a:extLst>
          </p:cNvPr>
          <p:cNvSpPr>
            <a:spLocks noGrp="1"/>
          </p:cNvSpPr>
          <p:nvPr>
            <p:ph type="title"/>
          </p:nvPr>
        </p:nvSpPr>
        <p:spPr/>
        <p:txBody>
          <a:bodyPr>
            <a:normAutofit fontScale="90000"/>
          </a:bodyPr>
          <a:lstStyle/>
          <a:p>
            <a:r>
              <a:rPr lang="de-DE" dirty="0">
                <a:solidFill>
                  <a:srgbClr val="0070C0"/>
                </a:solidFill>
              </a:rPr>
              <a:t>Erforschung des Mars</a:t>
            </a:r>
            <a:endParaRPr lang="de-DE" dirty="0"/>
          </a:p>
        </p:txBody>
      </p:sp>
      <p:sp>
        <p:nvSpPr>
          <p:cNvPr id="13" name="Textfeld 12">
            <a:extLst>
              <a:ext uri="{FF2B5EF4-FFF2-40B4-BE49-F238E27FC236}">
                <a16:creationId xmlns:a16="http://schemas.microsoft.com/office/drawing/2014/main" id="{45C91856-45D9-4049-AE79-199100FFF590}"/>
              </a:ext>
            </a:extLst>
          </p:cNvPr>
          <p:cNvSpPr txBox="1"/>
          <p:nvPr/>
        </p:nvSpPr>
        <p:spPr>
          <a:xfrm>
            <a:off x="299257" y="613106"/>
            <a:ext cx="11492692" cy="369332"/>
          </a:xfrm>
          <a:prstGeom prst="rect">
            <a:avLst/>
          </a:prstGeom>
          <a:noFill/>
        </p:spPr>
        <p:txBody>
          <a:bodyPr wrap="square" rtlCol="0">
            <a:spAutoFit/>
          </a:bodyPr>
          <a:lstStyle/>
          <a:p>
            <a:pPr algn="just"/>
            <a:r>
              <a:rPr lang="de-DE" dirty="0"/>
              <a:t>Erste erfolgreiche Mars-Mission war im Juli 1965 Mariner 4 (NASA). Die Raumsonde machte die ersten Bilder.</a:t>
            </a:r>
          </a:p>
        </p:txBody>
      </p:sp>
      <p:sp>
        <p:nvSpPr>
          <p:cNvPr id="15" name="Textfeld 14">
            <a:extLst>
              <a:ext uri="{FF2B5EF4-FFF2-40B4-BE49-F238E27FC236}">
                <a16:creationId xmlns:a16="http://schemas.microsoft.com/office/drawing/2014/main" id="{A866CB4B-64A0-448C-96FB-38E8DD8B05D1}"/>
              </a:ext>
            </a:extLst>
          </p:cNvPr>
          <p:cNvSpPr txBox="1"/>
          <p:nvPr/>
        </p:nvSpPr>
        <p:spPr>
          <a:xfrm>
            <a:off x="2823000" y="2852834"/>
            <a:ext cx="8968949" cy="369332"/>
          </a:xfrm>
          <a:prstGeom prst="rect">
            <a:avLst/>
          </a:prstGeom>
          <a:noFill/>
        </p:spPr>
        <p:txBody>
          <a:bodyPr wrap="square" rtlCol="0">
            <a:spAutoFit/>
          </a:bodyPr>
          <a:lstStyle/>
          <a:p>
            <a:pPr algn="just"/>
            <a:r>
              <a:rPr lang="de-DE" dirty="0"/>
              <a:t> </a:t>
            </a:r>
          </a:p>
        </p:txBody>
      </p:sp>
      <p:graphicFrame>
        <p:nvGraphicFramePr>
          <p:cNvPr id="3" name="Tabelle 2">
            <a:extLst>
              <a:ext uri="{FF2B5EF4-FFF2-40B4-BE49-F238E27FC236}">
                <a16:creationId xmlns:a16="http://schemas.microsoft.com/office/drawing/2014/main" id="{F1BD7BB9-7D72-42CB-BE02-C411466A1706}"/>
              </a:ext>
            </a:extLst>
          </p:cNvPr>
          <p:cNvGraphicFramePr>
            <a:graphicFrameLocks noGrp="1"/>
          </p:cNvGraphicFramePr>
          <p:nvPr>
            <p:extLst>
              <p:ext uri="{D42A27DB-BD31-4B8C-83A1-F6EECF244321}">
                <p14:modId xmlns:p14="http://schemas.microsoft.com/office/powerpoint/2010/main" val="138172185"/>
              </p:ext>
            </p:extLst>
          </p:nvPr>
        </p:nvGraphicFramePr>
        <p:xfrm>
          <a:off x="400051" y="1140934"/>
          <a:ext cx="8452971" cy="4450080"/>
        </p:xfrm>
        <a:graphic>
          <a:graphicData uri="http://schemas.openxmlformats.org/drawingml/2006/table">
            <a:tbl>
              <a:tblPr firstRow="1" bandRow="1">
                <a:tableStyleId>{5C22544A-7EE6-4342-B048-85BDC9FD1C3A}</a:tableStyleId>
              </a:tblPr>
              <a:tblGrid>
                <a:gridCol w="3152847">
                  <a:extLst>
                    <a:ext uri="{9D8B030D-6E8A-4147-A177-3AD203B41FA5}">
                      <a16:colId xmlns:a16="http://schemas.microsoft.com/office/drawing/2014/main" val="1111447874"/>
                    </a:ext>
                  </a:extLst>
                </a:gridCol>
                <a:gridCol w="1054003">
                  <a:extLst>
                    <a:ext uri="{9D8B030D-6E8A-4147-A177-3AD203B41FA5}">
                      <a16:colId xmlns:a16="http://schemas.microsoft.com/office/drawing/2014/main" val="4084244835"/>
                    </a:ext>
                  </a:extLst>
                </a:gridCol>
                <a:gridCol w="2303450">
                  <a:extLst>
                    <a:ext uri="{9D8B030D-6E8A-4147-A177-3AD203B41FA5}">
                      <a16:colId xmlns:a16="http://schemas.microsoft.com/office/drawing/2014/main" val="1006493970"/>
                    </a:ext>
                  </a:extLst>
                </a:gridCol>
                <a:gridCol w="1942671">
                  <a:extLst>
                    <a:ext uri="{9D8B030D-6E8A-4147-A177-3AD203B41FA5}">
                      <a16:colId xmlns:a16="http://schemas.microsoft.com/office/drawing/2014/main" val="4163251689"/>
                    </a:ext>
                  </a:extLst>
                </a:gridCol>
              </a:tblGrid>
              <a:tr h="370840">
                <a:tc>
                  <a:txBody>
                    <a:bodyPr/>
                    <a:lstStyle/>
                    <a:p>
                      <a:r>
                        <a:rPr lang="de-DE" dirty="0"/>
                        <a:t>Mission</a:t>
                      </a:r>
                    </a:p>
                  </a:txBody>
                  <a:tcPr/>
                </a:tc>
                <a:tc>
                  <a:txBody>
                    <a:bodyPr/>
                    <a:lstStyle/>
                    <a:p>
                      <a:r>
                        <a:rPr lang="de-DE" dirty="0"/>
                        <a:t>Jahr</a:t>
                      </a:r>
                    </a:p>
                  </a:txBody>
                  <a:tcPr/>
                </a:tc>
                <a:tc>
                  <a:txBody>
                    <a:bodyPr/>
                    <a:lstStyle/>
                    <a:p>
                      <a:r>
                        <a:rPr lang="de-DE" dirty="0"/>
                        <a:t>Raumfahrtbehörde</a:t>
                      </a:r>
                    </a:p>
                  </a:txBody>
                  <a:tcPr/>
                </a:tc>
                <a:tc>
                  <a:txBody>
                    <a:bodyPr/>
                    <a:lstStyle/>
                    <a:p>
                      <a:r>
                        <a:rPr lang="de-DE" dirty="0"/>
                        <a:t>Typ</a:t>
                      </a:r>
                    </a:p>
                  </a:txBody>
                  <a:tcPr/>
                </a:tc>
                <a:extLst>
                  <a:ext uri="{0D108BD9-81ED-4DB2-BD59-A6C34878D82A}">
                    <a16:rowId xmlns:a16="http://schemas.microsoft.com/office/drawing/2014/main" val="3482673329"/>
                  </a:ext>
                </a:extLst>
              </a:tr>
              <a:tr h="370840">
                <a:tc>
                  <a:txBody>
                    <a:bodyPr/>
                    <a:lstStyle/>
                    <a:p>
                      <a:r>
                        <a:rPr lang="de-DE" dirty="0"/>
                        <a:t>Mars Odyssey</a:t>
                      </a:r>
                    </a:p>
                  </a:txBody>
                  <a:tcPr/>
                </a:tc>
                <a:tc>
                  <a:txBody>
                    <a:bodyPr/>
                    <a:lstStyle/>
                    <a:p>
                      <a:r>
                        <a:rPr lang="de-DE" dirty="0"/>
                        <a:t>2001</a:t>
                      </a:r>
                    </a:p>
                  </a:txBody>
                  <a:tcPr/>
                </a:tc>
                <a:tc>
                  <a:txBody>
                    <a:bodyPr/>
                    <a:lstStyle/>
                    <a:p>
                      <a:r>
                        <a:rPr lang="de-DE" dirty="0"/>
                        <a:t>NASA</a:t>
                      </a:r>
                    </a:p>
                  </a:txBody>
                  <a:tcPr/>
                </a:tc>
                <a:tc>
                  <a:txBody>
                    <a:bodyPr/>
                    <a:lstStyle/>
                    <a:p>
                      <a:r>
                        <a:rPr lang="de-DE" dirty="0"/>
                        <a:t>Orbiter</a:t>
                      </a:r>
                    </a:p>
                  </a:txBody>
                  <a:tcPr/>
                </a:tc>
                <a:extLst>
                  <a:ext uri="{0D108BD9-81ED-4DB2-BD59-A6C34878D82A}">
                    <a16:rowId xmlns:a16="http://schemas.microsoft.com/office/drawing/2014/main" val="1064859494"/>
                  </a:ext>
                </a:extLst>
              </a:tr>
              <a:tr h="370840">
                <a:tc>
                  <a:txBody>
                    <a:bodyPr/>
                    <a:lstStyle/>
                    <a:p>
                      <a:r>
                        <a:rPr lang="de-DE" dirty="0"/>
                        <a:t>Mars Express</a:t>
                      </a:r>
                    </a:p>
                  </a:txBody>
                  <a:tcPr/>
                </a:tc>
                <a:tc>
                  <a:txBody>
                    <a:bodyPr/>
                    <a:lstStyle/>
                    <a:p>
                      <a:r>
                        <a:rPr lang="de-DE" dirty="0"/>
                        <a:t>2003</a:t>
                      </a:r>
                    </a:p>
                  </a:txBody>
                  <a:tcPr/>
                </a:tc>
                <a:tc>
                  <a:txBody>
                    <a:bodyPr/>
                    <a:lstStyle/>
                    <a:p>
                      <a:r>
                        <a:rPr lang="de-DE" dirty="0"/>
                        <a:t>ESA</a:t>
                      </a:r>
                    </a:p>
                  </a:txBody>
                  <a:tcPr/>
                </a:tc>
                <a:tc>
                  <a:txBody>
                    <a:bodyPr/>
                    <a:lstStyle/>
                    <a:p>
                      <a:r>
                        <a:rPr lang="de-DE" dirty="0"/>
                        <a:t>Orbiter</a:t>
                      </a:r>
                    </a:p>
                  </a:txBody>
                  <a:tcPr/>
                </a:tc>
                <a:extLst>
                  <a:ext uri="{0D108BD9-81ED-4DB2-BD59-A6C34878D82A}">
                    <a16:rowId xmlns:a16="http://schemas.microsoft.com/office/drawing/2014/main" val="2420539888"/>
                  </a:ext>
                </a:extLst>
              </a:tr>
              <a:tr h="370840">
                <a:tc>
                  <a:txBody>
                    <a:bodyPr/>
                    <a:lstStyle/>
                    <a:p>
                      <a:r>
                        <a:rPr lang="de-DE" dirty="0"/>
                        <a:t>MER-A Spirit</a:t>
                      </a:r>
                    </a:p>
                  </a:txBody>
                  <a:tcPr/>
                </a:tc>
                <a:tc>
                  <a:txBody>
                    <a:bodyPr/>
                    <a:lstStyle/>
                    <a:p>
                      <a:r>
                        <a:rPr lang="de-DE" dirty="0"/>
                        <a:t>2003</a:t>
                      </a:r>
                    </a:p>
                  </a:txBody>
                  <a:tcPr/>
                </a:tc>
                <a:tc>
                  <a:txBody>
                    <a:bodyPr/>
                    <a:lstStyle/>
                    <a:p>
                      <a:r>
                        <a:rPr lang="de-DE" dirty="0"/>
                        <a:t>NASA</a:t>
                      </a:r>
                    </a:p>
                  </a:txBody>
                  <a:tcPr/>
                </a:tc>
                <a:tc>
                  <a:txBody>
                    <a:bodyPr/>
                    <a:lstStyle/>
                    <a:p>
                      <a:r>
                        <a:rPr lang="de-DE" dirty="0"/>
                        <a:t>Rover</a:t>
                      </a:r>
                    </a:p>
                  </a:txBody>
                  <a:tcPr/>
                </a:tc>
                <a:extLst>
                  <a:ext uri="{0D108BD9-81ED-4DB2-BD59-A6C34878D82A}">
                    <a16:rowId xmlns:a16="http://schemas.microsoft.com/office/drawing/2014/main" val="2104577604"/>
                  </a:ext>
                </a:extLst>
              </a:tr>
              <a:tr h="370840">
                <a:tc>
                  <a:txBody>
                    <a:bodyPr/>
                    <a:lstStyle/>
                    <a:p>
                      <a:r>
                        <a:rPr lang="de-DE" dirty="0"/>
                        <a:t>MER-B </a:t>
                      </a:r>
                      <a:r>
                        <a:rPr lang="de-DE" dirty="0" err="1"/>
                        <a:t>Opportunity</a:t>
                      </a:r>
                      <a:endParaRPr lang="de-DE" dirty="0"/>
                    </a:p>
                  </a:txBody>
                  <a:tcPr/>
                </a:tc>
                <a:tc>
                  <a:txBody>
                    <a:bodyPr/>
                    <a:lstStyle/>
                    <a:p>
                      <a:r>
                        <a:rPr lang="de-DE" dirty="0"/>
                        <a:t>2003</a:t>
                      </a:r>
                    </a:p>
                  </a:txBody>
                  <a:tcPr/>
                </a:tc>
                <a:tc>
                  <a:txBody>
                    <a:bodyPr/>
                    <a:lstStyle/>
                    <a:p>
                      <a:r>
                        <a:rPr lang="de-DE" dirty="0"/>
                        <a:t>NASA</a:t>
                      </a:r>
                    </a:p>
                  </a:txBody>
                  <a:tcPr/>
                </a:tc>
                <a:tc>
                  <a:txBody>
                    <a:bodyPr/>
                    <a:lstStyle/>
                    <a:p>
                      <a:r>
                        <a:rPr lang="de-DE" dirty="0"/>
                        <a:t>Rover</a:t>
                      </a:r>
                    </a:p>
                  </a:txBody>
                  <a:tcPr/>
                </a:tc>
                <a:extLst>
                  <a:ext uri="{0D108BD9-81ED-4DB2-BD59-A6C34878D82A}">
                    <a16:rowId xmlns:a16="http://schemas.microsoft.com/office/drawing/2014/main" val="1058101079"/>
                  </a:ext>
                </a:extLst>
              </a:tr>
              <a:tr h="370840">
                <a:tc>
                  <a:txBody>
                    <a:bodyPr/>
                    <a:lstStyle/>
                    <a:p>
                      <a:r>
                        <a:rPr lang="de-DE" dirty="0"/>
                        <a:t>Mars Reconnaissance Orbiter</a:t>
                      </a:r>
                    </a:p>
                  </a:txBody>
                  <a:tcPr/>
                </a:tc>
                <a:tc>
                  <a:txBody>
                    <a:bodyPr/>
                    <a:lstStyle/>
                    <a:p>
                      <a:r>
                        <a:rPr lang="de-DE" dirty="0"/>
                        <a:t>2005</a:t>
                      </a:r>
                    </a:p>
                  </a:txBody>
                  <a:tcPr/>
                </a:tc>
                <a:tc>
                  <a:txBody>
                    <a:bodyPr/>
                    <a:lstStyle/>
                    <a:p>
                      <a:r>
                        <a:rPr lang="de-DE" dirty="0"/>
                        <a:t>NASA</a:t>
                      </a:r>
                    </a:p>
                  </a:txBody>
                  <a:tcPr/>
                </a:tc>
                <a:tc>
                  <a:txBody>
                    <a:bodyPr/>
                    <a:lstStyle/>
                    <a:p>
                      <a:r>
                        <a:rPr lang="de-DE" dirty="0"/>
                        <a:t>Orbiter</a:t>
                      </a:r>
                    </a:p>
                  </a:txBody>
                  <a:tcPr/>
                </a:tc>
                <a:extLst>
                  <a:ext uri="{0D108BD9-81ED-4DB2-BD59-A6C34878D82A}">
                    <a16:rowId xmlns:a16="http://schemas.microsoft.com/office/drawing/2014/main" val="3846335741"/>
                  </a:ext>
                </a:extLst>
              </a:tr>
              <a:tr h="370840">
                <a:tc>
                  <a:txBody>
                    <a:bodyPr/>
                    <a:lstStyle/>
                    <a:p>
                      <a:r>
                        <a:rPr lang="de-DE" dirty="0" err="1"/>
                        <a:t>Curiosity</a:t>
                      </a:r>
                      <a:r>
                        <a:rPr lang="de-DE" dirty="0"/>
                        <a:t> </a:t>
                      </a:r>
                    </a:p>
                  </a:txBody>
                  <a:tcPr/>
                </a:tc>
                <a:tc>
                  <a:txBody>
                    <a:bodyPr/>
                    <a:lstStyle/>
                    <a:p>
                      <a:r>
                        <a:rPr lang="de-DE" dirty="0"/>
                        <a:t>2011</a:t>
                      </a:r>
                    </a:p>
                  </a:txBody>
                  <a:tcPr/>
                </a:tc>
                <a:tc>
                  <a:txBody>
                    <a:bodyPr/>
                    <a:lstStyle/>
                    <a:p>
                      <a:r>
                        <a:rPr lang="de-DE" dirty="0"/>
                        <a:t>NASA</a:t>
                      </a:r>
                    </a:p>
                  </a:txBody>
                  <a:tcPr/>
                </a:tc>
                <a:tc>
                  <a:txBody>
                    <a:bodyPr/>
                    <a:lstStyle/>
                    <a:p>
                      <a:r>
                        <a:rPr lang="de-DE" dirty="0"/>
                        <a:t>Rover</a:t>
                      </a:r>
                    </a:p>
                  </a:txBody>
                  <a:tcPr/>
                </a:tc>
                <a:extLst>
                  <a:ext uri="{0D108BD9-81ED-4DB2-BD59-A6C34878D82A}">
                    <a16:rowId xmlns:a16="http://schemas.microsoft.com/office/drawing/2014/main" val="366476275"/>
                  </a:ext>
                </a:extLst>
              </a:tr>
              <a:tr h="370840">
                <a:tc>
                  <a:txBody>
                    <a:bodyPr/>
                    <a:lstStyle/>
                    <a:p>
                      <a:r>
                        <a:rPr lang="de-DE" dirty="0"/>
                        <a:t>Mars Orbiter Mission </a:t>
                      </a:r>
                    </a:p>
                  </a:txBody>
                  <a:tcPr/>
                </a:tc>
                <a:tc>
                  <a:txBody>
                    <a:bodyPr/>
                    <a:lstStyle/>
                    <a:p>
                      <a:r>
                        <a:rPr lang="de-DE" dirty="0"/>
                        <a:t>2013</a:t>
                      </a:r>
                    </a:p>
                  </a:txBody>
                  <a:tcPr/>
                </a:tc>
                <a:tc>
                  <a:txBody>
                    <a:bodyPr/>
                    <a:lstStyle/>
                    <a:p>
                      <a:r>
                        <a:rPr lang="de-DE" dirty="0"/>
                        <a:t>ISRO (Indien)</a:t>
                      </a:r>
                    </a:p>
                  </a:txBody>
                  <a:tcPr/>
                </a:tc>
                <a:tc>
                  <a:txBody>
                    <a:bodyPr/>
                    <a:lstStyle/>
                    <a:p>
                      <a:r>
                        <a:rPr lang="de-DE" dirty="0"/>
                        <a:t>Orbiter</a:t>
                      </a:r>
                    </a:p>
                  </a:txBody>
                  <a:tcPr/>
                </a:tc>
                <a:extLst>
                  <a:ext uri="{0D108BD9-81ED-4DB2-BD59-A6C34878D82A}">
                    <a16:rowId xmlns:a16="http://schemas.microsoft.com/office/drawing/2014/main" val="2351356385"/>
                  </a:ext>
                </a:extLst>
              </a:tr>
              <a:tr h="370840">
                <a:tc>
                  <a:txBody>
                    <a:bodyPr/>
                    <a:lstStyle/>
                    <a:p>
                      <a:r>
                        <a:rPr lang="de-DE" dirty="0"/>
                        <a:t>MAVEN</a:t>
                      </a:r>
                    </a:p>
                  </a:txBody>
                  <a:tcPr/>
                </a:tc>
                <a:tc>
                  <a:txBody>
                    <a:bodyPr/>
                    <a:lstStyle/>
                    <a:p>
                      <a:r>
                        <a:rPr lang="de-DE" dirty="0"/>
                        <a:t>2013</a:t>
                      </a:r>
                    </a:p>
                  </a:txBody>
                  <a:tcPr/>
                </a:tc>
                <a:tc>
                  <a:txBody>
                    <a:bodyPr/>
                    <a:lstStyle/>
                    <a:p>
                      <a:r>
                        <a:rPr lang="de-DE" dirty="0"/>
                        <a:t>NASA</a:t>
                      </a:r>
                    </a:p>
                  </a:txBody>
                  <a:tcPr/>
                </a:tc>
                <a:tc>
                  <a:txBody>
                    <a:bodyPr/>
                    <a:lstStyle/>
                    <a:p>
                      <a:r>
                        <a:rPr lang="de-DE" dirty="0"/>
                        <a:t>Orbiter</a:t>
                      </a:r>
                    </a:p>
                  </a:txBody>
                  <a:tcPr/>
                </a:tc>
                <a:extLst>
                  <a:ext uri="{0D108BD9-81ED-4DB2-BD59-A6C34878D82A}">
                    <a16:rowId xmlns:a16="http://schemas.microsoft.com/office/drawing/2014/main" val="3308657848"/>
                  </a:ext>
                </a:extLst>
              </a:tr>
              <a:tr h="370840">
                <a:tc>
                  <a:txBody>
                    <a:bodyPr/>
                    <a:lstStyle/>
                    <a:p>
                      <a:r>
                        <a:rPr lang="de-DE" dirty="0" err="1"/>
                        <a:t>ExoMars</a:t>
                      </a:r>
                      <a:r>
                        <a:rPr lang="de-DE" dirty="0"/>
                        <a:t> Trace Gas Orbiter </a:t>
                      </a:r>
                    </a:p>
                  </a:txBody>
                  <a:tcPr/>
                </a:tc>
                <a:tc>
                  <a:txBody>
                    <a:bodyPr/>
                    <a:lstStyle/>
                    <a:p>
                      <a:r>
                        <a:rPr lang="de-DE" dirty="0"/>
                        <a:t>2016</a:t>
                      </a:r>
                    </a:p>
                  </a:txBody>
                  <a:tcPr/>
                </a:tc>
                <a:tc>
                  <a:txBody>
                    <a:bodyPr/>
                    <a:lstStyle/>
                    <a:p>
                      <a:r>
                        <a:rPr lang="de-DE" dirty="0"/>
                        <a:t>ESA, Roskosmos</a:t>
                      </a:r>
                    </a:p>
                  </a:txBody>
                  <a:tcPr/>
                </a:tc>
                <a:tc>
                  <a:txBody>
                    <a:bodyPr/>
                    <a:lstStyle/>
                    <a:p>
                      <a:r>
                        <a:rPr lang="de-DE" dirty="0"/>
                        <a:t>Orbiter</a:t>
                      </a:r>
                    </a:p>
                  </a:txBody>
                  <a:tcPr/>
                </a:tc>
                <a:extLst>
                  <a:ext uri="{0D108BD9-81ED-4DB2-BD59-A6C34878D82A}">
                    <a16:rowId xmlns:a16="http://schemas.microsoft.com/office/drawing/2014/main" val="3241103066"/>
                  </a:ext>
                </a:extLst>
              </a:tr>
              <a:tr h="370840">
                <a:tc>
                  <a:txBody>
                    <a:bodyPr/>
                    <a:lstStyle/>
                    <a:p>
                      <a:r>
                        <a:rPr lang="de-DE" dirty="0"/>
                        <a:t>Insight</a:t>
                      </a:r>
                    </a:p>
                  </a:txBody>
                  <a:tcPr/>
                </a:tc>
                <a:tc>
                  <a:txBody>
                    <a:bodyPr/>
                    <a:lstStyle/>
                    <a:p>
                      <a:r>
                        <a:rPr lang="de-DE" dirty="0"/>
                        <a:t>2018</a:t>
                      </a:r>
                    </a:p>
                  </a:txBody>
                  <a:tcPr/>
                </a:tc>
                <a:tc>
                  <a:txBody>
                    <a:bodyPr/>
                    <a:lstStyle/>
                    <a:p>
                      <a:r>
                        <a:rPr lang="de-DE" dirty="0"/>
                        <a:t>NASA</a:t>
                      </a:r>
                    </a:p>
                  </a:txBody>
                  <a:tcPr/>
                </a:tc>
                <a:tc>
                  <a:txBody>
                    <a:bodyPr/>
                    <a:lstStyle/>
                    <a:p>
                      <a:r>
                        <a:rPr lang="de-DE" dirty="0"/>
                        <a:t>Lander</a:t>
                      </a:r>
                    </a:p>
                  </a:txBody>
                  <a:tcPr/>
                </a:tc>
                <a:extLst>
                  <a:ext uri="{0D108BD9-81ED-4DB2-BD59-A6C34878D82A}">
                    <a16:rowId xmlns:a16="http://schemas.microsoft.com/office/drawing/2014/main" val="2238589318"/>
                  </a:ext>
                </a:extLst>
              </a:tr>
              <a:tr h="370840">
                <a:tc>
                  <a:txBody>
                    <a:bodyPr/>
                    <a:lstStyle/>
                    <a:p>
                      <a:r>
                        <a:rPr lang="de-DE" dirty="0"/>
                        <a:t>Mars Cube One</a:t>
                      </a:r>
                    </a:p>
                  </a:txBody>
                  <a:tcPr/>
                </a:tc>
                <a:tc>
                  <a:txBody>
                    <a:bodyPr/>
                    <a:lstStyle/>
                    <a:p>
                      <a:r>
                        <a:rPr lang="de-DE" dirty="0"/>
                        <a:t>2018</a:t>
                      </a:r>
                    </a:p>
                  </a:txBody>
                  <a:tcPr/>
                </a:tc>
                <a:tc>
                  <a:txBody>
                    <a:bodyPr/>
                    <a:lstStyle/>
                    <a:p>
                      <a:r>
                        <a:rPr lang="de-DE" dirty="0"/>
                        <a:t>NASA</a:t>
                      </a:r>
                    </a:p>
                  </a:txBody>
                  <a:tcPr/>
                </a:tc>
                <a:tc>
                  <a:txBody>
                    <a:bodyPr/>
                    <a:lstStyle/>
                    <a:p>
                      <a:r>
                        <a:rPr lang="de-DE" dirty="0"/>
                        <a:t>2 </a:t>
                      </a:r>
                      <a:r>
                        <a:rPr lang="de-DE" dirty="0" err="1"/>
                        <a:t>Kom</a:t>
                      </a:r>
                      <a:r>
                        <a:rPr lang="de-DE" dirty="0"/>
                        <a:t>.-Satelliten</a:t>
                      </a:r>
                    </a:p>
                  </a:txBody>
                  <a:tcPr/>
                </a:tc>
                <a:extLst>
                  <a:ext uri="{0D108BD9-81ED-4DB2-BD59-A6C34878D82A}">
                    <a16:rowId xmlns:a16="http://schemas.microsoft.com/office/drawing/2014/main" val="4287067387"/>
                  </a:ext>
                </a:extLst>
              </a:tr>
            </a:tbl>
          </a:graphicData>
        </a:graphic>
      </p:graphicFrame>
      <p:pic>
        <p:nvPicPr>
          <p:cNvPr id="5" name="Grafik 4">
            <a:extLst>
              <a:ext uri="{FF2B5EF4-FFF2-40B4-BE49-F238E27FC236}">
                <a16:creationId xmlns:a16="http://schemas.microsoft.com/office/drawing/2014/main" id="{96000F0C-953D-4105-83E4-44F737A10F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87796" y="1140934"/>
            <a:ext cx="3063621" cy="4258628"/>
          </a:xfrm>
          <a:prstGeom prst="rect">
            <a:avLst/>
          </a:prstGeom>
        </p:spPr>
      </p:pic>
      <p:sp>
        <p:nvSpPr>
          <p:cNvPr id="10" name="Textfeld 9">
            <a:extLst>
              <a:ext uri="{FF2B5EF4-FFF2-40B4-BE49-F238E27FC236}">
                <a16:creationId xmlns:a16="http://schemas.microsoft.com/office/drawing/2014/main" id="{630960E8-2E79-4706-A899-B91165E6B08A}"/>
              </a:ext>
            </a:extLst>
          </p:cNvPr>
          <p:cNvSpPr txBox="1"/>
          <p:nvPr/>
        </p:nvSpPr>
        <p:spPr>
          <a:xfrm>
            <a:off x="9039239" y="1203141"/>
            <a:ext cx="641522" cy="246221"/>
          </a:xfrm>
          <a:prstGeom prst="rect">
            <a:avLst/>
          </a:prstGeom>
          <a:noFill/>
        </p:spPr>
        <p:txBody>
          <a:bodyPr wrap="none" rtlCol="0">
            <a:spAutoFit/>
          </a:bodyPr>
          <a:lstStyle/>
          <a:p>
            <a:r>
              <a:rPr lang="de-DE" sz="1000" dirty="0">
                <a:solidFill>
                  <a:schemeClr val="bg1"/>
                </a:solidFill>
              </a:rPr>
              <a:t>Curiosity</a:t>
            </a:r>
          </a:p>
        </p:txBody>
      </p:sp>
      <p:sp>
        <p:nvSpPr>
          <p:cNvPr id="14" name="Textfeld 13">
            <a:extLst>
              <a:ext uri="{FF2B5EF4-FFF2-40B4-BE49-F238E27FC236}">
                <a16:creationId xmlns:a16="http://schemas.microsoft.com/office/drawing/2014/main" id="{CD121425-A2A8-464E-B702-CA53E6BBD48B}"/>
              </a:ext>
            </a:extLst>
          </p:cNvPr>
          <p:cNvSpPr txBox="1"/>
          <p:nvPr/>
        </p:nvSpPr>
        <p:spPr>
          <a:xfrm>
            <a:off x="10551102" y="6015194"/>
            <a:ext cx="732893" cy="246221"/>
          </a:xfrm>
          <a:prstGeom prst="rect">
            <a:avLst/>
          </a:prstGeom>
          <a:noFill/>
        </p:spPr>
        <p:txBody>
          <a:bodyPr wrap="none" rtlCol="0">
            <a:spAutoFit/>
          </a:bodyPr>
          <a:lstStyle/>
          <a:p>
            <a:r>
              <a:rPr lang="de-DE" sz="1000" dirty="0"/>
              <a:t>Bild: NASA</a:t>
            </a:r>
          </a:p>
        </p:txBody>
      </p:sp>
    </p:spTree>
    <p:extLst>
      <p:ext uri="{BB962C8B-B14F-4D97-AF65-F5344CB8AC3E}">
        <p14:creationId xmlns:p14="http://schemas.microsoft.com/office/powerpoint/2010/main" val="39178680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2706B66-3E32-498A-B623-A15CB62C8629}"/>
              </a:ext>
            </a:extLst>
          </p:cNvPr>
          <p:cNvSpPr>
            <a:spLocks noGrp="1"/>
          </p:cNvSpPr>
          <p:nvPr>
            <p:ph type="title"/>
          </p:nvPr>
        </p:nvSpPr>
        <p:spPr>
          <a:xfrm>
            <a:off x="299257" y="40929"/>
            <a:ext cx="11754197" cy="632402"/>
          </a:xfrm>
        </p:spPr>
        <p:txBody>
          <a:bodyPr>
            <a:normAutofit fontScale="90000"/>
          </a:bodyPr>
          <a:lstStyle/>
          <a:p>
            <a:r>
              <a:rPr lang="de-DE" dirty="0">
                <a:solidFill>
                  <a:schemeClr val="accent1"/>
                </a:solidFill>
              </a:rPr>
              <a:t>Unser Sonnensystem – Zwergplaneten</a:t>
            </a:r>
            <a:endParaRPr lang="de-DE" dirty="0"/>
          </a:p>
        </p:txBody>
      </p:sp>
      <p:sp>
        <p:nvSpPr>
          <p:cNvPr id="4" name="Textfeld 3">
            <a:extLst>
              <a:ext uri="{FF2B5EF4-FFF2-40B4-BE49-F238E27FC236}">
                <a16:creationId xmlns:a16="http://schemas.microsoft.com/office/drawing/2014/main" id="{DEC8A661-9E1C-42E0-B6C0-CF8C1133A71C}"/>
              </a:ext>
            </a:extLst>
          </p:cNvPr>
          <p:cNvSpPr txBox="1"/>
          <p:nvPr/>
        </p:nvSpPr>
        <p:spPr>
          <a:xfrm>
            <a:off x="269738" y="790575"/>
            <a:ext cx="11813234" cy="646331"/>
          </a:xfrm>
          <a:prstGeom prst="rect">
            <a:avLst/>
          </a:prstGeom>
          <a:noFill/>
        </p:spPr>
        <p:txBody>
          <a:bodyPr wrap="none" rtlCol="0">
            <a:spAutoFit/>
          </a:bodyPr>
          <a:lstStyle/>
          <a:p>
            <a:r>
              <a:rPr lang="de-DE" dirty="0"/>
              <a:t>Neben den 8 Planeten gibt es in unserem Sonnensystem noch 5 offizielle Kleinplaneten (es gibt noch einige 100 Objekte, die</a:t>
            </a:r>
            <a:br>
              <a:rPr lang="de-DE" dirty="0"/>
            </a:br>
            <a:r>
              <a:rPr lang="de-DE" dirty="0"/>
              <a:t>Kleinplanetenkandidaten sind).</a:t>
            </a:r>
          </a:p>
        </p:txBody>
      </p:sp>
      <p:sp>
        <p:nvSpPr>
          <p:cNvPr id="5" name="Textfeld 4">
            <a:extLst>
              <a:ext uri="{FF2B5EF4-FFF2-40B4-BE49-F238E27FC236}">
                <a16:creationId xmlns:a16="http://schemas.microsoft.com/office/drawing/2014/main" id="{C2203904-90FB-48A2-8D5C-ADAC33C82A1C}"/>
              </a:ext>
            </a:extLst>
          </p:cNvPr>
          <p:cNvSpPr txBox="1"/>
          <p:nvPr/>
        </p:nvSpPr>
        <p:spPr>
          <a:xfrm>
            <a:off x="1188851" y="1798637"/>
            <a:ext cx="3234603" cy="646331"/>
          </a:xfrm>
          <a:prstGeom prst="rect">
            <a:avLst/>
          </a:prstGeom>
          <a:noFill/>
        </p:spPr>
        <p:txBody>
          <a:bodyPr wrap="square" rtlCol="0">
            <a:spAutoFit/>
          </a:bodyPr>
          <a:lstStyle/>
          <a:p>
            <a:r>
              <a:rPr lang="de-DE" b="1" dirty="0">
                <a:solidFill>
                  <a:schemeClr val="accent1"/>
                </a:solidFill>
              </a:rPr>
              <a:t>Ceres</a:t>
            </a:r>
          </a:p>
          <a:p>
            <a:r>
              <a:rPr lang="de-DE" dirty="0"/>
              <a:t>Objekt im Asteroidengürtel.</a:t>
            </a:r>
          </a:p>
        </p:txBody>
      </p:sp>
      <p:sp>
        <p:nvSpPr>
          <p:cNvPr id="7" name="Textfeld 6">
            <a:extLst>
              <a:ext uri="{FF2B5EF4-FFF2-40B4-BE49-F238E27FC236}">
                <a16:creationId xmlns:a16="http://schemas.microsoft.com/office/drawing/2014/main" id="{E111525E-DAB6-4034-AC1B-E3B9F53B8DC5}"/>
              </a:ext>
            </a:extLst>
          </p:cNvPr>
          <p:cNvSpPr txBox="1"/>
          <p:nvPr/>
        </p:nvSpPr>
        <p:spPr>
          <a:xfrm>
            <a:off x="10432769" y="6036710"/>
            <a:ext cx="841897" cy="246221"/>
          </a:xfrm>
          <a:prstGeom prst="rect">
            <a:avLst/>
          </a:prstGeom>
          <a:noFill/>
        </p:spPr>
        <p:txBody>
          <a:bodyPr wrap="none" rtlCol="0">
            <a:spAutoFit/>
          </a:bodyPr>
          <a:lstStyle/>
          <a:p>
            <a:r>
              <a:rPr lang="de-DE" sz="1000" dirty="0"/>
              <a:t>Bilder: NASA</a:t>
            </a:r>
          </a:p>
        </p:txBody>
      </p:sp>
      <p:sp>
        <p:nvSpPr>
          <p:cNvPr id="8" name="Textfeld 7">
            <a:extLst>
              <a:ext uri="{FF2B5EF4-FFF2-40B4-BE49-F238E27FC236}">
                <a16:creationId xmlns:a16="http://schemas.microsoft.com/office/drawing/2014/main" id="{DB61FB03-D7D5-4005-8F4C-7C9816654D93}"/>
              </a:ext>
            </a:extLst>
          </p:cNvPr>
          <p:cNvSpPr txBox="1"/>
          <p:nvPr/>
        </p:nvSpPr>
        <p:spPr>
          <a:xfrm>
            <a:off x="10718519" y="6189110"/>
            <a:ext cx="732893" cy="246221"/>
          </a:xfrm>
          <a:prstGeom prst="rect">
            <a:avLst/>
          </a:prstGeom>
          <a:noFill/>
        </p:spPr>
        <p:txBody>
          <a:bodyPr wrap="none" rtlCol="0">
            <a:spAutoFit/>
          </a:bodyPr>
          <a:lstStyle/>
          <a:p>
            <a:r>
              <a:rPr lang="de-DE" sz="1000" dirty="0"/>
              <a:t>Bild: NASA</a:t>
            </a:r>
          </a:p>
        </p:txBody>
      </p:sp>
      <p:sp>
        <p:nvSpPr>
          <p:cNvPr id="13" name="Textfeld 12">
            <a:extLst>
              <a:ext uri="{FF2B5EF4-FFF2-40B4-BE49-F238E27FC236}">
                <a16:creationId xmlns:a16="http://schemas.microsoft.com/office/drawing/2014/main" id="{B6897463-7FED-425D-9675-5625C98DEE01}"/>
              </a:ext>
            </a:extLst>
          </p:cNvPr>
          <p:cNvSpPr txBox="1"/>
          <p:nvPr/>
        </p:nvSpPr>
        <p:spPr>
          <a:xfrm>
            <a:off x="6640687" y="1784039"/>
            <a:ext cx="3234603" cy="646331"/>
          </a:xfrm>
          <a:prstGeom prst="rect">
            <a:avLst/>
          </a:prstGeom>
          <a:noFill/>
        </p:spPr>
        <p:txBody>
          <a:bodyPr wrap="none" rtlCol="0">
            <a:spAutoFit/>
          </a:bodyPr>
          <a:lstStyle/>
          <a:p>
            <a:r>
              <a:rPr lang="de-DE" b="1" dirty="0">
                <a:solidFill>
                  <a:schemeClr val="accent1"/>
                </a:solidFill>
              </a:rPr>
              <a:t>Pluto, Eris, </a:t>
            </a:r>
            <a:r>
              <a:rPr lang="de-DE" b="1" dirty="0" err="1">
                <a:solidFill>
                  <a:schemeClr val="accent1"/>
                </a:solidFill>
              </a:rPr>
              <a:t>Haumea</a:t>
            </a:r>
            <a:r>
              <a:rPr lang="de-DE" b="1" dirty="0">
                <a:solidFill>
                  <a:schemeClr val="accent1"/>
                </a:solidFill>
              </a:rPr>
              <a:t>, </a:t>
            </a:r>
            <a:r>
              <a:rPr lang="de-DE" b="1" dirty="0" err="1">
                <a:solidFill>
                  <a:schemeClr val="accent1"/>
                </a:solidFill>
              </a:rPr>
              <a:t>MakeMake</a:t>
            </a:r>
            <a:endParaRPr lang="de-DE" b="1" dirty="0">
              <a:solidFill>
                <a:schemeClr val="accent1"/>
              </a:solidFill>
            </a:endParaRPr>
          </a:p>
          <a:p>
            <a:r>
              <a:rPr lang="de-DE" dirty="0"/>
              <a:t>Objekte des Kuipergürtels.</a:t>
            </a:r>
          </a:p>
        </p:txBody>
      </p:sp>
      <p:pic>
        <p:nvPicPr>
          <p:cNvPr id="14" name="Grafik 13">
            <a:extLst>
              <a:ext uri="{FF2B5EF4-FFF2-40B4-BE49-F238E27FC236}">
                <a16:creationId xmlns:a16="http://schemas.microsoft.com/office/drawing/2014/main" id="{32E56DBE-A20A-44B2-A635-3548187834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8028" y="2765114"/>
            <a:ext cx="3016250" cy="3016250"/>
          </a:xfrm>
          <a:prstGeom prst="rect">
            <a:avLst/>
          </a:prstGeom>
        </p:spPr>
      </p:pic>
      <p:sp>
        <p:nvSpPr>
          <p:cNvPr id="15" name="Textfeld 14">
            <a:extLst>
              <a:ext uri="{FF2B5EF4-FFF2-40B4-BE49-F238E27FC236}">
                <a16:creationId xmlns:a16="http://schemas.microsoft.com/office/drawing/2014/main" id="{1F3AFA90-934C-4F26-9499-399A20EBC3AB}"/>
              </a:ext>
            </a:extLst>
          </p:cNvPr>
          <p:cNvSpPr txBox="1"/>
          <p:nvPr/>
        </p:nvSpPr>
        <p:spPr>
          <a:xfrm>
            <a:off x="2453236" y="5747897"/>
            <a:ext cx="705834" cy="369332"/>
          </a:xfrm>
          <a:prstGeom prst="rect">
            <a:avLst/>
          </a:prstGeom>
          <a:noFill/>
        </p:spPr>
        <p:txBody>
          <a:bodyPr wrap="none" rtlCol="0">
            <a:spAutoFit/>
          </a:bodyPr>
          <a:lstStyle/>
          <a:p>
            <a:r>
              <a:rPr lang="de-DE" dirty="0"/>
              <a:t>Ceres</a:t>
            </a:r>
          </a:p>
        </p:txBody>
      </p:sp>
      <p:pic>
        <p:nvPicPr>
          <p:cNvPr id="17" name="Grafik 16">
            <a:extLst>
              <a:ext uri="{FF2B5EF4-FFF2-40B4-BE49-F238E27FC236}">
                <a16:creationId xmlns:a16="http://schemas.microsoft.com/office/drawing/2014/main" id="{9A665FFA-AD19-41B1-B0BD-C1F2805BF9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63790" y="2669864"/>
            <a:ext cx="3111500" cy="3111500"/>
          </a:xfrm>
          <a:prstGeom prst="rect">
            <a:avLst/>
          </a:prstGeom>
        </p:spPr>
      </p:pic>
      <p:sp>
        <p:nvSpPr>
          <p:cNvPr id="18" name="Textfeld 17">
            <a:extLst>
              <a:ext uri="{FF2B5EF4-FFF2-40B4-BE49-F238E27FC236}">
                <a16:creationId xmlns:a16="http://schemas.microsoft.com/office/drawing/2014/main" id="{05642D6D-844D-4252-BC5B-091E99269C8D}"/>
              </a:ext>
            </a:extLst>
          </p:cNvPr>
          <p:cNvSpPr txBox="1"/>
          <p:nvPr/>
        </p:nvSpPr>
        <p:spPr>
          <a:xfrm>
            <a:off x="7982268" y="5781364"/>
            <a:ext cx="674544" cy="369332"/>
          </a:xfrm>
          <a:prstGeom prst="rect">
            <a:avLst/>
          </a:prstGeom>
          <a:noFill/>
        </p:spPr>
        <p:txBody>
          <a:bodyPr wrap="none" rtlCol="0">
            <a:spAutoFit/>
          </a:bodyPr>
          <a:lstStyle/>
          <a:p>
            <a:r>
              <a:rPr lang="de-DE" dirty="0"/>
              <a:t>Pluto</a:t>
            </a:r>
          </a:p>
        </p:txBody>
      </p:sp>
    </p:spTree>
    <p:extLst>
      <p:ext uri="{BB962C8B-B14F-4D97-AF65-F5344CB8AC3E}">
        <p14:creationId xmlns:p14="http://schemas.microsoft.com/office/powerpoint/2010/main" val="3860237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childTnLst>
                          </p:cTn>
                        </p:par>
                        <p:par>
                          <p:cTn id="20" fill="hold">
                            <p:stCondLst>
                              <p:cond delay="500"/>
                            </p:stCondLst>
                            <p:childTnLst>
                              <p:par>
                                <p:cTn id="21" presetID="10" presetClass="entr" presetSubtype="0" fill="hold" nodeType="after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p:bldP spid="15" grpId="0"/>
      <p:bldP spid="1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708C2F5-EC62-41A6-A283-816133E64728}"/>
              </a:ext>
            </a:extLst>
          </p:cNvPr>
          <p:cNvSpPr>
            <a:spLocks noGrp="1"/>
          </p:cNvSpPr>
          <p:nvPr>
            <p:ph type="title"/>
          </p:nvPr>
        </p:nvSpPr>
        <p:spPr/>
        <p:txBody>
          <a:bodyPr>
            <a:normAutofit fontScale="90000"/>
          </a:bodyPr>
          <a:lstStyle/>
          <a:p>
            <a:r>
              <a:rPr lang="de-DE" dirty="0">
                <a:solidFill>
                  <a:srgbClr val="0070C0"/>
                </a:solidFill>
              </a:rPr>
              <a:t>Bildergalerie Sternwarte Stuttgart</a:t>
            </a:r>
          </a:p>
        </p:txBody>
      </p:sp>
      <p:pic>
        <p:nvPicPr>
          <p:cNvPr id="8" name="Grafik 7">
            <a:extLst>
              <a:ext uri="{FF2B5EF4-FFF2-40B4-BE49-F238E27FC236}">
                <a16:creationId xmlns:a16="http://schemas.microsoft.com/office/drawing/2014/main" id="{4AC2B8A2-D3C8-472D-AF04-DF1A0437F4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6146" y="781050"/>
            <a:ext cx="2286000" cy="2286000"/>
          </a:xfrm>
          <a:prstGeom prst="rect">
            <a:avLst/>
          </a:prstGeom>
        </p:spPr>
      </p:pic>
      <p:pic>
        <p:nvPicPr>
          <p:cNvPr id="10" name="Grafik 9">
            <a:extLst>
              <a:ext uri="{FF2B5EF4-FFF2-40B4-BE49-F238E27FC236}">
                <a16:creationId xmlns:a16="http://schemas.microsoft.com/office/drawing/2014/main" id="{5A3127D2-E621-407A-8B1D-266132EBDD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34600" y="781050"/>
            <a:ext cx="1657350" cy="1571625"/>
          </a:xfrm>
          <a:prstGeom prst="rect">
            <a:avLst/>
          </a:prstGeom>
        </p:spPr>
      </p:pic>
      <p:pic>
        <p:nvPicPr>
          <p:cNvPr id="12" name="Grafik 11">
            <a:extLst>
              <a:ext uri="{FF2B5EF4-FFF2-40B4-BE49-F238E27FC236}">
                <a16:creationId xmlns:a16="http://schemas.microsoft.com/office/drawing/2014/main" id="{30E26717-15D4-4004-AFA2-2405245ED69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05950" y="3429000"/>
            <a:ext cx="2286000" cy="2286000"/>
          </a:xfrm>
          <a:prstGeom prst="rect">
            <a:avLst/>
          </a:prstGeom>
        </p:spPr>
      </p:pic>
      <p:pic>
        <p:nvPicPr>
          <p:cNvPr id="14" name="Grafik 13">
            <a:extLst>
              <a:ext uri="{FF2B5EF4-FFF2-40B4-BE49-F238E27FC236}">
                <a16:creationId xmlns:a16="http://schemas.microsoft.com/office/drawing/2014/main" id="{FD036F14-0236-44D6-8F89-FEB754C614E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0050" y="3429000"/>
            <a:ext cx="2704762" cy="2298413"/>
          </a:xfrm>
          <a:prstGeom prst="rect">
            <a:avLst/>
          </a:prstGeom>
        </p:spPr>
      </p:pic>
      <p:pic>
        <p:nvPicPr>
          <p:cNvPr id="16" name="Grafik 15">
            <a:extLst>
              <a:ext uri="{FF2B5EF4-FFF2-40B4-BE49-F238E27FC236}">
                <a16:creationId xmlns:a16="http://schemas.microsoft.com/office/drawing/2014/main" id="{C02964D2-3DA5-4A83-B3D8-C75BF014E8A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64113" y="1178814"/>
            <a:ext cx="4776883" cy="4005072"/>
          </a:xfrm>
          <a:prstGeom prst="rect">
            <a:avLst/>
          </a:prstGeom>
        </p:spPr>
      </p:pic>
    </p:spTree>
    <p:extLst>
      <p:ext uri="{BB962C8B-B14F-4D97-AF65-F5344CB8AC3E}">
        <p14:creationId xmlns:p14="http://schemas.microsoft.com/office/powerpoint/2010/main" val="2153490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708C2F5-EC62-41A6-A283-816133E64728}"/>
              </a:ext>
            </a:extLst>
          </p:cNvPr>
          <p:cNvSpPr>
            <a:spLocks noGrp="1"/>
          </p:cNvSpPr>
          <p:nvPr>
            <p:ph type="title"/>
          </p:nvPr>
        </p:nvSpPr>
        <p:spPr/>
        <p:txBody>
          <a:bodyPr>
            <a:normAutofit fontScale="90000"/>
          </a:bodyPr>
          <a:lstStyle/>
          <a:p>
            <a:r>
              <a:rPr lang="de-DE" dirty="0">
                <a:solidFill>
                  <a:srgbClr val="0070C0"/>
                </a:solidFill>
              </a:rPr>
              <a:t>Der Asteroidengürtel</a:t>
            </a:r>
          </a:p>
        </p:txBody>
      </p:sp>
      <p:pic>
        <p:nvPicPr>
          <p:cNvPr id="3" name="Grafik 2">
            <a:extLst>
              <a:ext uri="{FF2B5EF4-FFF2-40B4-BE49-F238E27FC236}">
                <a16:creationId xmlns:a16="http://schemas.microsoft.com/office/drawing/2014/main" id="{C3098A1C-E623-4C18-BE22-63F18B627B10}"/>
              </a:ext>
            </a:extLst>
          </p:cNvPr>
          <p:cNvPicPr>
            <a:picLocks noChangeAspect="1"/>
          </p:cNvPicPr>
          <p:nvPr/>
        </p:nvPicPr>
        <p:blipFill rotWithShape="1">
          <a:blip r:embed="rId3">
            <a:extLst>
              <a:ext uri="{28A0092B-C50C-407E-A947-70E740481C1C}">
                <a14:useLocalDpi xmlns:a14="http://schemas.microsoft.com/office/drawing/2010/main" val="0"/>
              </a:ext>
            </a:extLst>
          </a:blip>
          <a:srcRect b="49650"/>
          <a:stretch/>
        </p:blipFill>
        <p:spPr>
          <a:xfrm>
            <a:off x="299257" y="758676"/>
            <a:ext cx="5813384" cy="1862604"/>
          </a:xfrm>
          <a:prstGeom prst="rect">
            <a:avLst/>
          </a:prstGeom>
        </p:spPr>
      </p:pic>
      <p:sp>
        <p:nvSpPr>
          <p:cNvPr id="4" name="Textfeld 3">
            <a:extLst>
              <a:ext uri="{FF2B5EF4-FFF2-40B4-BE49-F238E27FC236}">
                <a16:creationId xmlns:a16="http://schemas.microsoft.com/office/drawing/2014/main" id="{AFABAD18-6B31-42D7-B244-2597AF90A5CB}"/>
              </a:ext>
            </a:extLst>
          </p:cNvPr>
          <p:cNvSpPr txBox="1"/>
          <p:nvPr/>
        </p:nvSpPr>
        <p:spPr>
          <a:xfrm>
            <a:off x="6179129" y="687260"/>
            <a:ext cx="5713614" cy="646331"/>
          </a:xfrm>
          <a:prstGeom prst="rect">
            <a:avLst/>
          </a:prstGeom>
          <a:noFill/>
        </p:spPr>
        <p:txBody>
          <a:bodyPr wrap="square" rtlCol="0">
            <a:spAutoFit/>
          </a:bodyPr>
          <a:lstStyle/>
          <a:p>
            <a:pPr algn="just"/>
            <a:r>
              <a:rPr lang="de-DE" dirty="0"/>
              <a:t>Der Asteroidengürtel liegt zwischen den Umlaufbahnen von </a:t>
            </a:r>
            <a:r>
              <a:rPr lang="de-DE" b="1" dirty="0"/>
              <a:t>Mars</a:t>
            </a:r>
            <a:r>
              <a:rPr lang="de-DE" dirty="0"/>
              <a:t> und </a:t>
            </a:r>
            <a:r>
              <a:rPr lang="de-DE" b="1" dirty="0"/>
              <a:t>Jupiter</a:t>
            </a:r>
            <a:r>
              <a:rPr lang="de-DE" dirty="0"/>
              <a:t>.</a:t>
            </a:r>
          </a:p>
        </p:txBody>
      </p:sp>
      <p:sp>
        <p:nvSpPr>
          <p:cNvPr id="5" name="Textfeld 4">
            <a:extLst>
              <a:ext uri="{FF2B5EF4-FFF2-40B4-BE49-F238E27FC236}">
                <a16:creationId xmlns:a16="http://schemas.microsoft.com/office/drawing/2014/main" id="{E3F51462-909B-4E03-A72C-61E4AE710512}"/>
              </a:ext>
            </a:extLst>
          </p:cNvPr>
          <p:cNvSpPr txBox="1"/>
          <p:nvPr/>
        </p:nvSpPr>
        <p:spPr>
          <a:xfrm>
            <a:off x="6176355" y="1456544"/>
            <a:ext cx="5877099" cy="1200329"/>
          </a:xfrm>
          <a:prstGeom prst="rect">
            <a:avLst/>
          </a:prstGeom>
          <a:noFill/>
        </p:spPr>
        <p:txBody>
          <a:bodyPr wrap="square" rtlCol="0">
            <a:spAutoFit/>
          </a:bodyPr>
          <a:lstStyle/>
          <a:p>
            <a:pPr algn="just"/>
            <a:r>
              <a:rPr lang="de-DE" dirty="0"/>
              <a:t>Laut der </a:t>
            </a:r>
            <a:r>
              <a:rPr lang="de-DE" dirty="0" err="1"/>
              <a:t>Titius</a:t>
            </a:r>
            <a:r>
              <a:rPr lang="de-DE" dirty="0"/>
              <a:t>-Bode-Reihe aus dem 18. Jahrhundert wurde an der  Stelle des Asteroidengürtels ein Planet vermutet. Dies führte zur Entdeckung von </a:t>
            </a:r>
            <a:r>
              <a:rPr lang="de-DE" b="1" dirty="0"/>
              <a:t>Ceres</a:t>
            </a:r>
            <a:r>
              <a:rPr lang="de-DE" dirty="0"/>
              <a:t>. Einem Zwergplaneten und größtem Objekt des Asteroidengürtels.</a:t>
            </a:r>
          </a:p>
        </p:txBody>
      </p:sp>
      <p:sp>
        <p:nvSpPr>
          <p:cNvPr id="6" name="Textfeld 5">
            <a:extLst>
              <a:ext uri="{FF2B5EF4-FFF2-40B4-BE49-F238E27FC236}">
                <a16:creationId xmlns:a16="http://schemas.microsoft.com/office/drawing/2014/main" id="{6FE1D034-9907-4E88-9E25-01B95F97590E}"/>
              </a:ext>
            </a:extLst>
          </p:cNvPr>
          <p:cNvSpPr txBox="1"/>
          <p:nvPr/>
        </p:nvSpPr>
        <p:spPr>
          <a:xfrm>
            <a:off x="218901" y="2743201"/>
            <a:ext cx="11834553" cy="923330"/>
          </a:xfrm>
          <a:prstGeom prst="rect">
            <a:avLst/>
          </a:prstGeom>
          <a:noFill/>
        </p:spPr>
        <p:txBody>
          <a:bodyPr wrap="square" rtlCol="0">
            <a:spAutoFit/>
          </a:bodyPr>
          <a:lstStyle/>
          <a:p>
            <a:pPr algn="just"/>
            <a:r>
              <a:rPr lang="de-DE" dirty="0"/>
              <a:t>Nach </a:t>
            </a:r>
            <a:r>
              <a:rPr lang="de-DE" b="1" dirty="0"/>
              <a:t>Ceres</a:t>
            </a:r>
            <a:r>
              <a:rPr lang="de-DE" dirty="0"/>
              <a:t> (auch </a:t>
            </a:r>
            <a:r>
              <a:rPr lang="de-DE" b="1" dirty="0"/>
              <a:t>(1) Ceres </a:t>
            </a:r>
            <a:r>
              <a:rPr lang="de-DE" dirty="0"/>
              <a:t>genannt), wurden die Objekte </a:t>
            </a:r>
            <a:r>
              <a:rPr lang="de-DE" b="1" dirty="0"/>
              <a:t>(2) Pallas</a:t>
            </a:r>
            <a:r>
              <a:rPr lang="de-DE" dirty="0"/>
              <a:t>, </a:t>
            </a:r>
            <a:r>
              <a:rPr lang="de-DE" b="1" dirty="0"/>
              <a:t>(3) Juno</a:t>
            </a:r>
            <a:r>
              <a:rPr lang="de-DE" dirty="0"/>
              <a:t>, </a:t>
            </a:r>
            <a:r>
              <a:rPr lang="de-DE" b="1" dirty="0"/>
              <a:t>(4) Vesta </a:t>
            </a:r>
            <a:r>
              <a:rPr lang="de-DE" dirty="0"/>
              <a:t>und </a:t>
            </a:r>
            <a:r>
              <a:rPr lang="de-DE" b="1" dirty="0"/>
              <a:t>(5) Astraea </a:t>
            </a:r>
            <a:r>
              <a:rPr lang="de-DE" dirty="0"/>
              <a:t>entdeckt. Dies führte dazu, dass Neptun bei seiner Entdeckung als 13. Planet gezählt wurde. Nach der Entdeckung von </a:t>
            </a:r>
            <a:r>
              <a:rPr lang="de-DE" b="1" dirty="0"/>
              <a:t>(6) Hebe </a:t>
            </a:r>
            <a:r>
              <a:rPr lang="de-DE" dirty="0"/>
              <a:t>wurden noch etliche weitere Astroiden entdeckt. Dies führt zur Einführung einer neuen Objektklasse, den Kleinplaneten.</a:t>
            </a:r>
          </a:p>
        </p:txBody>
      </p:sp>
      <p:sp>
        <p:nvSpPr>
          <p:cNvPr id="7" name="Textfeld 6">
            <a:extLst>
              <a:ext uri="{FF2B5EF4-FFF2-40B4-BE49-F238E27FC236}">
                <a16:creationId xmlns:a16="http://schemas.microsoft.com/office/drawing/2014/main" id="{73E940B2-CF91-4C16-AFCB-5725BB542763}"/>
              </a:ext>
            </a:extLst>
          </p:cNvPr>
          <p:cNvSpPr txBox="1"/>
          <p:nvPr/>
        </p:nvSpPr>
        <p:spPr>
          <a:xfrm>
            <a:off x="178723" y="3794056"/>
            <a:ext cx="11834553" cy="646331"/>
          </a:xfrm>
          <a:prstGeom prst="rect">
            <a:avLst/>
          </a:prstGeom>
          <a:noFill/>
        </p:spPr>
        <p:txBody>
          <a:bodyPr wrap="square" rtlCol="0">
            <a:spAutoFit/>
          </a:bodyPr>
          <a:lstStyle/>
          <a:p>
            <a:pPr algn="just"/>
            <a:r>
              <a:rPr lang="de-DE" dirty="0"/>
              <a:t>Bereits im 19. Jahrhundert waren 300 Objekte im Asteroidengürtel bekannt. Im April 2017 hatte man mehr als 650.000 Objekte dort erfasst.</a:t>
            </a:r>
          </a:p>
        </p:txBody>
      </p:sp>
      <p:sp>
        <p:nvSpPr>
          <p:cNvPr id="8" name="Textfeld 7">
            <a:extLst>
              <a:ext uri="{FF2B5EF4-FFF2-40B4-BE49-F238E27FC236}">
                <a16:creationId xmlns:a16="http://schemas.microsoft.com/office/drawing/2014/main" id="{3971F85C-2A3D-404A-A15C-639A5A12DF36}"/>
              </a:ext>
            </a:extLst>
          </p:cNvPr>
          <p:cNvSpPr txBox="1"/>
          <p:nvPr/>
        </p:nvSpPr>
        <p:spPr>
          <a:xfrm>
            <a:off x="178722" y="4567912"/>
            <a:ext cx="11834553" cy="646331"/>
          </a:xfrm>
          <a:prstGeom prst="rect">
            <a:avLst/>
          </a:prstGeom>
          <a:noFill/>
        </p:spPr>
        <p:txBody>
          <a:bodyPr wrap="square" rtlCol="0">
            <a:spAutoFit/>
          </a:bodyPr>
          <a:lstStyle/>
          <a:p>
            <a:pPr algn="just"/>
            <a:r>
              <a:rPr lang="de-DE" dirty="0"/>
              <a:t>Die Gesamtmasse des Asteroidengürtels entspricht 5% der Mondmasse. Die Masse von </a:t>
            </a:r>
            <a:r>
              <a:rPr lang="de-DE" b="1" dirty="0"/>
              <a:t>Ceres</a:t>
            </a:r>
            <a:r>
              <a:rPr lang="de-DE" dirty="0"/>
              <a:t> und </a:t>
            </a:r>
            <a:r>
              <a:rPr lang="de-DE" b="1" dirty="0"/>
              <a:t>Vesta</a:t>
            </a:r>
            <a:r>
              <a:rPr lang="de-DE" dirty="0"/>
              <a:t> zusammen entspricht 25% der Gesamtmasse.</a:t>
            </a:r>
          </a:p>
        </p:txBody>
      </p:sp>
    </p:spTree>
    <p:extLst>
      <p:ext uri="{BB962C8B-B14F-4D97-AF65-F5344CB8AC3E}">
        <p14:creationId xmlns:p14="http://schemas.microsoft.com/office/powerpoint/2010/main" val="19914703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1CEA506-099F-492A-997A-69883E04CF00}"/>
              </a:ext>
            </a:extLst>
          </p:cNvPr>
          <p:cNvSpPr>
            <a:spLocks noGrp="1"/>
          </p:cNvSpPr>
          <p:nvPr>
            <p:ph type="title"/>
          </p:nvPr>
        </p:nvSpPr>
        <p:spPr/>
        <p:txBody>
          <a:bodyPr>
            <a:normAutofit fontScale="90000"/>
          </a:bodyPr>
          <a:lstStyle/>
          <a:p>
            <a:r>
              <a:rPr lang="de-DE" dirty="0">
                <a:solidFill>
                  <a:srgbClr val="0070C0"/>
                </a:solidFill>
              </a:rPr>
              <a:t>Zwergplanet Ceres</a:t>
            </a:r>
          </a:p>
        </p:txBody>
      </p:sp>
      <p:graphicFrame>
        <p:nvGraphicFramePr>
          <p:cNvPr id="6" name="Tabelle 5">
            <a:extLst>
              <a:ext uri="{FF2B5EF4-FFF2-40B4-BE49-F238E27FC236}">
                <a16:creationId xmlns:a16="http://schemas.microsoft.com/office/drawing/2014/main" id="{652DBB85-16CA-4A68-822A-DA12677992DD}"/>
              </a:ext>
            </a:extLst>
          </p:cNvPr>
          <p:cNvGraphicFramePr>
            <a:graphicFrameLocks noGrp="1"/>
          </p:cNvGraphicFramePr>
          <p:nvPr>
            <p:extLst>
              <p:ext uri="{D42A27DB-BD31-4B8C-83A1-F6EECF244321}">
                <p14:modId xmlns:p14="http://schemas.microsoft.com/office/powerpoint/2010/main" val="3334147587"/>
              </p:ext>
            </p:extLst>
          </p:nvPr>
        </p:nvGraphicFramePr>
        <p:xfrm>
          <a:off x="6828618" y="844781"/>
          <a:ext cx="4902200" cy="2966720"/>
        </p:xfrm>
        <a:graphic>
          <a:graphicData uri="http://schemas.openxmlformats.org/drawingml/2006/table">
            <a:tbl>
              <a:tblPr firstRow="1" bandRow="1">
                <a:tableStyleId>{7DF18680-E054-41AD-8BC1-D1AEF772440D}</a:tableStyleId>
              </a:tblPr>
              <a:tblGrid>
                <a:gridCol w="2451100">
                  <a:extLst>
                    <a:ext uri="{9D8B030D-6E8A-4147-A177-3AD203B41FA5}">
                      <a16:colId xmlns:a16="http://schemas.microsoft.com/office/drawing/2014/main" val="2051859721"/>
                    </a:ext>
                  </a:extLst>
                </a:gridCol>
                <a:gridCol w="2451100">
                  <a:extLst>
                    <a:ext uri="{9D8B030D-6E8A-4147-A177-3AD203B41FA5}">
                      <a16:colId xmlns:a16="http://schemas.microsoft.com/office/drawing/2014/main" val="4138028359"/>
                    </a:ext>
                  </a:extLst>
                </a:gridCol>
              </a:tblGrid>
              <a:tr h="370840">
                <a:tc gridSpan="2">
                  <a:txBody>
                    <a:bodyPr/>
                    <a:lstStyle/>
                    <a:p>
                      <a:r>
                        <a:rPr lang="de-DE" dirty="0"/>
                        <a:t>Zahlen, Daten, Fakten</a:t>
                      </a:r>
                    </a:p>
                  </a:txBody>
                  <a:tcPr/>
                </a:tc>
                <a:tc hMerge="1">
                  <a:txBody>
                    <a:bodyPr/>
                    <a:lstStyle/>
                    <a:p>
                      <a:endParaRPr lang="de-DE" dirty="0"/>
                    </a:p>
                  </a:txBody>
                  <a:tcPr/>
                </a:tc>
                <a:extLst>
                  <a:ext uri="{0D108BD9-81ED-4DB2-BD59-A6C34878D82A}">
                    <a16:rowId xmlns:a16="http://schemas.microsoft.com/office/drawing/2014/main" val="4025205327"/>
                  </a:ext>
                </a:extLst>
              </a:tr>
              <a:tr h="370840">
                <a:tc>
                  <a:txBody>
                    <a:bodyPr/>
                    <a:lstStyle/>
                    <a:p>
                      <a:r>
                        <a:rPr lang="de-DE" dirty="0"/>
                        <a:t>Durchmesser</a:t>
                      </a:r>
                    </a:p>
                  </a:txBody>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de-DE" dirty="0"/>
                        <a:t>946 km</a:t>
                      </a:r>
                    </a:p>
                  </a:txBody>
                  <a:tcPr/>
                </a:tc>
                <a:extLst>
                  <a:ext uri="{0D108BD9-81ED-4DB2-BD59-A6C34878D82A}">
                    <a16:rowId xmlns:a16="http://schemas.microsoft.com/office/drawing/2014/main" val="3159333423"/>
                  </a:ext>
                </a:extLst>
              </a:tr>
              <a:tr h="370840">
                <a:tc>
                  <a:txBody>
                    <a:bodyPr/>
                    <a:lstStyle/>
                    <a:p>
                      <a:r>
                        <a:rPr lang="de-DE" dirty="0"/>
                        <a:t>Masse</a:t>
                      </a:r>
                    </a:p>
                  </a:txBody>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de-DE" dirty="0"/>
                        <a:t>9,394 * 10</a:t>
                      </a:r>
                      <a:r>
                        <a:rPr lang="de-DE" baseline="30000" dirty="0"/>
                        <a:t>20</a:t>
                      </a:r>
                      <a:r>
                        <a:rPr lang="de-DE" dirty="0"/>
                        <a:t> kg</a:t>
                      </a:r>
                    </a:p>
                  </a:txBody>
                  <a:tcPr/>
                </a:tc>
                <a:extLst>
                  <a:ext uri="{0D108BD9-81ED-4DB2-BD59-A6C34878D82A}">
                    <a16:rowId xmlns:a16="http://schemas.microsoft.com/office/drawing/2014/main" val="1460451374"/>
                  </a:ext>
                </a:extLst>
              </a:tr>
              <a:tr h="370840">
                <a:tc>
                  <a:txBody>
                    <a:bodyPr/>
                    <a:lstStyle/>
                    <a:p>
                      <a:r>
                        <a:rPr lang="de-DE" dirty="0"/>
                        <a:t>Rotationsperiode</a:t>
                      </a:r>
                    </a:p>
                  </a:txBody>
                  <a:tcPr/>
                </a:tc>
                <a:tc>
                  <a:txBody>
                    <a:bodyPr/>
                    <a:lstStyle/>
                    <a:p>
                      <a:pPr algn="r"/>
                      <a:r>
                        <a:rPr lang="de-DE" dirty="0"/>
                        <a:t>9 Stunden 4 Minuten</a:t>
                      </a:r>
                    </a:p>
                  </a:txBody>
                  <a:tcPr/>
                </a:tc>
                <a:extLst>
                  <a:ext uri="{0D108BD9-81ED-4DB2-BD59-A6C34878D82A}">
                    <a16:rowId xmlns:a16="http://schemas.microsoft.com/office/drawing/2014/main" val="217902739"/>
                  </a:ext>
                </a:extLst>
              </a:tr>
              <a:tr h="370840">
                <a:tc>
                  <a:txBody>
                    <a:bodyPr/>
                    <a:lstStyle/>
                    <a:p>
                      <a:r>
                        <a:rPr lang="de-DE" dirty="0"/>
                        <a:t>Umlaufzeit (siderisch)</a:t>
                      </a:r>
                    </a:p>
                  </a:txBody>
                  <a:tcPr/>
                </a:tc>
                <a:tc>
                  <a:txBody>
                    <a:bodyPr/>
                    <a:lstStyle/>
                    <a:p>
                      <a:pPr algn="r"/>
                      <a:r>
                        <a:rPr lang="de-DE" dirty="0"/>
                        <a:t>4 Jahre 221 Tage</a:t>
                      </a:r>
                    </a:p>
                  </a:txBody>
                  <a:tcPr/>
                </a:tc>
                <a:extLst>
                  <a:ext uri="{0D108BD9-81ED-4DB2-BD59-A6C34878D82A}">
                    <a16:rowId xmlns:a16="http://schemas.microsoft.com/office/drawing/2014/main" val="192022854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Umlaufzeit (synodisch)</a:t>
                      </a:r>
                    </a:p>
                  </a:txBody>
                  <a:tcPr/>
                </a:tc>
                <a:tc>
                  <a:txBody>
                    <a:bodyPr/>
                    <a:lstStyle/>
                    <a:p>
                      <a:pPr algn="r"/>
                      <a:r>
                        <a:rPr lang="de-DE" dirty="0"/>
                        <a:t>467 Tage</a:t>
                      </a:r>
                    </a:p>
                  </a:txBody>
                  <a:tcPr/>
                </a:tc>
                <a:extLst>
                  <a:ext uri="{0D108BD9-81ED-4DB2-BD59-A6C34878D82A}">
                    <a16:rowId xmlns:a16="http://schemas.microsoft.com/office/drawing/2014/main" val="533719907"/>
                  </a:ext>
                </a:extLst>
              </a:tr>
              <a:tr h="370840">
                <a:tc>
                  <a:txBody>
                    <a:bodyPr/>
                    <a:lstStyle/>
                    <a:p>
                      <a:r>
                        <a:rPr lang="de-DE" dirty="0"/>
                        <a:t>Abstand zur Sonne</a:t>
                      </a:r>
                    </a:p>
                  </a:txBody>
                  <a:tcPr/>
                </a:tc>
                <a:tc>
                  <a:txBody>
                    <a:bodyPr/>
                    <a:lstStyle/>
                    <a:p>
                      <a:pPr algn="r"/>
                      <a:r>
                        <a:rPr lang="de-DE" dirty="0"/>
                        <a:t>2,767 au</a:t>
                      </a:r>
                    </a:p>
                  </a:txBody>
                  <a:tcPr/>
                </a:tc>
                <a:extLst>
                  <a:ext uri="{0D108BD9-81ED-4DB2-BD59-A6C34878D82A}">
                    <a16:rowId xmlns:a16="http://schemas.microsoft.com/office/drawing/2014/main" val="4222682422"/>
                  </a:ext>
                </a:extLst>
              </a:tr>
              <a:tr h="370840">
                <a:tc>
                  <a:txBody>
                    <a:bodyPr/>
                    <a:lstStyle/>
                    <a:p>
                      <a:r>
                        <a:rPr lang="de-DE" dirty="0"/>
                        <a:t>Astronomisches Symbol</a:t>
                      </a:r>
                    </a:p>
                  </a:txBody>
                  <a:tcPr/>
                </a:tc>
                <a:tc>
                  <a:txBody>
                    <a:bodyPr/>
                    <a:lstStyle/>
                    <a:p>
                      <a:pPr algn="r"/>
                      <a:endParaRPr lang="de-DE" dirty="0"/>
                    </a:p>
                  </a:txBody>
                  <a:tcPr/>
                </a:tc>
                <a:extLst>
                  <a:ext uri="{0D108BD9-81ED-4DB2-BD59-A6C34878D82A}">
                    <a16:rowId xmlns:a16="http://schemas.microsoft.com/office/drawing/2014/main" val="2419678030"/>
                  </a:ext>
                </a:extLst>
              </a:tr>
            </a:tbl>
          </a:graphicData>
        </a:graphic>
      </p:graphicFrame>
      <p:sp>
        <p:nvSpPr>
          <p:cNvPr id="8" name="Textfeld 7">
            <a:extLst>
              <a:ext uri="{FF2B5EF4-FFF2-40B4-BE49-F238E27FC236}">
                <a16:creationId xmlns:a16="http://schemas.microsoft.com/office/drawing/2014/main" id="{63B297F7-A3E3-4B1F-93D5-F05FB2EAD37A}"/>
              </a:ext>
            </a:extLst>
          </p:cNvPr>
          <p:cNvSpPr txBox="1"/>
          <p:nvPr/>
        </p:nvSpPr>
        <p:spPr>
          <a:xfrm>
            <a:off x="10551102" y="6015194"/>
            <a:ext cx="732893" cy="246221"/>
          </a:xfrm>
          <a:prstGeom prst="rect">
            <a:avLst/>
          </a:prstGeom>
          <a:noFill/>
        </p:spPr>
        <p:txBody>
          <a:bodyPr wrap="none" rtlCol="0">
            <a:spAutoFit/>
          </a:bodyPr>
          <a:lstStyle/>
          <a:p>
            <a:r>
              <a:rPr lang="de-DE" sz="1000" dirty="0"/>
              <a:t>Bild: NASA</a:t>
            </a:r>
          </a:p>
        </p:txBody>
      </p:sp>
      <p:pic>
        <p:nvPicPr>
          <p:cNvPr id="5" name="Grafik 4">
            <a:extLst>
              <a:ext uri="{FF2B5EF4-FFF2-40B4-BE49-F238E27FC236}">
                <a16:creationId xmlns:a16="http://schemas.microsoft.com/office/drawing/2014/main" id="{04BE4964-362C-4C58-A4E9-F42ABCC864FA}"/>
              </a:ext>
            </a:extLst>
          </p:cNvPr>
          <p:cNvPicPr>
            <a:picLocks noChangeAspect="1"/>
          </p:cNvPicPr>
          <p:nvPr/>
        </p:nvPicPr>
        <p:blipFill rotWithShape="1">
          <a:blip r:embed="rId2">
            <a:extLst>
              <a:ext uri="{28A0092B-C50C-407E-A947-70E740481C1C}">
                <a14:useLocalDpi xmlns:a14="http://schemas.microsoft.com/office/drawing/2010/main" val="0"/>
              </a:ext>
            </a:extLst>
          </a:blip>
          <a:srcRect l="21561" b="17334"/>
          <a:stretch/>
        </p:blipFill>
        <p:spPr>
          <a:xfrm>
            <a:off x="461182" y="844781"/>
            <a:ext cx="4666583" cy="4918061"/>
          </a:xfrm>
          <a:prstGeom prst="rect">
            <a:avLst/>
          </a:prstGeom>
        </p:spPr>
      </p:pic>
      <p:pic>
        <p:nvPicPr>
          <p:cNvPr id="7" name="Picture 2" descr="Ceres">
            <a:hlinkClick r:id="rId3" tooltip="Ceres"/>
            <a:extLst>
              <a:ext uri="{FF2B5EF4-FFF2-40B4-BE49-F238E27FC236}">
                <a16:creationId xmlns:a16="http://schemas.microsoft.com/office/drawing/2014/main" id="{7ECE35BD-077A-4031-BDBE-33401CAECE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1733" y="3512416"/>
            <a:ext cx="238125" cy="238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82199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1CEA506-099F-492A-997A-69883E04CF00}"/>
              </a:ext>
            </a:extLst>
          </p:cNvPr>
          <p:cNvSpPr>
            <a:spLocks noGrp="1"/>
          </p:cNvSpPr>
          <p:nvPr>
            <p:ph type="title"/>
          </p:nvPr>
        </p:nvSpPr>
        <p:spPr/>
        <p:txBody>
          <a:bodyPr>
            <a:normAutofit fontScale="90000"/>
          </a:bodyPr>
          <a:lstStyle/>
          <a:p>
            <a:r>
              <a:rPr lang="de-DE" dirty="0">
                <a:solidFill>
                  <a:srgbClr val="0070C0"/>
                </a:solidFill>
              </a:rPr>
              <a:t>Zwergplanet Ceres</a:t>
            </a:r>
          </a:p>
        </p:txBody>
      </p:sp>
      <p:sp>
        <p:nvSpPr>
          <p:cNvPr id="8" name="Textfeld 7">
            <a:extLst>
              <a:ext uri="{FF2B5EF4-FFF2-40B4-BE49-F238E27FC236}">
                <a16:creationId xmlns:a16="http://schemas.microsoft.com/office/drawing/2014/main" id="{63B297F7-A3E3-4B1F-93D5-F05FB2EAD37A}"/>
              </a:ext>
            </a:extLst>
          </p:cNvPr>
          <p:cNvSpPr txBox="1"/>
          <p:nvPr/>
        </p:nvSpPr>
        <p:spPr>
          <a:xfrm>
            <a:off x="10551102" y="6015194"/>
            <a:ext cx="732893" cy="246221"/>
          </a:xfrm>
          <a:prstGeom prst="rect">
            <a:avLst/>
          </a:prstGeom>
          <a:noFill/>
        </p:spPr>
        <p:txBody>
          <a:bodyPr wrap="none" rtlCol="0">
            <a:spAutoFit/>
          </a:bodyPr>
          <a:lstStyle/>
          <a:p>
            <a:r>
              <a:rPr lang="de-DE" sz="1000" dirty="0"/>
              <a:t>Bild: NASA</a:t>
            </a:r>
          </a:p>
        </p:txBody>
      </p:sp>
      <p:sp>
        <p:nvSpPr>
          <p:cNvPr id="3" name="Textfeld 2">
            <a:extLst>
              <a:ext uri="{FF2B5EF4-FFF2-40B4-BE49-F238E27FC236}">
                <a16:creationId xmlns:a16="http://schemas.microsoft.com/office/drawing/2014/main" id="{C7FCFF37-374F-4398-8D26-E2BC01B81F8C}"/>
              </a:ext>
            </a:extLst>
          </p:cNvPr>
          <p:cNvSpPr txBox="1"/>
          <p:nvPr/>
        </p:nvSpPr>
        <p:spPr>
          <a:xfrm>
            <a:off x="372409" y="890016"/>
            <a:ext cx="6857446" cy="646331"/>
          </a:xfrm>
          <a:prstGeom prst="rect">
            <a:avLst/>
          </a:prstGeom>
          <a:noFill/>
        </p:spPr>
        <p:txBody>
          <a:bodyPr wrap="square" rtlCol="0">
            <a:spAutoFit/>
          </a:bodyPr>
          <a:lstStyle/>
          <a:p>
            <a:pPr algn="just"/>
            <a:r>
              <a:rPr lang="de-DE" dirty="0"/>
              <a:t>Ceres ist der kleinste bekannte Zwergplanet und das größte Objekt im </a:t>
            </a:r>
          </a:p>
          <a:p>
            <a:pPr algn="just"/>
            <a:r>
              <a:rPr lang="de-DE" dirty="0"/>
              <a:t>Asteroidengürtel.</a:t>
            </a:r>
          </a:p>
        </p:txBody>
      </p:sp>
      <p:pic>
        <p:nvPicPr>
          <p:cNvPr id="9" name="Grafik 8">
            <a:extLst>
              <a:ext uri="{FF2B5EF4-FFF2-40B4-BE49-F238E27FC236}">
                <a16:creationId xmlns:a16="http://schemas.microsoft.com/office/drawing/2014/main" id="{C5DC0D20-8175-4F1E-986F-14B2D0FCBF5C}"/>
              </a:ext>
            </a:extLst>
          </p:cNvPr>
          <p:cNvPicPr>
            <a:picLocks noChangeAspect="1"/>
          </p:cNvPicPr>
          <p:nvPr/>
        </p:nvPicPr>
        <p:blipFill rotWithShape="1">
          <a:blip r:embed="rId2">
            <a:extLst>
              <a:ext uri="{28A0092B-C50C-407E-A947-70E740481C1C}">
                <a14:useLocalDpi xmlns:a14="http://schemas.microsoft.com/office/drawing/2010/main" val="0"/>
              </a:ext>
            </a:extLst>
          </a:blip>
          <a:srcRect l="19718" r="23369"/>
          <a:stretch/>
        </p:blipFill>
        <p:spPr>
          <a:xfrm>
            <a:off x="7619429" y="357130"/>
            <a:ext cx="4200162" cy="4148138"/>
          </a:xfrm>
          <a:prstGeom prst="rect">
            <a:avLst/>
          </a:prstGeom>
        </p:spPr>
      </p:pic>
      <p:sp>
        <p:nvSpPr>
          <p:cNvPr id="10" name="Textfeld 9">
            <a:extLst>
              <a:ext uri="{FF2B5EF4-FFF2-40B4-BE49-F238E27FC236}">
                <a16:creationId xmlns:a16="http://schemas.microsoft.com/office/drawing/2014/main" id="{F5ED8FF9-37F0-486E-8970-535CC5E165D5}"/>
              </a:ext>
            </a:extLst>
          </p:cNvPr>
          <p:cNvSpPr txBox="1"/>
          <p:nvPr/>
        </p:nvSpPr>
        <p:spPr>
          <a:xfrm>
            <a:off x="372408" y="1690339"/>
            <a:ext cx="6857447" cy="923330"/>
          </a:xfrm>
          <a:prstGeom prst="rect">
            <a:avLst/>
          </a:prstGeom>
          <a:noFill/>
        </p:spPr>
        <p:txBody>
          <a:bodyPr wrap="square" rtlCol="0">
            <a:spAutoFit/>
          </a:bodyPr>
          <a:lstStyle/>
          <a:p>
            <a:pPr algn="just"/>
            <a:r>
              <a:rPr lang="de-DE" dirty="0"/>
              <a:t>Die Raumsonde DAWN (NASA) erkundete 2015 den Zwergplaneten. Dabei wurden dich gesäte Einschlagskrater beobachtet. Auffällig sind einige sehr helle Strukturen auf der Oberfläche. </a:t>
            </a:r>
          </a:p>
        </p:txBody>
      </p:sp>
      <p:sp>
        <p:nvSpPr>
          <p:cNvPr id="11" name="Textfeld 10">
            <a:extLst>
              <a:ext uri="{FF2B5EF4-FFF2-40B4-BE49-F238E27FC236}">
                <a16:creationId xmlns:a16="http://schemas.microsoft.com/office/drawing/2014/main" id="{E508D57A-3355-4F38-8DBB-68BCED12B8FE}"/>
              </a:ext>
            </a:extLst>
          </p:cNvPr>
          <p:cNvSpPr txBox="1"/>
          <p:nvPr/>
        </p:nvSpPr>
        <p:spPr>
          <a:xfrm>
            <a:off x="372408" y="2828835"/>
            <a:ext cx="6857447" cy="1200329"/>
          </a:xfrm>
          <a:prstGeom prst="rect">
            <a:avLst/>
          </a:prstGeom>
          <a:noFill/>
        </p:spPr>
        <p:txBody>
          <a:bodyPr wrap="square" rtlCol="0">
            <a:spAutoFit/>
          </a:bodyPr>
          <a:lstStyle/>
          <a:p>
            <a:pPr algn="just"/>
            <a:r>
              <a:rPr lang="de-DE" dirty="0"/>
              <a:t>Ceres verfügt vermutlich über einen Gesteinskern und einem Mantel aus Mineralien und Wassereis. Schätzungen zufolge beträgt die Wassermenge auf Ceres das 5-fache der Süßwasservorräte auf der Erde. </a:t>
            </a:r>
          </a:p>
        </p:txBody>
      </p:sp>
    </p:spTree>
    <p:extLst>
      <p:ext uri="{BB962C8B-B14F-4D97-AF65-F5344CB8AC3E}">
        <p14:creationId xmlns:p14="http://schemas.microsoft.com/office/powerpoint/2010/main" val="32345318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1CEA506-099F-492A-997A-69883E04CF00}"/>
              </a:ext>
            </a:extLst>
          </p:cNvPr>
          <p:cNvSpPr>
            <a:spLocks noGrp="1"/>
          </p:cNvSpPr>
          <p:nvPr>
            <p:ph type="title"/>
          </p:nvPr>
        </p:nvSpPr>
        <p:spPr/>
        <p:txBody>
          <a:bodyPr>
            <a:normAutofit fontScale="90000"/>
          </a:bodyPr>
          <a:lstStyle/>
          <a:p>
            <a:r>
              <a:rPr lang="de-DE" dirty="0">
                <a:solidFill>
                  <a:srgbClr val="0070C0"/>
                </a:solidFill>
              </a:rPr>
              <a:t>Der Jupiter</a:t>
            </a:r>
          </a:p>
        </p:txBody>
      </p:sp>
      <p:graphicFrame>
        <p:nvGraphicFramePr>
          <p:cNvPr id="6" name="Tabelle 5">
            <a:extLst>
              <a:ext uri="{FF2B5EF4-FFF2-40B4-BE49-F238E27FC236}">
                <a16:creationId xmlns:a16="http://schemas.microsoft.com/office/drawing/2014/main" id="{652DBB85-16CA-4A68-822A-DA12677992DD}"/>
              </a:ext>
            </a:extLst>
          </p:cNvPr>
          <p:cNvGraphicFramePr>
            <a:graphicFrameLocks noGrp="1"/>
          </p:cNvGraphicFramePr>
          <p:nvPr>
            <p:extLst>
              <p:ext uri="{D42A27DB-BD31-4B8C-83A1-F6EECF244321}">
                <p14:modId xmlns:p14="http://schemas.microsoft.com/office/powerpoint/2010/main" val="3048377995"/>
              </p:ext>
            </p:extLst>
          </p:nvPr>
        </p:nvGraphicFramePr>
        <p:xfrm>
          <a:off x="408768" y="873356"/>
          <a:ext cx="4902200" cy="3606800"/>
        </p:xfrm>
        <a:graphic>
          <a:graphicData uri="http://schemas.openxmlformats.org/drawingml/2006/table">
            <a:tbl>
              <a:tblPr firstRow="1" bandRow="1">
                <a:tableStyleId>{7DF18680-E054-41AD-8BC1-D1AEF772440D}</a:tableStyleId>
              </a:tblPr>
              <a:tblGrid>
                <a:gridCol w="2451100">
                  <a:extLst>
                    <a:ext uri="{9D8B030D-6E8A-4147-A177-3AD203B41FA5}">
                      <a16:colId xmlns:a16="http://schemas.microsoft.com/office/drawing/2014/main" val="2051859721"/>
                    </a:ext>
                  </a:extLst>
                </a:gridCol>
                <a:gridCol w="2451100">
                  <a:extLst>
                    <a:ext uri="{9D8B030D-6E8A-4147-A177-3AD203B41FA5}">
                      <a16:colId xmlns:a16="http://schemas.microsoft.com/office/drawing/2014/main" val="4138028359"/>
                    </a:ext>
                  </a:extLst>
                </a:gridCol>
              </a:tblGrid>
              <a:tr h="370840">
                <a:tc gridSpan="2">
                  <a:txBody>
                    <a:bodyPr/>
                    <a:lstStyle/>
                    <a:p>
                      <a:r>
                        <a:rPr lang="de-DE" dirty="0"/>
                        <a:t>Zahlen, Daten, Fakten</a:t>
                      </a:r>
                    </a:p>
                  </a:txBody>
                  <a:tcPr/>
                </a:tc>
                <a:tc hMerge="1">
                  <a:txBody>
                    <a:bodyPr/>
                    <a:lstStyle/>
                    <a:p>
                      <a:endParaRPr lang="de-DE" dirty="0"/>
                    </a:p>
                  </a:txBody>
                  <a:tcPr/>
                </a:tc>
                <a:extLst>
                  <a:ext uri="{0D108BD9-81ED-4DB2-BD59-A6C34878D82A}">
                    <a16:rowId xmlns:a16="http://schemas.microsoft.com/office/drawing/2014/main" val="4025205327"/>
                  </a:ext>
                </a:extLst>
              </a:tr>
              <a:tr h="370840">
                <a:tc>
                  <a:txBody>
                    <a:bodyPr/>
                    <a:lstStyle/>
                    <a:p>
                      <a:r>
                        <a:rPr lang="de-DE" dirty="0"/>
                        <a:t>Durchmesser</a:t>
                      </a:r>
                    </a:p>
                  </a:txBody>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de-DE" dirty="0"/>
                        <a:t>142.948 km (12 </a:t>
                      </a:r>
                      <a:r>
                        <a:rPr lang="de-DE" dirty="0" err="1"/>
                        <a:t>d</a:t>
                      </a:r>
                      <a:r>
                        <a:rPr lang="de-DE" baseline="-25000" dirty="0" err="1"/>
                        <a:t>E</a:t>
                      </a:r>
                      <a:r>
                        <a:rPr lang="de-DE" dirty="0"/>
                        <a:t>)</a:t>
                      </a:r>
                    </a:p>
                  </a:txBody>
                  <a:tcPr/>
                </a:tc>
                <a:extLst>
                  <a:ext uri="{0D108BD9-81ED-4DB2-BD59-A6C34878D82A}">
                    <a16:rowId xmlns:a16="http://schemas.microsoft.com/office/drawing/2014/main" val="3159333423"/>
                  </a:ext>
                </a:extLst>
              </a:tr>
              <a:tr h="370840">
                <a:tc>
                  <a:txBody>
                    <a:bodyPr/>
                    <a:lstStyle/>
                    <a:p>
                      <a:r>
                        <a:rPr lang="de-DE" dirty="0"/>
                        <a:t>Masse</a:t>
                      </a:r>
                    </a:p>
                  </a:txBody>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de-DE" dirty="0"/>
                        <a:t> 1,899 * 10</a:t>
                      </a:r>
                      <a:r>
                        <a:rPr lang="de-DE" baseline="30000" dirty="0"/>
                        <a:t>27</a:t>
                      </a:r>
                      <a:r>
                        <a:rPr lang="de-DE" dirty="0"/>
                        <a:t> kg </a:t>
                      </a:r>
                      <a:br>
                        <a:rPr lang="de-DE" dirty="0"/>
                      </a:br>
                      <a:r>
                        <a:rPr lang="de-DE" dirty="0"/>
                        <a:t>(318 </a:t>
                      </a:r>
                      <a:r>
                        <a:rPr lang="de-DE" dirty="0" err="1"/>
                        <a:t>m</a:t>
                      </a:r>
                      <a:r>
                        <a:rPr lang="de-DE" baseline="-25000" dirty="0" err="1"/>
                        <a:t>E</a:t>
                      </a:r>
                      <a:r>
                        <a:rPr lang="de-DE" baseline="0" dirty="0"/>
                        <a:t>)</a:t>
                      </a:r>
                    </a:p>
                  </a:txBody>
                  <a:tcPr/>
                </a:tc>
                <a:extLst>
                  <a:ext uri="{0D108BD9-81ED-4DB2-BD59-A6C34878D82A}">
                    <a16:rowId xmlns:a16="http://schemas.microsoft.com/office/drawing/2014/main" val="1460451374"/>
                  </a:ext>
                </a:extLst>
              </a:tr>
              <a:tr h="370840">
                <a:tc>
                  <a:txBody>
                    <a:bodyPr/>
                    <a:lstStyle/>
                    <a:p>
                      <a:r>
                        <a:rPr lang="de-DE" dirty="0"/>
                        <a:t>Rotationsperiode</a:t>
                      </a:r>
                    </a:p>
                  </a:txBody>
                  <a:tcPr/>
                </a:tc>
                <a:tc>
                  <a:txBody>
                    <a:bodyPr/>
                    <a:lstStyle/>
                    <a:p>
                      <a:pPr algn="r"/>
                      <a:r>
                        <a:rPr lang="de-DE" dirty="0"/>
                        <a:t>9 Stunden 55 Minuten</a:t>
                      </a:r>
                    </a:p>
                  </a:txBody>
                  <a:tcPr/>
                </a:tc>
                <a:extLst>
                  <a:ext uri="{0D108BD9-81ED-4DB2-BD59-A6C34878D82A}">
                    <a16:rowId xmlns:a16="http://schemas.microsoft.com/office/drawing/2014/main" val="217902739"/>
                  </a:ext>
                </a:extLst>
              </a:tr>
              <a:tr h="370840">
                <a:tc>
                  <a:txBody>
                    <a:bodyPr/>
                    <a:lstStyle/>
                    <a:p>
                      <a:r>
                        <a:rPr lang="de-DE" dirty="0"/>
                        <a:t>Umlaufzeit (siderisch)</a:t>
                      </a:r>
                    </a:p>
                  </a:txBody>
                  <a:tcPr/>
                </a:tc>
                <a:tc>
                  <a:txBody>
                    <a:bodyPr/>
                    <a:lstStyle/>
                    <a:p>
                      <a:pPr algn="r"/>
                      <a:r>
                        <a:rPr lang="de-DE" dirty="0"/>
                        <a:t>11 Jahre 315 Tage</a:t>
                      </a:r>
                    </a:p>
                  </a:txBody>
                  <a:tcPr/>
                </a:tc>
                <a:extLst>
                  <a:ext uri="{0D108BD9-81ED-4DB2-BD59-A6C34878D82A}">
                    <a16:rowId xmlns:a16="http://schemas.microsoft.com/office/drawing/2014/main" val="192022854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Umlaufzeit (synodisch)</a:t>
                      </a:r>
                    </a:p>
                  </a:txBody>
                  <a:tcPr/>
                </a:tc>
                <a:tc>
                  <a:txBody>
                    <a:bodyPr/>
                    <a:lstStyle/>
                    <a:p>
                      <a:pPr algn="r"/>
                      <a:r>
                        <a:rPr lang="de-DE" dirty="0"/>
                        <a:t>398,88 Tage</a:t>
                      </a:r>
                    </a:p>
                  </a:txBody>
                  <a:tcPr/>
                </a:tc>
                <a:extLst>
                  <a:ext uri="{0D108BD9-81ED-4DB2-BD59-A6C34878D82A}">
                    <a16:rowId xmlns:a16="http://schemas.microsoft.com/office/drawing/2014/main" val="533719907"/>
                  </a:ext>
                </a:extLst>
              </a:tr>
              <a:tr h="370840">
                <a:tc>
                  <a:txBody>
                    <a:bodyPr/>
                    <a:lstStyle/>
                    <a:p>
                      <a:r>
                        <a:rPr lang="de-DE" dirty="0"/>
                        <a:t>Abstand zur Sonne</a:t>
                      </a:r>
                    </a:p>
                  </a:txBody>
                  <a:tcPr/>
                </a:tc>
                <a:tc>
                  <a:txBody>
                    <a:bodyPr/>
                    <a:lstStyle/>
                    <a:p>
                      <a:pPr algn="r"/>
                      <a:r>
                        <a:rPr lang="de-DE" dirty="0"/>
                        <a:t>5,20 au</a:t>
                      </a:r>
                    </a:p>
                  </a:txBody>
                  <a:tcPr/>
                </a:tc>
                <a:extLst>
                  <a:ext uri="{0D108BD9-81ED-4DB2-BD59-A6C34878D82A}">
                    <a16:rowId xmlns:a16="http://schemas.microsoft.com/office/drawing/2014/main" val="4222682422"/>
                  </a:ext>
                </a:extLst>
              </a:tr>
              <a:tr h="370840">
                <a:tc>
                  <a:txBody>
                    <a:bodyPr/>
                    <a:lstStyle/>
                    <a:p>
                      <a:r>
                        <a:rPr lang="de-DE" dirty="0"/>
                        <a:t>Astronomisches Symbol</a:t>
                      </a:r>
                    </a:p>
                  </a:txBody>
                  <a:tcPr/>
                </a:tc>
                <a:tc>
                  <a:txBody>
                    <a:bodyPr/>
                    <a:lstStyle/>
                    <a:p>
                      <a:pPr algn="r"/>
                      <a:r>
                        <a:rPr lang="de-DE" sz="1800" b="0" i="0" u="none" strike="noStrike" kern="1200" dirty="0">
                          <a:solidFill>
                            <a:schemeClr val="dk1"/>
                          </a:solidFill>
                          <a:effectLst/>
                          <a:latin typeface="+mn-lt"/>
                          <a:ea typeface="+mn-ea"/>
                          <a:cs typeface="+mn-cs"/>
                        </a:rPr>
                        <a:t>♃</a:t>
                      </a:r>
                      <a:endParaRPr lang="de-DE" dirty="0"/>
                    </a:p>
                  </a:txBody>
                  <a:tcPr/>
                </a:tc>
                <a:extLst>
                  <a:ext uri="{0D108BD9-81ED-4DB2-BD59-A6C34878D82A}">
                    <a16:rowId xmlns:a16="http://schemas.microsoft.com/office/drawing/2014/main" val="2419678030"/>
                  </a:ext>
                </a:extLst>
              </a:tr>
              <a:tr h="370840">
                <a:tc>
                  <a:txBody>
                    <a:bodyPr/>
                    <a:lstStyle/>
                    <a:p>
                      <a:r>
                        <a:rPr lang="de-DE" dirty="0"/>
                        <a:t>Monde</a:t>
                      </a:r>
                    </a:p>
                  </a:txBody>
                  <a:tcPr/>
                </a:tc>
                <a:tc>
                  <a:txBody>
                    <a:bodyPr/>
                    <a:lstStyle/>
                    <a:p>
                      <a:pPr algn="r"/>
                      <a:r>
                        <a:rPr lang="de-DE" dirty="0"/>
                        <a:t>79</a:t>
                      </a:r>
                    </a:p>
                  </a:txBody>
                  <a:tcPr/>
                </a:tc>
                <a:extLst>
                  <a:ext uri="{0D108BD9-81ED-4DB2-BD59-A6C34878D82A}">
                    <a16:rowId xmlns:a16="http://schemas.microsoft.com/office/drawing/2014/main" val="160017678"/>
                  </a:ext>
                </a:extLst>
              </a:tr>
            </a:tbl>
          </a:graphicData>
        </a:graphic>
      </p:graphicFrame>
      <p:pic>
        <p:nvPicPr>
          <p:cNvPr id="7" name="Grafik 6">
            <a:extLst>
              <a:ext uri="{FF2B5EF4-FFF2-40B4-BE49-F238E27FC236}">
                <a16:creationId xmlns:a16="http://schemas.microsoft.com/office/drawing/2014/main" id="{BD95956B-A21C-472C-87E1-8613F62518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45480" y="873356"/>
            <a:ext cx="5943600" cy="4572000"/>
          </a:xfrm>
          <a:prstGeom prst="rect">
            <a:avLst/>
          </a:prstGeom>
        </p:spPr>
      </p:pic>
    </p:spTree>
    <p:extLst>
      <p:ext uri="{BB962C8B-B14F-4D97-AF65-F5344CB8AC3E}">
        <p14:creationId xmlns:p14="http://schemas.microsoft.com/office/powerpoint/2010/main" val="30281799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1CEA506-099F-492A-997A-69883E04CF00}"/>
              </a:ext>
            </a:extLst>
          </p:cNvPr>
          <p:cNvSpPr>
            <a:spLocks noGrp="1"/>
          </p:cNvSpPr>
          <p:nvPr>
            <p:ph type="title"/>
          </p:nvPr>
        </p:nvSpPr>
        <p:spPr/>
        <p:txBody>
          <a:bodyPr>
            <a:normAutofit fontScale="90000"/>
          </a:bodyPr>
          <a:lstStyle/>
          <a:p>
            <a:r>
              <a:rPr lang="de-DE" dirty="0">
                <a:solidFill>
                  <a:srgbClr val="0070C0"/>
                </a:solidFill>
              </a:rPr>
              <a:t>Der Jupiter</a:t>
            </a:r>
          </a:p>
        </p:txBody>
      </p:sp>
      <p:sp>
        <p:nvSpPr>
          <p:cNvPr id="3" name="Textfeld 2">
            <a:extLst>
              <a:ext uri="{FF2B5EF4-FFF2-40B4-BE49-F238E27FC236}">
                <a16:creationId xmlns:a16="http://schemas.microsoft.com/office/drawing/2014/main" id="{22442C0E-C8D7-4E8F-A6FB-B06DA22D9A0F}"/>
              </a:ext>
            </a:extLst>
          </p:cNvPr>
          <p:cNvSpPr txBox="1"/>
          <p:nvPr/>
        </p:nvSpPr>
        <p:spPr>
          <a:xfrm>
            <a:off x="299257" y="670560"/>
            <a:ext cx="8405831" cy="646331"/>
          </a:xfrm>
          <a:prstGeom prst="rect">
            <a:avLst/>
          </a:prstGeom>
          <a:noFill/>
        </p:spPr>
        <p:txBody>
          <a:bodyPr wrap="square" rtlCol="0">
            <a:spAutoFit/>
          </a:bodyPr>
          <a:lstStyle/>
          <a:p>
            <a:pPr algn="just"/>
            <a:r>
              <a:rPr lang="de-DE" dirty="0"/>
              <a:t>Jupiter ist der 5. Planet des Sonnensystems und ein Gasplanet. Er ist der größte Planet. Seine Masse beträgt das 2,47-fache der Masse der restlichen Planten im Sonnensystem.</a:t>
            </a:r>
          </a:p>
        </p:txBody>
      </p:sp>
      <p:sp>
        <p:nvSpPr>
          <p:cNvPr id="7" name="Textfeld 6">
            <a:extLst>
              <a:ext uri="{FF2B5EF4-FFF2-40B4-BE49-F238E27FC236}">
                <a16:creationId xmlns:a16="http://schemas.microsoft.com/office/drawing/2014/main" id="{67DC68D1-69DA-4D57-87FA-A23DEB62F474}"/>
              </a:ext>
            </a:extLst>
          </p:cNvPr>
          <p:cNvSpPr txBox="1"/>
          <p:nvPr/>
        </p:nvSpPr>
        <p:spPr>
          <a:xfrm>
            <a:off x="2938271" y="5455765"/>
            <a:ext cx="8954471" cy="646331"/>
          </a:xfrm>
          <a:prstGeom prst="rect">
            <a:avLst/>
          </a:prstGeom>
          <a:noFill/>
        </p:spPr>
        <p:txBody>
          <a:bodyPr wrap="square" rtlCol="0">
            <a:spAutoFit/>
          </a:bodyPr>
          <a:lstStyle/>
          <a:p>
            <a:pPr algn="just"/>
            <a:r>
              <a:rPr lang="de-DE" dirty="0"/>
              <a:t>Derzeit sind 79 Monde von Jupiter bekannt. Die 4 größten sind die sogenannten </a:t>
            </a:r>
            <a:r>
              <a:rPr lang="de-DE" dirty="0" err="1"/>
              <a:t>Galileischen</a:t>
            </a:r>
            <a:r>
              <a:rPr lang="de-DE" dirty="0"/>
              <a:t> Monde.  </a:t>
            </a:r>
          </a:p>
        </p:txBody>
      </p:sp>
      <p:pic>
        <p:nvPicPr>
          <p:cNvPr id="11" name="Grafik 10">
            <a:extLst>
              <a:ext uri="{FF2B5EF4-FFF2-40B4-BE49-F238E27FC236}">
                <a16:creationId xmlns:a16="http://schemas.microsoft.com/office/drawing/2014/main" id="{F3EE2B4B-CACF-43D2-9775-30B01BB36A6F}"/>
              </a:ext>
            </a:extLst>
          </p:cNvPr>
          <p:cNvPicPr>
            <a:picLocks noChangeAspect="1"/>
          </p:cNvPicPr>
          <p:nvPr/>
        </p:nvPicPr>
        <p:blipFill rotWithShape="1">
          <a:blip r:embed="rId2">
            <a:extLst>
              <a:ext uri="{28A0092B-C50C-407E-A947-70E740481C1C}">
                <a14:useLocalDpi xmlns:a14="http://schemas.microsoft.com/office/drawing/2010/main" val="0"/>
              </a:ext>
            </a:extLst>
          </a:blip>
          <a:srcRect l="23400" t="17933" r="23600" b="18122"/>
          <a:stretch/>
        </p:blipFill>
        <p:spPr>
          <a:xfrm>
            <a:off x="8822574" y="600970"/>
            <a:ext cx="3230880" cy="2923556"/>
          </a:xfrm>
          <a:prstGeom prst="rect">
            <a:avLst/>
          </a:prstGeom>
        </p:spPr>
      </p:pic>
      <p:pic>
        <p:nvPicPr>
          <p:cNvPr id="13" name="Grafik 12">
            <a:extLst>
              <a:ext uri="{FF2B5EF4-FFF2-40B4-BE49-F238E27FC236}">
                <a16:creationId xmlns:a16="http://schemas.microsoft.com/office/drawing/2014/main" id="{037609F4-CB46-426D-8A3A-FB4E6114E80D}"/>
              </a:ext>
            </a:extLst>
          </p:cNvPr>
          <p:cNvPicPr>
            <a:picLocks noChangeAspect="1"/>
          </p:cNvPicPr>
          <p:nvPr/>
        </p:nvPicPr>
        <p:blipFill rotWithShape="1">
          <a:blip r:embed="rId3">
            <a:extLst>
              <a:ext uri="{28A0092B-C50C-407E-A947-70E740481C1C}">
                <a14:useLocalDpi xmlns:a14="http://schemas.microsoft.com/office/drawing/2010/main" val="0"/>
              </a:ext>
            </a:extLst>
          </a:blip>
          <a:srcRect l="25112" t="27200" r="26295" b="39378"/>
          <a:stretch/>
        </p:blipFill>
        <p:spPr>
          <a:xfrm>
            <a:off x="299257" y="3779520"/>
            <a:ext cx="2499360" cy="2292096"/>
          </a:xfrm>
          <a:prstGeom prst="rect">
            <a:avLst/>
          </a:prstGeom>
        </p:spPr>
      </p:pic>
      <p:sp>
        <p:nvSpPr>
          <p:cNvPr id="14" name="Textfeld 13">
            <a:extLst>
              <a:ext uri="{FF2B5EF4-FFF2-40B4-BE49-F238E27FC236}">
                <a16:creationId xmlns:a16="http://schemas.microsoft.com/office/drawing/2014/main" id="{5AA3B580-CEAF-4809-BB4F-8FE594DD5EE5}"/>
              </a:ext>
            </a:extLst>
          </p:cNvPr>
          <p:cNvSpPr txBox="1"/>
          <p:nvPr/>
        </p:nvSpPr>
        <p:spPr>
          <a:xfrm>
            <a:off x="299256" y="1373822"/>
            <a:ext cx="8405831" cy="646331"/>
          </a:xfrm>
          <a:prstGeom prst="rect">
            <a:avLst/>
          </a:prstGeom>
          <a:noFill/>
        </p:spPr>
        <p:txBody>
          <a:bodyPr wrap="square" rtlCol="0">
            <a:spAutoFit/>
          </a:bodyPr>
          <a:lstStyle/>
          <a:p>
            <a:pPr algn="just"/>
            <a:r>
              <a:rPr lang="de-DE" dirty="0"/>
              <a:t>Mit einer Rotationsperiode von knapp 10 Stunden, dreht sich Jupiter am schnellsten um seine eigene Achse.</a:t>
            </a:r>
          </a:p>
        </p:txBody>
      </p:sp>
      <p:sp>
        <p:nvSpPr>
          <p:cNvPr id="15" name="Textfeld 14">
            <a:extLst>
              <a:ext uri="{FF2B5EF4-FFF2-40B4-BE49-F238E27FC236}">
                <a16:creationId xmlns:a16="http://schemas.microsoft.com/office/drawing/2014/main" id="{C4711A8A-5BC7-40BB-BC38-DAF5A1C6212A}"/>
              </a:ext>
            </a:extLst>
          </p:cNvPr>
          <p:cNvSpPr txBox="1"/>
          <p:nvPr/>
        </p:nvSpPr>
        <p:spPr>
          <a:xfrm>
            <a:off x="2950462" y="4518233"/>
            <a:ext cx="8954471" cy="923330"/>
          </a:xfrm>
          <a:prstGeom prst="rect">
            <a:avLst/>
          </a:prstGeom>
          <a:noFill/>
        </p:spPr>
        <p:txBody>
          <a:bodyPr wrap="square" rtlCol="0">
            <a:spAutoFit/>
          </a:bodyPr>
          <a:lstStyle/>
          <a:p>
            <a:pPr algn="just"/>
            <a:r>
              <a:rPr lang="de-DE" dirty="0"/>
              <a:t>Jupiter hat große Bedeutung für die Erde und das Leben. Er stabilisiert die Objekte im Asteroidengürtel. Ohne ihn würde, statistisch betrachtet, alle 100.000 Jahre ein Asteroid aus dem Asteroidengürtel auf der Erde einschlagen.</a:t>
            </a:r>
          </a:p>
        </p:txBody>
      </p:sp>
      <p:sp>
        <p:nvSpPr>
          <p:cNvPr id="16" name="Textfeld 15">
            <a:extLst>
              <a:ext uri="{FF2B5EF4-FFF2-40B4-BE49-F238E27FC236}">
                <a16:creationId xmlns:a16="http://schemas.microsoft.com/office/drawing/2014/main" id="{EC968AE8-C400-43F3-81CE-0E6A7F6EB7A1}"/>
              </a:ext>
            </a:extLst>
          </p:cNvPr>
          <p:cNvSpPr txBox="1"/>
          <p:nvPr/>
        </p:nvSpPr>
        <p:spPr>
          <a:xfrm>
            <a:off x="299255" y="2077084"/>
            <a:ext cx="8405831" cy="1200329"/>
          </a:xfrm>
          <a:prstGeom prst="rect">
            <a:avLst/>
          </a:prstGeom>
          <a:noFill/>
        </p:spPr>
        <p:txBody>
          <a:bodyPr wrap="square" rtlCol="0">
            <a:spAutoFit/>
          </a:bodyPr>
          <a:lstStyle/>
          <a:p>
            <a:pPr algn="just"/>
            <a:r>
              <a:rPr lang="de-DE" dirty="0"/>
              <a:t>Der Planet besteht zu einem hohen Anteil aus Wasserstoff und Helium, ähnlich wie es bei einer Sonne zu beobachten ist. In größeren Tiefen geht der Wasserstoff, auf Grund des vorherrschenden Drucks, in einen leitfähigen Zustand über. Dieser Zustand wird auch als metallisch (metallischer Wasserstoff) bezeichnet. </a:t>
            </a:r>
          </a:p>
        </p:txBody>
      </p:sp>
      <p:sp>
        <p:nvSpPr>
          <p:cNvPr id="17" name="Textfeld 16">
            <a:extLst>
              <a:ext uri="{FF2B5EF4-FFF2-40B4-BE49-F238E27FC236}">
                <a16:creationId xmlns:a16="http://schemas.microsoft.com/office/drawing/2014/main" id="{79B952EE-EA11-4B84-A3C4-E48C3A9F2674}"/>
              </a:ext>
            </a:extLst>
          </p:cNvPr>
          <p:cNvSpPr txBox="1"/>
          <p:nvPr/>
        </p:nvSpPr>
        <p:spPr>
          <a:xfrm>
            <a:off x="2938270" y="3838245"/>
            <a:ext cx="8954471" cy="646331"/>
          </a:xfrm>
          <a:prstGeom prst="rect">
            <a:avLst/>
          </a:prstGeom>
          <a:noFill/>
        </p:spPr>
        <p:txBody>
          <a:bodyPr wrap="square" rtlCol="0">
            <a:spAutoFit/>
          </a:bodyPr>
          <a:lstStyle/>
          <a:p>
            <a:pPr algn="just"/>
            <a:r>
              <a:rPr lang="de-DE" dirty="0"/>
              <a:t>Das Magnetfeld von Jupiter ist 10- bis 20-mal so stark wie das der Erde und ist damit das stärkste aller Planeten.</a:t>
            </a:r>
          </a:p>
        </p:txBody>
      </p:sp>
      <p:sp>
        <p:nvSpPr>
          <p:cNvPr id="18" name="Textfeld 17">
            <a:extLst>
              <a:ext uri="{FF2B5EF4-FFF2-40B4-BE49-F238E27FC236}">
                <a16:creationId xmlns:a16="http://schemas.microsoft.com/office/drawing/2014/main" id="{230B32BE-AAE2-4D81-BB07-8B4023EC28C5}"/>
              </a:ext>
            </a:extLst>
          </p:cNvPr>
          <p:cNvSpPr txBox="1"/>
          <p:nvPr/>
        </p:nvSpPr>
        <p:spPr>
          <a:xfrm>
            <a:off x="299255" y="3341884"/>
            <a:ext cx="8405831" cy="369332"/>
          </a:xfrm>
          <a:prstGeom prst="rect">
            <a:avLst/>
          </a:prstGeom>
          <a:noFill/>
        </p:spPr>
        <p:txBody>
          <a:bodyPr wrap="square" rtlCol="0">
            <a:spAutoFit/>
          </a:bodyPr>
          <a:lstStyle/>
          <a:p>
            <a:pPr algn="just"/>
            <a:r>
              <a:rPr lang="de-DE" dirty="0"/>
              <a:t>Im Inneren von Jupiter wird ein Gestein-Eis-Kern von etwa 20 Erdmassen vermutet.</a:t>
            </a:r>
          </a:p>
        </p:txBody>
      </p:sp>
    </p:spTree>
    <p:extLst>
      <p:ext uri="{BB962C8B-B14F-4D97-AF65-F5344CB8AC3E}">
        <p14:creationId xmlns:p14="http://schemas.microsoft.com/office/powerpoint/2010/main" val="30955975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1CEA506-099F-492A-997A-69883E04CF00}"/>
              </a:ext>
            </a:extLst>
          </p:cNvPr>
          <p:cNvSpPr>
            <a:spLocks noGrp="1"/>
          </p:cNvSpPr>
          <p:nvPr>
            <p:ph type="title"/>
          </p:nvPr>
        </p:nvSpPr>
        <p:spPr/>
        <p:txBody>
          <a:bodyPr>
            <a:normAutofit fontScale="90000"/>
          </a:bodyPr>
          <a:lstStyle/>
          <a:p>
            <a:r>
              <a:rPr lang="de-DE" dirty="0">
                <a:solidFill>
                  <a:srgbClr val="0070C0"/>
                </a:solidFill>
              </a:rPr>
              <a:t>Das Wetter auf Jupiter</a:t>
            </a:r>
          </a:p>
        </p:txBody>
      </p:sp>
      <p:sp>
        <p:nvSpPr>
          <p:cNvPr id="3" name="Textfeld 2">
            <a:extLst>
              <a:ext uri="{FF2B5EF4-FFF2-40B4-BE49-F238E27FC236}">
                <a16:creationId xmlns:a16="http://schemas.microsoft.com/office/drawing/2014/main" id="{22442C0E-C8D7-4E8F-A6FB-B06DA22D9A0F}"/>
              </a:ext>
            </a:extLst>
          </p:cNvPr>
          <p:cNvSpPr txBox="1"/>
          <p:nvPr/>
        </p:nvSpPr>
        <p:spPr>
          <a:xfrm>
            <a:off x="4208206" y="850836"/>
            <a:ext cx="7706862" cy="923330"/>
          </a:xfrm>
          <a:prstGeom prst="rect">
            <a:avLst/>
          </a:prstGeom>
          <a:noFill/>
        </p:spPr>
        <p:txBody>
          <a:bodyPr wrap="square" rtlCol="0">
            <a:spAutoFit/>
          </a:bodyPr>
          <a:lstStyle/>
          <a:p>
            <a:pPr algn="just"/>
            <a:r>
              <a:rPr lang="de-DE" dirty="0"/>
              <a:t>Auf Jupiter sind sehr große äquatoriale Wolkenbänder im Teleskop zu erkennen. Besonders auffällig ist aber der „</a:t>
            </a:r>
            <a:r>
              <a:rPr lang="de-DE" b="1" dirty="0"/>
              <a:t>Große Rote Fleck</a:t>
            </a:r>
            <a:r>
              <a:rPr lang="de-DE" dirty="0"/>
              <a:t>“ (Great </a:t>
            </a:r>
            <a:r>
              <a:rPr lang="de-DE" dirty="0" err="1"/>
              <a:t>Red</a:t>
            </a:r>
            <a:r>
              <a:rPr lang="de-DE" dirty="0"/>
              <a:t> Spot). Es handelt sich um den größten Wirbelsturm im Sonnensystem. </a:t>
            </a:r>
          </a:p>
        </p:txBody>
      </p:sp>
      <p:pic>
        <p:nvPicPr>
          <p:cNvPr id="5" name="Grafik 4">
            <a:extLst>
              <a:ext uri="{FF2B5EF4-FFF2-40B4-BE49-F238E27FC236}">
                <a16:creationId xmlns:a16="http://schemas.microsoft.com/office/drawing/2014/main" id="{49A77476-1B20-4F45-A04A-6680551D91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62238" y="2937933"/>
            <a:ext cx="3775832" cy="2763865"/>
          </a:xfrm>
          <a:prstGeom prst="rect">
            <a:avLst/>
          </a:prstGeom>
        </p:spPr>
      </p:pic>
      <p:sp>
        <p:nvSpPr>
          <p:cNvPr id="12" name="Textfeld 11">
            <a:extLst>
              <a:ext uri="{FF2B5EF4-FFF2-40B4-BE49-F238E27FC236}">
                <a16:creationId xmlns:a16="http://schemas.microsoft.com/office/drawing/2014/main" id="{AC0D751C-7F89-4CE9-85E2-712444B7ED14}"/>
              </a:ext>
            </a:extLst>
          </p:cNvPr>
          <p:cNvSpPr txBox="1"/>
          <p:nvPr/>
        </p:nvSpPr>
        <p:spPr>
          <a:xfrm>
            <a:off x="4208206" y="1950137"/>
            <a:ext cx="7619896" cy="646331"/>
          </a:xfrm>
          <a:prstGeom prst="rect">
            <a:avLst/>
          </a:prstGeom>
          <a:noFill/>
        </p:spPr>
        <p:txBody>
          <a:bodyPr wrap="square" rtlCol="0">
            <a:spAutoFit/>
          </a:bodyPr>
          <a:lstStyle/>
          <a:p>
            <a:pPr algn="just"/>
            <a:r>
              <a:rPr lang="de-DE" dirty="0"/>
              <a:t>Der Wirbelsturm wurde bereits 1664 beschrieben. Seit 1930 beobachtet man, dass der Sturm kleiner und kreisförmiger wird.</a:t>
            </a:r>
          </a:p>
        </p:txBody>
      </p:sp>
      <p:sp>
        <p:nvSpPr>
          <p:cNvPr id="6" name="Textfeld 5">
            <a:extLst>
              <a:ext uri="{FF2B5EF4-FFF2-40B4-BE49-F238E27FC236}">
                <a16:creationId xmlns:a16="http://schemas.microsoft.com/office/drawing/2014/main" id="{8DB594D0-9017-4DA1-A321-D7EE145F7D4E}"/>
              </a:ext>
            </a:extLst>
          </p:cNvPr>
          <p:cNvSpPr txBox="1"/>
          <p:nvPr/>
        </p:nvSpPr>
        <p:spPr>
          <a:xfrm>
            <a:off x="4208206" y="2945307"/>
            <a:ext cx="3611202" cy="1754326"/>
          </a:xfrm>
          <a:prstGeom prst="rect">
            <a:avLst/>
          </a:prstGeom>
          <a:noFill/>
        </p:spPr>
        <p:txBody>
          <a:bodyPr wrap="square" rtlCol="0">
            <a:spAutoFit/>
          </a:bodyPr>
          <a:lstStyle/>
          <a:p>
            <a:pPr algn="just"/>
            <a:r>
              <a:rPr lang="de-DE" dirty="0"/>
              <a:t>Seit dem Vorbeiflug von Voyager 1 ist bekannt, dass es auf dem Jupiter Gewitter gibt. Anhand von Daten der Raumsonde Juno konnten Gemeinsamkeiten der Gewitter mit irdischen belegt werden.</a:t>
            </a:r>
          </a:p>
        </p:txBody>
      </p:sp>
      <p:pic>
        <p:nvPicPr>
          <p:cNvPr id="7" name="Grafik 6">
            <a:extLst>
              <a:ext uri="{FF2B5EF4-FFF2-40B4-BE49-F238E27FC236}">
                <a16:creationId xmlns:a16="http://schemas.microsoft.com/office/drawing/2014/main" id="{F704AD31-9B26-49CB-A41E-C1EC0EBA38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9257" y="850836"/>
            <a:ext cx="3810000" cy="4930140"/>
          </a:xfrm>
          <a:prstGeom prst="rect">
            <a:avLst/>
          </a:prstGeom>
        </p:spPr>
      </p:pic>
      <p:sp>
        <p:nvSpPr>
          <p:cNvPr id="9" name="Textfeld 8">
            <a:extLst>
              <a:ext uri="{FF2B5EF4-FFF2-40B4-BE49-F238E27FC236}">
                <a16:creationId xmlns:a16="http://schemas.microsoft.com/office/drawing/2014/main" id="{50CF0B33-2278-46F5-96BF-E615E5997D35}"/>
              </a:ext>
            </a:extLst>
          </p:cNvPr>
          <p:cNvSpPr txBox="1"/>
          <p:nvPr/>
        </p:nvSpPr>
        <p:spPr>
          <a:xfrm>
            <a:off x="10482276" y="6016651"/>
            <a:ext cx="841897" cy="246221"/>
          </a:xfrm>
          <a:prstGeom prst="rect">
            <a:avLst/>
          </a:prstGeom>
          <a:noFill/>
        </p:spPr>
        <p:txBody>
          <a:bodyPr wrap="none" rtlCol="0">
            <a:spAutoFit/>
          </a:bodyPr>
          <a:lstStyle/>
          <a:p>
            <a:r>
              <a:rPr lang="de-DE" sz="1000" dirty="0"/>
              <a:t>Bilder: NASA</a:t>
            </a:r>
          </a:p>
        </p:txBody>
      </p:sp>
    </p:spTree>
    <p:extLst>
      <p:ext uri="{BB962C8B-B14F-4D97-AF65-F5344CB8AC3E}">
        <p14:creationId xmlns:p14="http://schemas.microsoft.com/office/powerpoint/2010/main" val="112325865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708C2F5-EC62-41A6-A283-816133E64728}"/>
              </a:ext>
            </a:extLst>
          </p:cNvPr>
          <p:cNvSpPr>
            <a:spLocks noGrp="1"/>
          </p:cNvSpPr>
          <p:nvPr>
            <p:ph type="title"/>
          </p:nvPr>
        </p:nvSpPr>
        <p:spPr/>
        <p:txBody>
          <a:bodyPr>
            <a:normAutofit fontScale="90000"/>
          </a:bodyPr>
          <a:lstStyle/>
          <a:p>
            <a:r>
              <a:rPr lang="de-DE" dirty="0">
                <a:solidFill>
                  <a:srgbClr val="0070C0"/>
                </a:solidFill>
              </a:rPr>
              <a:t>Die </a:t>
            </a:r>
            <a:r>
              <a:rPr lang="de-DE" dirty="0" err="1">
                <a:solidFill>
                  <a:srgbClr val="0070C0"/>
                </a:solidFill>
              </a:rPr>
              <a:t>Galileischen</a:t>
            </a:r>
            <a:r>
              <a:rPr lang="de-DE" dirty="0">
                <a:solidFill>
                  <a:srgbClr val="0070C0"/>
                </a:solidFill>
              </a:rPr>
              <a:t> Monde</a:t>
            </a:r>
          </a:p>
        </p:txBody>
      </p:sp>
      <p:pic>
        <p:nvPicPr>
          <p:cNvPr id="6" name="Grafik 5">
            <a:extLst>
              <a:ext uri="{FF2B5EF4-FFF2-40B4-BE49-F238E27FC236}">
                <a16:creationId xmlns:a16="http://schemas.microsoft.com/office/drawing/2014/main" id="{2415D699-9B5D-4C68-80AD-E9BD1B7AE18D}"/>
              </a:ext>
            </a:extLst>
          </p:cNvPr>
          <p:cNvPicPr>
            <a:picLocks noChangeAspect="1"/>
          </p:cNvPicPr>
          <p:nvPr/>
        </p:nvPicPr>
        <p:blipFill rotWithShape="1">
          <a:blip r:embed="rId2">
            <a:extLst>
              <a:ext uri="{28A0092B-C50C-407E-A947-70E740481C1C}">
                <a14:useLocalDpi xmlns:a14="http://schemas.microsoft.com/office/drawing/2010/main" val="0"/>
              </a:ext>
            </a:extLst>
          </a:blip>
          <a:srcRect t="14756" r="18426"/>
          <a:stretch/>
        </p:blipFill>
        <p:spPr>
          <a:xfrm>
            <a:off x="299257" y="673331"/>
            <a:ext cx="5178676" cy="2869430"/>
          </a:xfrm>
          <a:prstGeom prst="rect">
            <a:avLst/>
          </a:prstGeom>
        </p:spPr>
      </p:pic>
      <p:sp>
        <p:nvSpPr>
          <p:cNvPr id="7" name="Textfeld 6">
            <a:extLst>
              <a:ext uri="{FF2B5EF4-FFF2-40B4-BE49-F238E27FC236}">
                <a16:creationId xmlns:a16="http://schemas.microsoft.com/office/drawing/2014/main" id="{338A750C-084D-4808-8174-D4E51F025FA2}"/>
              </a:ext>
            </a:extLst>
          </p:cNvPr>
          <p:cNvSpPr txBox="1"/>
          <p:nvPr/>
        </p:nvSpPr>
        <p:spPr>
          <a:xfrm>
            <a:off x="3195484" y="1563329"/>
            <a:ext cx="284052" cy="246221"/>
          </a:xfrm>
          <a:prstGeom prst="rect">
            <a:avLst/>
          </a:prstGeom>
          <a:noFill/>
        </p:spPr>
        <p:txBody>
          <a:bodyPr wrap="none" rtlCol="0">
            <a:spAutoFit/>
          </a:bodyPr>
          <a:lstStyle/>
          <a:p>
            <a:r>
              <a:rPr lang="de-DE" sz="1000" dirty="0">
                <a:solidFill>
                  <a:schemeClr val="bg1"/>
                </a:solidFill>
              </a:rPr>
              <a:t>Io</a:t>
            </a:r>
          </a:p>
        </p:txBody>
      </p:sp>
      <p:sp>
        <p:nvSpPr>
          <p:cNvPr id="8" name="Textfeld 7">
            <a:extLst>
              <a:ext uri="{FF2B5EF4-FFF2-40B4-BE49-F238E27FC236}">
                <a16:creationId xmlns:a16="http://schemas.microsoft.com/office/drawing/2014/main" id="{02D4DE34-99DA-47D4-9546-C8CF9B3EC352}"/>
              </a:ext>
            </a:extLst>
          </p:cNvPr>
          <p:cNvSpPr txBox="1"/>
          <p:nvPr/>
        </p:nvSpPr>
        <p:spPr>
          <a:xfrm>
            <a:off x="3479536" y="2108046"/>
            <a:ext cx="554960" cy="246221"/>
          </a:xfrm>
          <a:prstGeom prst="rect">
            <a:avLst/>
          </a:prstGeom>
          <a:noFill/>
        </p:spPr>
        <p:txBody>
          <a:bodyPr wrap="none" rtlCol="0">
            <a:spAutoFit/>
          </a:bodyPr>
          <a:lstStyle/>
          <a:p>
            <a:r>
              <a:rPr lang="de-DE" sz="1000" dirty="0">
                <a:solidFill>
                  <a:schemeClr val="bg1"/>
                </a:solidFill>
              </a:rPr>
              <a:t>Europa</a:t>
            </a:r>
          </a:p>
        </p:txBody>
      </p:sp>
      <p:sp>
        <p:nvSpPr>
          <p:cNvPr id="9" name="Textfeld 8">
            <a:extLst>
              <a:ext uri="{FF2B5EF4-FFF2-40B4-BE49-F238E27FC236}">
                <a16:creationId xmlns:a16="http://schemas.microsoft.com/office/drawing/2014/main" id="{EE137405-7FF9-4897-BB45-659C188CC63C}"/>
              </a:ext>
            </a:extLst>
          </p:cNvPr>
          <p:cNvSpPr txBox="1"/>
          <p:nvPr/>
        </p:nvSpPr>
        <p:spPr>
          <a:xfrm>
            <a:off x="1404969" y="1563328"/>
            <a:ext cx="684803" cy="246221"/>
          </a:xfrm>
          <a:prstGeom prst="rect">
            <a:avLst/>
          </a:prstGeom>
          <a:noFill/>
        </p:spPr>
        <p:txBody>
          <a:bodyPr wrap="none" rtlCol="0">
            <a:spAutoFit/>
          </a:bodyPr>
          <a:lstStyle/>
          <a:p>
            <a:r>
              <a:rPr lang="de-DE" sz="1000" dirty="0">
                <a:solidFill>
                  <a:schemeClr val="bg1"/>
                </a:solidFill>
              </a:rPr>
              <a:t>Ganymed</a:t>
            </a:r>
          </a:p>
        </p:txBody>
      </p:sp>
      <p:sp>
        <p:nvSpPr>
          <p:cNvPr id="10" name="Textfeld 9">
            <a:extLst>
              <a:ext uri="{FF2B5EF4-FFF2-40B4-BE49-F238E27FC236}">
                <a16:creationId xmlns:a16="http://schemas.microsoft.com/office/drawing/2014/main" id="{1EBDA5C6-8C98-400E-9648-AFC683C720DD}"/>
              </a:ext>
            </a:extLst>
          </p:cNvPr>
          <p:cNvSpPr txBox="1"/>
          <p:nvPr/>
        </p:nvSpPr>
        <p:spPr>
          <a:xfrm>
            <a:off x="2640524" y="2771724"/>
            <a:ext cx="559769" cy="246221"/>
          </a:xfrm>
          <a:prstGeom prst="rect">
            <a:avLst/>
          </a:prstGeom>
          <a:noFill/>
        </p:spPr>
        <p:txBody>
          <a:bodyPr wrap="none" rtlCol="0">
            <a:spAutoFit/>
          </a:bodyPr>
          <a:lstStyle/>
          <a:p>
            <a:r>
              <a:rPr lang="de-DE" sz="1000" dirty="0" err="1">
                <a:solidFill>
                  <a:schemeClr val="bg1"/>
                </a:solidFill>
              </a:rPr>
              <a:t>Kallisto</a:t>
            </a:r>
            <a:endParaRPr lang="de-DE" sz="1000" dirty="0">
              <a:solidFill>
                <a:schemeClr val="bg1"/>
              </a:solidFill>
            </a:endParaRPr>
          </a:p>
        </p:txBody>
      </p:sp>
      <p:sp>
        <p:nvSpPr>
          <p:cNvPr id="11" name="Textfeld 10">
            <a:extLst>
              <a:ext uri="{FF2B5EF4-FFF2-40B4-BE49-F238E27FC236}">
                <a16:creationId xmlns:a16="http://schemas.microsoft.com/office/drawing/2014/main" id="{0E40C974-0F52-46A7-BB83-5A624CE0A875}"/>
              </a:ext>
            </a:extLst>
          </p:cNvPr>
          <p:cNvSpPr txBox="1"/>
          <p:nvPr/>
        </p:nvSpPr>
        <p:spPr>
          <a:xfrm>
            <a:off x="1157865" y="3528169"/>
            <a:ext cx="3461460" cy="276999"/>
          </a:xfrm>
          <a:prstGeom prst="rect">
            <a:avLst/>
          </a:prstGeom>
          <a:noFill/>
        </p:spPr>
        <p:txBody>
          <a:bodyPr wrap="none" rtlCol="0">
            <a:spAutoFit/>
          </a:bodyPr>
          <a:lstStyle>
            <a:defPPr>
              <a:defRPr lang="de-DE"/>
            </a:defPPr>
            <a:lvl1pPr>
              <a:defRPr sz="1000"/>
            </a:lvl1pPr>
          </a:lstStyle>
          <a:p>
            <a:r>
              <a:rPr lang="de-DE" dirty="0"/>
              <a:t>Aufnahme von Juno während des Anflugs auf Jupiter</a:t>
            </a:r>
          </a:p>
        </p:txBody>
      </p:sp>
      <p:sp>
        <p:nvSpPr>
          <p:cNvPr id="12" name="Textfeld 11">
            <a:extLst>
              <a:ext uri="{FF2B5EF4-FFF2-40B4-BE49-F238E27FC236}">
                <a16:creationId xmlns:a16="http://schemas.microsoft.com/office/drawing/2014/main" id="{C810173E-010D-4614-B99B-60A397D8AF47}"/>
              </a:ext>
            </a:extLst>
          </p:cNvPr>
          <p:cNvSpPr txBox="1"/>
          <p:nvPr/>
        </p:nvSpPr>
        <p:spPr>
          <a:xfrm>
            <a:off x="5663381" y="673331"/>
            <a:ext cx="6390073" cy="646331"/>
          </a:xfrm>
          <a:prstGeom prst="rect">
            <a:avLst/>
          </a:prstGeom>
          <a:noFill/>
        </p:spPr>
        <p:txBody>
          <a:bodyPr wrap="square" rtlCol="0">
            <a:spAutoFit/>
          </a:bodyPr>
          <a:lstStyle/>
          <a:p>
            <a:r>
              <a:rPr lang="de-DE" dirty="0"/>
              <a:t>Die 4 größten der 79 Monde des Jupiter sind die </a:t>
            </a:r>
            <a:r>
              <a:rPr lang="de-DE" dirty="0" err="1"/>
              <a:t>Galileischen</a:t>
            </a:r>
            <a:r>
              <a:rPr lang="de-DE" dirty="0"/>
              <a:t> Monde: Io, Europa, Ganymed, </a:t>
            </a:r>
            <a:r>
              <a:rPr lang="de-DE" dirty="0" err="1"/>
              <a:t>Kallisto</a:t>
            </a:r>
            <a:r>
              <a:rPr lang="de-DE" dirty="0"/>
              <a:t>.</a:t>
            </a:r>
          </a:p>
        </p:txBody>
      </p:sp>
      <p:sp>
        <p:nvSpPr>
          <p:cNvPr id="13" name="Textfeld 12">
            <a:extLst>
              <a:ext uri="{FF2B5EF4-FFF2-40B4-BE49-F238E27FC236}">
                <a16:creationId xmlns:a16="http://schemas.microsoft.com/office/drawing/2014/main" id="{3E30FB37-09BD-4DD0-9E3B-880BBC6A91F3}"/>
              </a:ext>
            </a:extLst>
          </p:cNvPr>
          <p:cNvSpPr txBox="1"/>
          <p:nvPr/>
        </p:nvSpPr>
        <p:spPr>
          <a:xfrm>
            <a:off x="5663380" y="1399362"/>
            <a:ext cx="6390073" cy="369332"/>
          </a:xfrm>
          <a:prstGeom prst="rect">
            <a:avLst/>
          </a:prstGeom>
          <a:noFill/>
        </p:spPr>
        <p:txBody>
          <a:bodyPr wrap="square" rtlCol="0">
            <a:spAutoFit/>
          </a:bodyPr>
          <a:lstStyle/>
          <a:p>
            <a:r>
              <a:rPr lang="de-DE" dirty="0"/>
              <a:t>Sie wurden zuerst von Galileo Galilei beschrieben.</a:t>
            </a:r>
          </a:p>
        </p:txBody>
      </p:sp>
      <p:sp>
        <p:nvSpPr>
          <p:cNvPr id="15" name="Textfeld 14">
            <a:extLst>
              <a:ext uri="{FF2B5EF4-FFF2-40B4-BE49-F238E27FC236}">
                <a16:creationId xmlns:a16="http://schemas.microsoft.com/office/drawing/2014/main" id="{6FFAF166-C525-4BEE-8980-438790429324}"/>
              </a:ext>
            </a:extLst>
          </p:cNvPr>
          <p:cNvSpPr txBox="1"/>
          <p:nvPr/>
        </p:nvSpPr>
        <p:spPr>
          <a:xfrm>
            <a:off x="10551102" y="6015194"/>
            <a:ext cx="732893" cy="246221"/>
          </a:xfrm>
          <a:prstGeom prst="rect">
            <a:avLst/>
          </a:prstGeom>
          <a:noFill/>
        </p:spPr>
        <p:txBody>
          <a:bodyPr wrap="none" rtlCol="0">
            <a:spAutoFit/>
          </a:bodyPr>
          <a:lstStyle/>
          <a:p>
            <a:r>
              <a:rPr lang="de-DE" sz="1000" dirty="0"/>
              <a:t>Bild: NASA</a:t>
            </a:r>
          </a:p>
        </p:txBody>
      </p:sp>
      <p:graphicFrame>
        <p:nvGraphicFramePr>
          <p:cNvPr id="16" name="Tabelle 15">
            <a:extLst>
              <a:ext uri="{FF2B5EF4-FFF2-40B4-BE49-F238E27FC236}">
                <a16:creationId xmlns:a16="http://schemas.microsoft.com/office/drawing/2014/main" id="{4BE64802-AD08-4314-B6A0-8A4FEF54449A}"/>
              </a:ext>
            </a:extLst>
          </p:cNvPr>
          <p:cNvGraphicFramePr>
            <a:graphicFrameLocks noGrp="1"/>
          </p:cNvGraphicFramePr>
          <p:nvPr>
            <p:extLst>
              <p:ext uri="{D42A27DB-BD31-4B8C-83A1-F6EECF244321}">
                <p14:modId xmlns:p14="http://schemas.microsoft.com/office/powerpoint/2010/main" val="1924296938"/>
              </p:ext>
            </p:extLst>
          </p:nvPr>
        </p:nvGraphicFramePr>
        <p:xfrm>
          <a:off x="299257" y="4072886"/>
          <a:ext cx="10838138" cy="1483360"/>
        </p:xfrm>
        <a:graphic>
          <a:graphicData uri="http://schemas.openxmlformats.org/drawingml/2006/table">
            <a:tbl>
              <a:tblPr firstRow="1" bandRow="1">
                <a:tableStyleId>{5C22544A-7EE6-4342-B048-85BDC9FD1C3A}</a:tableStyleId>
              </a:tblPr>
              <a:tblGrid>
                <a:gridCol w="2198138">
                  <a:extLst>
                    <a:ext uri="{9D8B030D-6E8A-4147-A177-3AD203B41FA5}">
                      <a16:colId xmlns:a16="http://schemas.microsoft.com/office/drawing/2014/main" val="2396890190"/>
                    </a:ext>
                  </a:extLst>
                </a:gridCol>
                <a:gridCol w="2160000">
                  <a:extLst>
                    <a:ext uri="{9D8B030D-6E8A-4147-A177-3AD203B41FA5}">
                      <a16:colId xmlns:a16="http://schemas.microsoft.com/office/drawing/2014/main" val="2208423674"/>
                    </a:ext>
                  </a:extLst>
                </a:gridCol>
                <a:gridCol w="2160000">
                  <a:extLst>
                    <a:ext uri="{9D8B030D-6E8A-4147-A177-3AD203B41FA5}">
                      <a16:colId xmlns:a16="http://schemas.microsoft.com/office/drawing/2014/main" val="1527549933"/>
                    </a:ext>
                  </a:extLst>
                </a:gridCol>
                <a:gridCol w="2160000">
                  <a:extLst>
                    <a:ext uri="{9D8B030D-6E8A-4147-A177-3AD203B41FA5}">
                      <a16:colId xmlns:a16="http://schemas.microsoft.com/office/drawing/2014/main" val="1434218721"/>
                    </a:ext>
                  </a:extLst>
                </a:gridCol>
                <a:gridCol w="2160000">
                  <a:extLst>
                    <a:ext uri="{9D8B030D-6E8A-4147-A177-3AD203B41FA5}">
                      <a16:colId xmlns:a16="http://schemas.microsoft.com/office/drawing/2014/main" val="2060045593"/>
                    </a:ext>
                  </a:extLst>
                </a:gridCol>
              </a:tblGrid>
              <a:tr h="370840">
                <a:tc>
                  <a:txBody>
                    <a:bodyPr/>
                    <a:lstStyle/>
                    <a:p>
                      <a:endParaRPr lang="de-DE" dirty="0"/>
                    </a:p>
                  </a:txBody>
                  <a:tcPr/>
                </a:tc>
                <a:tc>
                  <a:txBody>
                    <a:bodyPr/>
                    <a:lstStyle/>
                    <a:p>
                      <a:r>
                        <a:rPr lang="de-DE" dirty="0"/>
                        <a:t>Io</a:t>
                      </a:r>
                    </a:p>
                  </a:txBody>
                  <a:tcPr/>
                </a:tc>
                <a:tc>
                  <a:txBody>
                    <a:bodyPr/>
                    <a:lstStyle/>
                    <a:p>
                      <a:r>
                        <a:rPr lang="de-DE" dirty="0"/>
                        <a:t>Europa</a:t>
                      </a:r>
                    </a:p>
                  </a:txBody>
                  <a:tcPr/>
                </a:tc>
                <a:tc>
                  <a:txBody>
                    <a:bodyPr/>
                    <a:lstStyle/>
                    <a:p>
                      <a:r>
                        <a:rPr lang="de-DE" dirty="0"/>
                        <a:t>Ganymed</a:t>
                      </a:r>
                    </a:p>
                  </a:txBody>
                  <a:tcPr/>
                </a:tc>
                <a:tc>
                  <a:txBody>
                    <a:bodyPr/>
                    <a:lstStyle/>
                    <a:p>
                      <a:r>
                        <a:rPr lang="de-DE" dirty="0" err="1"/>
                        <a:t>Kallisto</a:t>
                      </a:r>
                      <a:endParaRPr lang="de-DE" dirty="0"/>
                    </a:p>
                  </a:txBody>
                  <a:tcPr/>
                </a:tc>
                <a:extLst>
                  <a:ext uri="{0D108BD9-81ED-4DB2-BD59-A6C34878D82A}">
                    <a16:rowId xmlns:a16="http://schemas.microsoft.com/office/drawing/2014/main" val="3193432353"/>
                  </a:ext>
                </a:extLst>
              </a:tr>
              <a:tr h="370840">
                <a:tc>
                  <a:txBody>
                    <a:bodyPr/>
                    <a:lstStyle/>
                    <a:p>
                      <a:r>
                        <a:rPr lang="de-DE" dirty="0"/>
                        <a:t>Durchmesser</a:t>
                      </a:r>
                    </a:p>
                  </a:txBody>
                  <a:tcPr/>
                </a:tc>
                <a:tc>
                  <a:txBody>
                    <a:bodyPr/>
                    <a:lstStyle/>
                    <a:p>
                      <a:pPr algn="r"/>
                      <a:r>
                        <a:rPr lang="de-DE" dirty="0">
                          <a:effectLst/>
                        </a:rPr>
                        <a:t>3.643 km </a:t>
                      </a:r>
                    </a:p>
                  </a:txBody>
                  <a:tcPr marL="53054" marR="53054" marT="26479" marB="26479" anchor="ctr"/>
                </a:tc>
                <a:tc>
                  <a:txBody>
                    <a:bodyPr/>
                    <a:lstStyle/>
                    <a:p>
                      <a:pPr algn="r"/>
                      <a:r>
                        <a:rPr lang="de-DE" dirty="0">
                          <a:effectLst/>
                        </a:rPr>
                        <a:t>3.122 km </a:t>
                      </a:r>
                    </a:p>
                  </a:txBody>
                  <a:tcPr marL="53054" marR="53054" marT="26479" marB="26479" anchor="ctr"/>
                </a:tc>
                <a:tc>
                  <a:txBody>
                    <a:bodyPr/>
                    <a:lstStyle/>
                    <a:p>
                      <a:pPr algn="r"/>
                      <a:r>
                        <a:rPr lang="de-DE" dirty="0">
                          <a:effectLst/>
                        </a:rPr>
                        <a:t>5.268 km </a:t>
                      </a:r>
                    </a:p>
                  </a:txBody>
                  <a:tcPr marL="53054" marR="53054" marT="26479" marB="26479" anchor="ctr"/>
                </a:tc>
                <a:tc>
                  <a:txBody>
                    <a:bodyPr/>
                    <a:lstStyle/>
                    <a:p>
                      <a:pPr algn="r"/>
                      <a:r>
                        <a:rPr lang="de-DE" dirty="0">
                          <a:effectLst/>
                        </a:rPr>
                        <a:t>4.821 km</a:t>
                      </a:r>
                    </a:p>
                  </a:txBody>
                  <a:tcPr marL="53054" marR="53054" marT="26479" marB="26479" anchor="ctr"/>
                </a:tc>
                <a:extLst>
                  <a:ext uri="{0D108BD9-81ED-4DB2-BD59-A6C34878D82A}">
                    <a16:rowId xmlns:a16="http://schemas.microsoft.com/office/drawing/2014/main" val="3829162378"/>
                  </a:ext>
                </a:extLst>
              </a:tr>
              <a:tr h="370840">
                <a:tc>
                  <a:txBody>
                    <a:bodyPr/>
                    <a:lstStyle/>
                    <a:p>
                      <a:r>
                        <a:rPr lang="de-DE" dirty="0"/>
                        <a:t>Masse</a:t>
                      </a:r>
                    </a:p>
                  </a:txBody>
                  <a:tcPr/>
                </a:tc>
                <a:tc>
                  <a:txBody>
                    <a:bodyPr/>
                    <a:lstStyle/>
                    <a:p>
                      <a:pPr algn="r"/>
                      <a:r>
                        <a:rPr lang="de-DE" dirty="0">
                          <a:effectLst/>
                        </a:rPr>
                        <a:t>8,94 * 10</a:t>
                      </a:r>
                      <a:r>
                        <a:rPr lang="de-DE" baseline="30000" dirty="0">
                          <a:effectLst/>
                        </a:rPr>
                        <a:t>22</a:t>
                      </a:r>
                      <a:r>
                        <a:rPr lang="de-DE" dirty="0">
                          <a:effectLst/>
                        </a:rPr>
                        <a:t> kg </a:t>
                      </a:r>
                    </a:p>
                  </a:txBody>
                  <a:tcPr marL="53054" marR="53054" marT="26479" marB="26479" anchor="ctr"/>
                </a:tc>
                <a:tc>
                  <a:txBody>
                    <a:bodyPr/>
                    <a:lstStyle/>
                    <a:p>
                      <a:pPr algn="r"/>
                      <a:r>
                        <a:rPr lang="de-DE" dirty="0">
                          <a:effectLst/>
                        </a:rPr>
                        <a:t>4,88 * 10</a:t>
                      </a:r>
                      <a:r>
                        <a:rPr lang="de-DE" baseline="30000" dirty="0">
                          <a:effectLst/>
                        </a:rPr>
                        <a:t>22</a:t>
                      </a:r>
                      <a:r>
                        <a:rPr lang="de-DE" dirty="0">
                          <a:effectLst/>
                        </a:rPr>
                        <a:t> kg </a:t>
                      </a:r>
                    </a:p>
                  </a:txBody>
                  <a:tcPr marL="53054" marR="53054" marT="26479" marB="26479" anchor="ctr"/>
                </a:tc>
                <a:tc>
                  <a:txBody>
                    <a:bodyPr/>
                    <a:lstStyle/>
                    <a:p>
                      <a:pPr algn="r"/>
                      <a:r>
                        <a:rPr lang="de-DE" dirty="0">
                          <a:effectLst/>
                        </a:rPr>
                        <a:t>14,82 * 10</a:t>
                      </a:r>
                      <a:r>
                        <a:rPr lang="de-DE" baseline="30000" dirty="0">
                          <a:effectLst/>
                        </a:rPr>
                        <a:t>22</a:t>
                      </a:r>
                      <a:r>
                        <a:rPr lang="de-DE" dirty="0">
                          <a:effectLst/>
                        </a:rPr>
                        <a:t> kg </a:t>
                      </a:r>
                    </a:p>
                  </a:txBody>
                  <a:tcPr marL="53054" marR="53054" marT="26479" marB="26479" anchor="ctr"/>
                </a:tc>
                <a:tc>
                  <a:txBody>
                    <a:bodyPr/>
                    <a:lstStyle/>
                    <a:p>
                      <a:pPr algn="r"/>
                      <a:r>
                        <a:rPr lang="de-DE" dirty="0">
                          <a:effectLst/>
                        </a:rPr>
                        <a:t>10,76 * 10</a:t>
                      </a:r>
                      <a:r>
                        <a:rPr lang="de-DE" baseline="30000" dirty="0">
                          <a:effectLst/>
                        </a:rPr>
                        <a:t>22</a:t>
                      </a:r>
                      <a:r>
                        <a:rPr lang="de-DE" dirty="0">
                          <a:effectLst/>
                        </a:rPr>
                        <a:t> kg </a:t>
                      </a:r>
                    </a:p>
                  </a:txBody>
                  <a:tcPr marL="53054" marR="53054" marT="26479" marB="26479" anchor="ctr"/>
                </a:tc>
                <a:extLst>
                  <a:ext uri="{0D108BD9-81ED-4DB2-BD59-A6C34878D82A}">
                    <a16:rowId xmlns:a16="http://schemas.microsoft.com/office/drawing/2014/main" val="1890203044"/>
                  </a:ext>
                </a:extLst>
              </a:tr>
              <a:tr h="370840">
                <a:tc>
                  <a:txBody>
                    <a:bodyPr/>
                    <a:lstStyle/>
                    <a:p>
                      <a:r>
                        <a:rPr lang="de-DE" dirty="0"/>
                        <a:t>Entfernung zu Jupiter</a:t>
                      </a:r>
                    </a:p>
                  </a:txBody>
                  <a:tcPr/>
                </a:tc>
                <a:tc>
                  <a:txBody>
                    <a:bodyPr/>
                    <a:lstStyle/>
                    <a:p>
                      <a:pPr algn="r"/>
                      <a:r>
                        <a:rPr lang="de-DE" dirty="0">
                          <a:effectLst/>
                        </a:rPr>
                        <a:t>421.600 km</a:t>
                      </a:r>
                    </a:p>
                  </a:txBody>
                  <a:tcPr marL="53054" marR="53054" marT="26479" marB="26479" anchor="ctr"/>
                </a:tc>
                <a:tc>
                  <a:txBody>
                    <a:bodyPr/>
                    <a:lstStyle/>
                    <a:p>
                      <a:pPr algn="r"/>
                      <a:r>
                        <a:rPr lang="de-DE" dirty="0">
                          <a:effectLst/>
                        </a:rPr>
                        <a:t>670.900 km </a:t>
                      </a:r>
                    </a:p>
                  </a:txBody>
                  <a:tcPr marL="53054" marR="53054" marT="26479" marB="26479" anchor="ctr"/>
                </a:tc>
                <a:tc>
                  <a:txBody>
                    <a:bodyPr/>
                    <a:lstStyle/>
                    <a:p>
                      <a:pPr algn="r"/>
                      <a:r>
                        <a:rPr lang="de-DE" dirty="0">
                          <a:effectLst/>
                        </a:rPr>
                        <a:t>1.070.600 km </a:t>
                      </a:r>
                    </a:p>
                  </a:txBody>
                  <a:tcPr marL="53054" marR="53054" marT="26479" marB="26479" anchor="ctr"/>
                </a:tc>
                <a:tc>
                  <a:txBody>
                    <a:bodyPr/>
                    <a:lstStyle/>
                    <a:p>
                      <a:pPr algn="r"/>
                      <a:r>
                        <a:rPr lang="de-DE" dirty="0">
                          <a:effectLst/>
                        </a:rPr>
                        <a:t>1.883.000 km </a:t>
                      </a:r>
                    </a:p>
                  </a:txBody>
                  <a:tcPr marL="53054" marR="53054" marT="26479" marB="26479" anchor="ctr"/>
                </a:tc>
                <a:extLst>
                  <a:ext uri="{0D108BD9-81ED-4DB2-BD59-A6C34878D82A}">
                    <a16:rowId xmlns:a16="http://schemas.microsoft.com/office/drawing/2014/main" val="4191890100"/>
                  </a:ext>
                </a:extLst>
              </a:tr>
            </a:tbl>
          </a:graphicData>
        </a:graphic>
      </p:graphicFrame>
      <p:sp>
        <p:nvSpPr>
          <p:cNvPr id="17" name="Textfeld 16">
            <a:extLst>
              <a:ext uri="{FF2B5EF4-FFF2-40B4-BE49-F238E27FC236}">
                <a16:creationId xmlns:a16="http://schemas.microsoft.com/office/drawing/2014/main" id="{CB0BD301-70CC-4E90-B094-DC276398045D}"/>
              </a:ext>
            </a:extLst>
          </p:cNvPr>
          <p:cNvSpPr txBox="1"/>
          <p:nvPr/>
        </p:nvSpPr>
        <p:spPr>
          <a:xfrm>
            <a:off x="5663380" y="1916084"/>
            <a:ext cx="6390073" cy="646331"/>
          </a:xfrm>
          <a:prstGeom prst="rect">
            <a:avLst/>
          </a:prstGeom>
          <a:noFill/>
        </p:spPr>
        <p:txBody>
          <a:bodyPr wrap="square" rtlCol="0">
            <a:spAutoFit/>
          </a:bodyPr>
          <a:lstStyle/>
          <a:p>
            <a:r>
              <a:rPr lang="de-DE" dirty="0"/>
              <a:t>Der innerste der 4 </a:t>
            </a:r>
            <a:r>
              <a:rPr lang="de-DE" dirty="0" err="1"/>
              <a:t>Galileischen</a:t>
            </a:r>
            <a:r>
              <a:rPr lang="de-DE" dirty="0"/>
              <a:t> Monde ist Io, gefolgt von Europa, Ganymed und </a:t>
            </a:r>
            <a:r>
              <a:rPr lang="de-DE" dirty="0" err="1"/>
              <a:t>Kallisto</a:t>
            </a:r>
            <a:r>
              <a:rPr lang="de-DE" dirty="0"/>
              <a:t>.</a:t>
            </a:r>
          </a:p>
        </p:txBody>
      </p:sp>
    </p:spTree>
    <p:extLst>
      <p:ext uri="{BB962C8B-B14F-4D97-AF65-F5344CB8AC3E}">
        <p14:creationId xmlns:p14="http://schemas.microsoft.com/office/powerpoint/2010/main" val="417896261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708C2F5-EC62-41A6-A283-816133E64728}"/>
              </a:ext>
            </a:extLst>
          </p:cNvPr>
          <p:cNvSpPr>
            <a:spLocks noGrp="1"/>
          </p:cNvSpPr>
          <p:nvPr>
            <p:ph type="title"/>
          </p:nvPr>
        </p:nvSpPr>
        <p:spPr/>
        <p:txBody>
          <a:bodyPr>
            <a:normAutofit fontScale="90000"/>
          </a:bodyPr>
          <a:lstStyle/>
          <a:p>
            <a:r>
              <a:rPr lang="de-DE" dirty="0">
                <a:solidFill>
                  <a:srgbClr val="0070C0"/>
                </a:solidFill>
              </a:rPr>
              <a:t>Die </a:t>
            </a:r>
            <a:r>
              <a:rPr lang="de-DE" dirty="0" err="1">
                <a:solidFill>
                  <a:srgbClr val="0070C0"/>
                </a:solidFill>
              </a:rPr>
              <a:t>Galileischen</a:t>
            </a:r>
            <a:r>
              <a:rPr lang="de-DE" dirty="0">
                <a:solidFill>
                  <a:srgbClr val="0070C0"/>
                </a:solidFill>
              </a:rPr>
              <a:t> Monde</a:t>
            </a:r>
          </a:p>
        </p:txBody>
      </p:sp>
      <p:sp>
        <p:nvSpPr>
          <p:cNvPr id="7" name="Textfeld 6">
            <a:extLst>
              <a:ext uri="{FF2B5EF4-FFF2-40B4-BE49-F238E27FC236}">
                <a16:creationId xmlns:a16="http://schemas.microsoft.com/office/drawing/2014/main" id="{338A750C-084D-4808-8174-D4E51F025FA2}"/>
              </a:ext>
            </a:extLst>
          </p:cNvPr>
          <p:cNvSpPr txBox="1"/>
          <p:nvPr/>
        </p:nvSpPr>
        <p:spPr>
          <a:xfrm>
            <a:off x="3195484" y="1563329"/>
            <a:ext cx="284052" cy="246221"/>
          </a:xfrm>
          <a:prstGeom prst="rect">
            <a:avLst/>
          </a:prstGeom>
          <a:noFill/>
        </p:spPr>
        <p:txBody>
          <a:bodyPr wrap="none" rtlCol="0">
            <a:spAutoFit/>
          </a:bodyPr>
          <a:lstStyle/>
          <a:p>
            <a:r>
              <a:rPr lang="de-DE" sz="1000" dirty="0">
                <a:solidFill>
                  <a:schemeClr val="bg1"/>
                </a:solidFill>
              </a:rPr>
              <a:t>Io</a:t>
            </a:r>
          </a:p>
        </p:txBody>
      </p:sp>
      <p:sp>
        <p:nvSpPr>
          <p:cNvPr id="8" name="Textfeld 7">
            <a:extLst>
              <a:ext uri="{FF2B5EF4-FFF2-40B4-BE49-F238E27FC236}">
                <a16:creationId xmlns:a16="http://schemas.microsoft.com/office/drawing/2014/main" id="{02D4DE34-99DA-47D4-9546-C8CF9B3EC352}"/>
              </a:ext>
            </a:extLst>
          </p:cNvPr>
          <p:cNvSpPr txBox="1"/>
          <p:nvPr/>
        </p:nvSpPr>
        <p:spPr>
          <a:xfrm>
            <a:off x="3479536" y="2108046"/>
            <a:ext cx="554960" cy="246221"/>
          </a:xfrm>
          <a:prstGeom prst="rect">
            <a:avLst/>
          </a:prstGeom>
          <a:noFill/>
        </p:spPr>
        <p:txBody>
          <a:bodyPr wrap="none" rtlCol="0">
            <a:spAutoFit/>
          </a:bodyPr>
          <a:lstStyle/>
          <a:p>
            <a:r>
              <a:rPr lang="de-DE" sz="1000" dirty="0">
                <a:solidFill>
                  <a:schemeClr val="bg1"/>
                </a:solidFill>
              </a:rPr>
              <a:t>Europa</a:t>
            </a:r>
          </a:p>
        </p:txBody>
      </p:sp>
      <p:sp>
        <p:nvSpPr>
          <p:cNvPr id="9" name="Textfeld 8">
            <a:extLst>
              <a:ext uri="{FF2B5EF4-FFF2-40B4-BE49-F238E27FC236}">
                <a16:creationId xmlns:a16="http://schemas.microsoft.com/office/drawing/2014/main" id="{EE137405-7FF9-4897-BB45-659C188CC63C}"/>
              </a:ext>
            </a:extLst>
          </p:cNvPr>
          <p:cNvSpPr txBox="1"/>
          <p:nvPr/>
        </p:nvSpPr>
        <p:spPr>
          <a:xfrm>
            <a:off x="1404969" y="1563328"/>
            <a:ext cx="684803" cy="246221"/>
          </a:xfrm>
          <a:prstGeom prst="rect">
            <a:avLst/>
          </a:prstGeom>
          <a:noFill/>
        </p:spPr>
        <p:txBody>
          <a:bodyPr wrap="none" rtlCol="0">
            <a:spAutoFit/>
          </a:bodyPr>
          <a:lstStyle/>
          <a:p>
            <a:r>
              <a:rPr lang="de-DE" sz="1000" dirty="0">
                <a:solidFill>
                  <a:schemeClr val="bg1"/>
                </a:solidFill>
              </a:rPr>
              <a:t>Ganymed</a:t>
            </a:r>
          </a:p>
        </p:txBody>
      </p:sp>
      <p:sp>
        <p:nvSpPr>
          <p:cNvPr id="15" name="Textfeld 14">
            <a:extLst>
              <a:ext uri="{FF2B5EF4-FFF2-40B4-BE49-F238E27FC236}">
                <a16:creationId xmlns:a16="http://schemas.microsoft.com/office/drawing/2014/main" id="{6FFAF166-C525-4BEE-8980-438790429324}"/>
              </a:ext>
            </a:extLst>
          </p:cNvPr>
          <p:cNvSpPr txBox="1"/>
          <p:nvPr/>
        </p:nvSpPr>
        <p:spPr>
          <a:xfrm>
            <a:off x="10511774" y="6015194"/>
            <a:ext cx="841897" cy="246221"/>
          </a:xfrm>
          <a:prstGeom prst="rect">
            <a:avLst/>
          </a:prstGeom>
          <a:noFill/>
        </p:spPr>
        <p:txBody>
          <a:bodyPr wrap="none" rtlCol="0">
            <a:spAutoFit/>
          </a:bodyPr>
          <a:lstStyle/>
          <a:p>
            <a:r>
              <a:rPr lang="de-DE" sz="1000" dirty="0"/>
              <a:t>Bilder: NASA</a:t>
            </a:r>
          </a:p>
        </p:txBody>
      </p:sp>
      <p:sp>
        <p:nvSpPr>
          <p:cNvPr id="17" name="Textfeld 16">
            <a:extLst>
              <a:ext uri="{FF2B5EF4-FFF2-40B4-BE49-F238E27FC236}">
                <a16:creationId xmlns:a16="http://schemas.microsoft.com/office/drawing/2014/main" id="{CB0BD301-70CC-4E90-B094-DC276398045D}"/>
              </a:ext>
            </a:extLst>
          </p:cNvPr>
          <p:cNvSpPr txBox="1"/>
          <p:nvPr/>
        </p:nvSpPr>
        <p:spPr>
          <a:xfrm>
            <a:off x="3776965" y="790523"/>
            <a:ext cx="8081419" cy="923330"/>
          </a:xfrm>
          <a:prstGeom prst="rect">
            <a:avLst/>
          </a:prstGeom>
          <a:noFill/>
        </p:spPr>
        <p:txBody>
          <a:bodyPr wrap="square" rtlCol="0">
            <a:spAutoFit/>
          </a:bodyPr>
          <a:lstStyle/>
          <a:p>
            <a:pPr algn="just"/>
            <a:r>
              <a:rPr lang="de-DE" b="1" i="1" dirty="0"/>
              <a:t>Io</a:t>
            </a:r>
            <a:r>
              <a:rPr lang="de-DE" dirty="0"/>
              <a:t> ist der Auf Io gibt es aktiven Vulkanismus. Es ist der vulkanisch aktivste Himmelskörper im Sonnensystem. Der Vulkanismus wird durch die Gezeitenkräfte des Jupiters verursacht. </a:t>
            </a:r>
          </a:p>
        </p:txBody>
      </p:sp>
      <p:pic>
        <p:nvPicPr>
          <p:cNvPr id="4" name="Grafik 3">
            <a:extLst>
              <a:ext uri="{FF2B5EF4-FFF2-40B4-BE49-F238E27FC236}">
                <a16:creationId xmlns:a16="http://schemas.microsoft.com/office/drawing/2014/main" id="{59E6AA6F-34CF-486B-A851-687E5DD698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7120" y="790523"/>
            <a:ext cx="3285303" cy="3240000"/>
          </a:xfrm>
          <a:prstGeom prst="rect">
            <a:avLst/>
          </a:prstGeom>
        </p:spPr>
      </p:pic>
      <p:sp>
        <p:nvSpPr>
          <p:cNvPr id="18" name="Textfeld 17">
            <a:extLst>
              <a:ext uri="{FF2B5EF4-FFF2-40B4-BE49-F238E27FC236}">
                <a16:creationId xmlns:a16="http://schemas.microsoft.com/office/drawing/2014/main" id="{1733EDE0-EEEA-4180-B6F3-403FA020147A}"/>
              </a:ext>
            </a:extLst>
          </p:cNvPr>
          <p:cNvSpPr txBox="1"/>
          <p:nvPr/>
        </p:nvSpPr>
        <p:spPr>
          <a:xfrm>
            <a:off x="3811377" y="3114428"/>
            <a:ext cx="4493342" cy="1200329"/>
          </a:xfrm>
          <a:prstGeom prst="rect">
            <a:avLst/>
          </a:prstGeom>
          <a:noFill/>
        </p:spPr>
        <p:txBody>
          <a:bodyPr wrap="square" rtlCol="0">
            <a:spAutoFit/>
          </a:bodyPr>
          <a:lstStyle/>
          <a:p>
            <a:pPr algn="just"/>
            <a:r>
              <a:rPr lang="de-DE" b="1" i="1" dirty="0"/>
              <a:t>Europa</a:t>
            </a:r>
            <a:r>
              <a:rPr lang="de-DE" dirty="0"/>
              <a:t> ist ein Eismond. Messungen der Galileo-Sonde lassen darauf schließen das sich unter der Oberfläche ein Ozean mit etwa 100 km befindet.  </a:t>
            </a:r>
          </a:p>
        </p:txBody>
      </p:sp>
      <p:pic>
        <p:nvPicPr>
          <p:cNvPr id="14" name="Grafik 13">
            <a:extLst>
              <a:ext uri="{FF2B5EF4-FFF2-40B4-BE49-F238E27FC236}">
                <a16:creationId xmlns:a16="http://schemas.microsoft.com/office/drawing/2014/main" id="{E97A4108-01D0-4DE7-AC05-AE4135E65FBC}"/>
              </a:ext>
            </a:extLst>
          </p:cNvPr>
          <p:cNvPicPr>
            <a:picLocks noChangeAspect="1"/>
          </p:cNvPicPr>
          <p:nvPr/>
        </p:nvPicPr>
        <p:blipFill rotWithShape="1">
          <a:blip r:embed="rId4">
            <a:extLst>
              <a:ext uri="{28A0092B-C50C-407E-A947-70E740481C1C}">
                <a14:useLocalDpi xmlns:a14="http://schemas.microsoft.com/office/drawing/2010/main" val="0"/>
              </a:ext>
            </a:extLst>
          </a:blip>
          <a:srcRect t="3489" r="50694" b="2597"/>
          <a:stretch/>
        </p:blipFill>
        <p:spPr>
          <a:xfrm>
            <a:off x="8421626" y="1686438"/>
            <a:ext cx="3398805" cy="3240000"/>
          </a:xfrm>
          <a:prstGeom prst="rect">
            <a:avLst/>
          </a:prstGeom>
        </p:spPr>
      </p:pic>
      <p:sp>
        <p:nvSpPr>
          <p:cNvPr id="19" name="Textfeld 18">
            <a:extLst>
              <a:ext uri="{FF2B5EF4-FFF2-40B4-BE49-F238E27FC236}">
                <a16:creationId xmlns:a16="http://schemas.microsoft.com/office/drawing/2014/main" id="{07DF85FA-CCF0-45E0-B353-E6C62850611A}"/>
              </a:ext>
            </a:extLst>
          </p:cNvPr>
          <p:cNvSpPr txBox="1"/>
          <p:nvPr/>
        </p:nvSpPr>
        <p:spPr>
          <a:xfrm>
            <a:off x="391397" y="4407837"/>
            <a:ext cx="7913322" cy="646331"/>
          </a:xfrm>
          <a:prstGeom prst="rect">
            <a:avLst/>
          </a:prstGeom>
          <a:noFill/>
        </p:spPr>
        <p:txBody>
          <a:bodyPr wrap="square" rtlCol="0">
            <a:spAutoFit/>
          </a:bodyPr>
          <a:lstStyle/>
          <a:p>
            <a:pPr algn="just"/>
            <a:r>
              <a:rPr lang="de-DE" dirty="0"/>
              <a:t>Die zerfurchte Oberfläche ist geprägt von Furchen und Gräben (Linea genannt), die durch Geysire oder Kryovulkanismus entstanden sein könnten.</a:t>
            </a:r>
          </a:p>
        </p:txBody>
      </p:sp>
      <p:sp>
        <p:nvSpPr>
          <p:cNvPr id="20" name="Textfeld 19">
            <a:extLst>
              <a:ext uri="{FF2B5EF4-FFF2-40B4-BE49-F238E27FC236}">
                <a16:creationId xmlns:a16="http://schemas.microsoft.com/office/drawing/2014/main" id="{B9FA742D-E1C9-43DF-9961-141BD01C9314}"/>
              </a:ext>
            </a:extLst>
          </p:cNvPr>
          <p:cNvSpPr txBox="1"/>
          <p:nvPr/>
        </p:nvSpPr>
        <p:spPr>
          <a:xfrm>
            <a:off x="3811377" y="1752800"/>
            <a:ext cx="4493342" cy="923330"/>
          </a:xfrm>
          <a:prstGeom prst="rect">
            <a:avLst/>
          </a:prstGeom>
          <a:noFill/>
        </p:spPr>
        <p:txBody>
          <a:bodyPr wrap="square" rtlCol="0">
            <a:spAutoFit/>
          </a:bodyPr>
          <a:lstStyle/>
          <a:p>
            <a:r>
              <a:rPr lang="de-DE" dirty="0"/>
              <a:t>Bei den Eruptionen wird Schwefel freigesetzt. Die Ablagerungen von Schwefel ist der Grund für das bunte Erscheinungsbild von Io.</a:t>
            </a:r>
          </a:p>
        </p:txBody>
      </p:sp>
      <p:sp>
        <p:nvSpPr>
          <p:cNvPr id="21" name="Textfeld 20">
            <a:extLst>
              <a:ext uri="{FF2B5EF4-FFF2-40B4-BE49-F238E27FC236}">
                <a16:creationId xmlns:a16="http://schemas.microsoft.com/office/drawing/2014/main" id="{6620B73A-0B66-4A7C-AA1E-5FD97462CFEE}"/>
              </a:ext>
            </a:extLst>
          </p:cNvPr>
          <p:cNvSpPr txBox="1"/>
          <p:nvPr/>
        </p:nvSpPr>
        <p:spPr>
          <a:xfrm>
            <a:off x="1938928" y="4030523"/>
            <a:ext cx="282450" cy="246221"/>
          </a:xfrm>
          <a:prstGeom prst="rect">
            <a:avLst/>
          </a:prstGeom>
          <a:noFill/>
        </p:spPr>
        <p:txBody>
          <a:bodyPr wrap="none" rtlCol="0">
            <a:spAutoFit/>
          </a:bodyPr>
          <a:lstStyle>
            <a:defPPr>
              <a:defRPr lang="de-DE"/>
            </a:defPPr>
            <a:lvl1pPr>
              <a:defRPr sz="1000"/>
            </a:lvl1pPr>
          </a:lstStyle>
          <a:p>
            <a:r>
              <a:rPr lang="de-DE" i="1" dirty="0"/>
              <a:t>Io</a:t>
            </a:r>
          </a:p>
        </p:txBody>
      </p:sp>
      <p:sp>
        <p:nvSpPr>
          <p:cNvPr id="22" name="Textfeld 21">
            <a:extLst>
              <a:ext uri="{FF2B5EF4-FFF2-40B4-BE49-F238E27FC236}">
                <a16:creationId xmlns:a16="http://schemas.microsoft.com/office/drawing/2014/main" id="{080BC8C5-53A1-47F0-9DCE-72F1EBA9BA41}"/>
              </a:ext>
            </a:extLst>
          </p:cNvPr>
          <p:cNvSpPr txBox="1"/>
          <p:nvPr/>
        </p:nvSpPr>
        <p:spPr>
          <a:xfrm>
            <a:off x="9844349" y="4915303"/>
            <a:ext cx="553357" cy="246221"/>
          </a:xfrm>
          <a:prstGeom prst="rect">
            <a:avLst/>
          </a:prstGeom>
          <a:noFill/>
        </p:spPr>
        <p:txBody>
          <a:bodyPr wrap="none" rtlCol="0">
            <a:spAutoFit/>
          </a:bodyPr>
          <a:lstStyle>
            <a:defPPr>
              <a:defRPr lang="de-DE"/>
            </a:defPPr>
            <a:lvl1pPr>
              <a:defRPr sz="1000"/>
            </a:lvl1pPr>
          </a:lstStyle>
          <a:p>
            <a:r>
              <a:rPr lang="de-DE" i="1" dirty="0"/>
              <a:t>Europa</a:t>
            </a:r>
          </a:p>
        </p:txBody>
      </p:sp>
    </p:spTree>
    <p:extLst>
      <p:ext uri="{BB962C8B-B14F-4D97-AF65-F5344CB8AC3E}">
        <p14:creationId xmlns:p14="http://schemas.microsoft.com/office/powerpoint/2010/main" val="196555294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708C2F5-EC62-41A6-A283-816133E64728}"/>
              </a:ext>
            </a:extLst>
          </p:cNvPr>
          <p:cNvSpPr>
            <a:spLocks noGrp="1"/>
          </p:cNvSpPr>
          <p:nvPr>
            <p:ph type="title"/>
          </p:nvPr>
        </p:nvSpPr>
        <p:spPr/>
        <p:txBody>
          <a:bodyPr>
            <a:normAutofit fontScale="90000"/>
          </a:bodyPr>
          <a:lstStyle/>
          <a:p>
            <a:r>
              <a:rPr lang="de-DE" dirty="0">
                <a:solidFill>
                  <a:srgbClr val="0070C0"/>
                </a:solidFill>
              </a:rPr>
              <a:t>Die </a:t>
            </a:r>
            <a:r>
              <a:rPr lang="de-DE" dirty="0" err="1">
                <a:solidFill>
                  <a:srgbClr val="0070C0"/>
                </a:solidFill>
              </a:rPr>
              <a:t>Galileischen</a:t>
            </a:r>
            <a:r>
              <a:rPr lang="de-DE" dirty="0">
                <a:solidFill>
                  <a:srgbClr val="0070C0"/>
                </a:solidFill>
              </a:rPr>
              <a:t> Monde</a:t>
            </a:r>
          </a:p>
        </p:txBody>
      </p:sp>
      <p:sp>
        <p:nvSpPr>
          <p:cNvPr id="7" name="Textfeld 6">
            <a:extLst>
              <a:ext uri="{FF2B5EF4-FFF2-40B4-BE49-F238E27FC236}">
                <a16:creationId xmlns:a16="http://schemas.microsoft.com/office/drawing/2014/main" id="{338A750C-084D-4808-8174-D4E51F025FA2}"/>
              </a:ext>
            </a:extLst>
          </p:cNvPr>
          <p:cNvSpPr txBox="1"/>
          <p:nvPr/>
        </p:nvSpPr>
        <p:spPr>
          <a:xfrm>
            <a:off x="3195484" y="1563329"/>
            <a:ext cx="284052" cy="246221"/>
          </a:xfrm>
          <a:prstGeom prst="rect">
            <a:avLst/>
          </a:prstGeom>
          <a:noFill/>
        </p:spPr>
        <p:txBody>
          <a:bodyPr wrap="none" rtlCol="0">
            <a:spAutoFit/>
          </a:bodyPr>
          <a:lstStyle/>
          <a:p>
            <a:r>
              <a:rPr lang="de-DE" sz="1000" dirty="0">
                <a:solidFill>
                  <a:schemeClr val="bg1"/>
                </a:solidFill>
              </a:rPr>
              <a:t>Io</a:t>
            </a:r>
          </a:p>
        </p:txBody>
      </p:sp>
      <p:sp>
        <p:nvSpPr>
          <p:cNvPr id="8" name="Textfeld 7">
            <a:extLst>
              <a:ext uri="{FF2B5EF4-FFF2-40B4-BE49-F238E27FC236}">
                <a16:creationId xmlns:a16="http://schemas.microsoft.com/office/drawing/2014/main" id="{02D4DE34-99DA-47D4-9546-C8CF9B3EC352}"/>
              </a:ext>
            </a:extLst>
          </p:cNvPr>
          <p:cNvSpPr txBox="1"/>
          <p:nvPr/>
        </p:nvSpPr>
        <p:spPr>
          <a:xfrm>
            <a:off x="3479536" y="2108046"/>
            <a:ext cx="554960" cy="246221"/>
          </a:xfrm>
          <a:prstGeom prst="rect">
            <a:avLst/>
          </a:prstGeom>
          <a:noFill/>
        </p:spPr>
        <p:txBody>
          <a:bodyPr wrap="none" rtlCol="0">
            <a:spAutoFit/>
          </a:bodyPr>
          <a:lstStyle/>
          <a:p>
            <a:r>
              <a:rPr lang="de-DE" sz="1000" dirty="0">
                <a:solidFill>
                  <a:schemeClr val="bg1"/>
                </a:solidFill>
              </a:rPr>
              <a:t>Europa</a:t>
            </a:r>
          </a:p>
        </p:txBody>
      </p:sp>
      <p:sp>
        <p:nvSpPr>
          <p:cNvPr id="9" name="Textfeld 8">
            <a:extLst>
              <a:ext uri="{FF2B5EF4-FFF2-40B4-BE49-F238E27FC236}">
                <a16:creationId xmlns:a16="http://schemas.microsoft.com/office/drawing/2014/main" id="{EE137405-7FF9-4897-BB45-659C188CC63C}"/>
              </a:ext>
            </a:extLst>
          </p:cNvPr>
          <p:cNvSpPr txBox="1"/>
          <p:nvPr/>
        </p:nvSpPr>
        <p:spPr>
          <a:xfrm>
            <a:off x="1404969" y="1563328"/>
            <a:ext cx="684803" cy="246221"/>
          </a:xfrm>
          <a:prstGeom prst="rect">
            <a:avLst/>
          </a:prstGeom>
          <a:noFill/>
        </p:spPr>
        <p:txBody>
          <a:bodyPr wrap="none" rtlCol="0">
            <a:spAutoFit/>
          </a:bodyPr>
          <a:lstStyle/>
          <a:p>
            <a:r>
              <a:rPr lang="de-DE" sz="1000" dirty="0">
                <a:solidFill>
                  <a:schemeClr val="bg1"/>
                </a:solidFill>
              </a:rPr>
              <a:t>Ganymed</a:t>
            </a:r>
          </a:p>
        </p:txBody>
      </p:sp>
      <p:sp>
        <p:nvSpPr>
          <p:cNvPr id="15" name="Textfeld 14">
            <a:extLst>
              <a:ext uri="{FF2B5EF4-FFF2-40B4-BE49-F238E27FC236}">
                <a16:creationId xmlns:a16="http://schemas.microsoft.com/office/drawing/2014/main" id="{6FFAF166-C525-4BEE-8980-438790429324}"/>
              </a:ext>
            </a:extLst>
          </p:cNvPr>
          <p:cNvSpPr txBox="1"/>
          <p:nvPr/>
        </p:nvSpPr>
        <p:spPr>
          <a:xfrm>
            <a:off x="10511774" y="6015194"/>
            <a:ext cx="841897" cy="246221"/>
          </a:xfrm>
          <a:prstGeom prst="rect">
            <a:avLst/>
          </a:prstGeom>
          <a:noFill/>
        </p:spPr>
        <p:txBody>
          <a:bodyPr wrap="none" rtlCol="0">
            <a:spAutoFit/>
          </a:bodyPr>
          <a:lstStyle/>
          <a:p>
            <a:r>
              <a:rPr lang="de-DE" sz="1000" dirty="0"/>
              <a:t>Bilder: NASA</a:t>
            </a:r>
          </a:p>
        </p:txBody>
      </p:sp>
      <p:sp>
        <p:nvSpPr>
          <p:cNvPr id="17" name="Textfeld 16">
            <a:extLst>
              <a:ext uri="{FF2B5EF4-FFF2-40B4-BE49-F238E27FC236}">
                <a16:creationId xmlns:a16="http://schemas.microsoft.com/office/drawing/2014/main" id="{CB0BD301-70CC-4E90-B094-DC276398045D}"/>
              </a:ext>
            </a:extLst>
          </p:cNvPr>
          <p:cNvSpPr txBox="1"/>
          <p:nvPr/>
        </p:nvSpPr>
        <p:spPr>
          <a:xfrm>
            <a:off x="3776965" y="790523"/>
            <a:ext cx="8081419" cy="923330"/>
          </a:xfrm>
          <a:prstGeom prst="rect">
            <a:avLst/>
          </a:prstGeom>
          <a:noFill/>
        </p:spPr>
        <p:txBody>
          <a:bodyPr wrap="square" rtlCol="0">
            <a:spAutoFit/>
          </a:bodyPr>
          <a:lstStyle/>
          <a:p>
            <a:pPr algn="just"/>
            <a:r>
              <a:rPr lang="de-DE" b="1" i="1" dirty="0"/>
              <a:t>Ganymed</a:t>
            </a:r>
            <a:r>
              <a:rPr lang="de-DE" dirty="0"/>
              <a:t> ist ein Eismond und besitzt einen Kern aus Eisen. Er ist der einzige Mond, der ein Magnetfeld aufweist. Wie der Mond, befindet sich Ganymed in einer gebundenen Rotation.</a:t>
            </a:r>
          </a:p>
        </p:txBody>
      </p:sp>
      <p:sp>
        <p:nvSpPr>
          <p:cNvPr id="18" name="Textfeld 17">
            <a:extLst>
              <a:ext uri="{FF2B5EF4-FFF2-40B4-BE49-F238E27FC236}">
                <a16:creationId xmlns:a16="http://schemas.microsoft.com/office/drawing/2014/main" id="{1733EDE0-EEEA-4180-B6F3-403FA020147A}"/>
              </a:ext>
            </a:extLst>
          </p:cNvPr>
          <p:cNvSpPr txBox="1"/>
          <p:nvPr/>
        </p:nvSpPr>
        <p:spPr>
          <a:xfrm>
            <a:off x="3802798" y="3304758"/>
            <a:ext cx="4719508" cy="646331"/>
          </a:xfrm>
          <a:prstGeom prst="rect">
            <a:avLst/>
          </a:prstGeom>
          <a:noFill/>
        </p:spPr>
        <p:txBody>
          <a:bodyPr wrap="square" rtlCol="0">
            <a:spAutoFit/>
          </a:bodyPr>
          <a:lstStyle/>
          <a:p>
            <a:pPr algn="just"/>
            <a:r>
              <a:rPr lang="de-DE" b="1" i="1" dirty="0" err="1"/>
              <a:t>Kallisto</a:t>
            </a:r>
            <a:r>
              <a:rPr lang="de-DE" dirty="0"/>
              <a:t> weist die zweithöchste Dichte an Einschlagkratern im Sonnensystem auf.</a:t>
            </a:r>
          </a:p>
        </p:txBody>
      </p:sp>
      <p:sp>
        <p:nvSpPr>
          <p:cNvPr id="19" name="Textfeld 18">
            <a:extLst>
              <a:ext uri="{FF2B5EF4-FFF2-40B4-BE49-F238E27FC236}">
                <a16:creationId xmlns:a16="http://schemas.microsoft.com/office/drawing/2014/main" id="{07DF85FA-CCF0-45E0-B353-E6C62850611A}"/>
              </a:ext>
            </a:extLst>
          </p:cNvPr>
          <p:cNvSpPr txBox="1"/>
          <p:nvPr/>
        </p:nvSpPr>
        <p:spPr>
          <a:xfrm>
            <a:off x="361899" y="4992078"/>
            <a:ext cx="8168985" cy="646331"/>
          </a:xfrm>
          <a:prstGeom prst="rect">
            <a:avLst/>
          </a:prstGeom>
          <a:noFill/>
        </p:spPr>
        <p:txBody>
          <a:bodyPr wrap="square" rtlCol="0">
            <a:spAutoFit/>
          </a:bodyPr>
          <a:lstStyle/>
          <a:p>
            <a:pPr algn="just"/>
            <a:r>
              <a:rPr lang="de-DE" dirty="0"/>
              <a:t>Die auffälligsten Strukturen auf </a:t>
            </a:r>
            <a:r>
              <a:rPr lang="de-DE" dirty="0" err="1"/>
              <a:t>Kallisto</a:t>
            </a:r>
            <a:r>
              <a:rPr lang="de-DE" dirty="0"/>
              <a:t> sind zwei riesige Einschlagsbecken: </a:t>
            </a:r>
            <a:r>
              <a:rPr lang="de-DE" dirty="0" err="1"/>
              <a:t>Valhalla</a:t>
            </a:r>
            <a:r>
              <a:rPr lang="de-DE" dirty="0"/>
              <a:t> und Asgard.</a:t>
            </a:r>
          </a:p>
        </p:txBody>
      </p:sp>
      <p:sp>
        <p:nvSpPr>
          <p:cNvPr id="20" name="Textfeld 19">
            <a:extLst>
              <a:ext uri="{FF2B5EF4-FFF2-40B4-BE49-F238E27FC236}">
                <a16:creationId xmlns:a16="http://schemas.microsoft.com/office/drawing/2014/main" id="{B9FA742D-E1C9-43DF-9961-141BD01C9314}"/>
              </a:ext>
            </a:extLst>
          </p:cNvPr>
          <p:cNvSpPr txBox="1"/>
          <p:nvPr/>
        </p:nvSpPr>
        <p:spPr>
          <a:xfrm>
            <a:off x="3776964" y="1750273"/>
            <a:ext cx="7869713" cy="923330"/>
          </a:xfrm>
          <a:prstGeom prst="rect">
            <a:avLst/>
          </a:prstGeom>
          <a:noFill/>
        </p:spPr>
        <p:txBody>
          <a:bodyPr wrap="square" rtlCol="0">
            <a:spAutoFit/>
          </a:bodyPr>
          <a:lstStyle/>
          <a:p>
            <a:pPr algn="just"/>
            <a:r>
              <a:rPr lang="de-DE" dirty="0"/>
              <a:t>Die Oberfläche ist eine harte Eiskruste, unter der sich ein salzhaltiger Ozean befindet. Es wird vermutet, dass dieser Ozean mehr Wasser enthält als alle Ozeane auf der Erde zusammen.</a:t>
            </a:r>
          </a:p>
        </p:txBody>
      </p:sp>
      <p:sp>
        <p:nvSpPr>
          <p:cNvPr id="21" name="Textfeld 20">
            <a:extLst>
              <a:ext uri="{FF2B5EF4-FFF2-40B4-BE49-F238E27FC236}">
                <a16:creationId xmlns:a16="http://schemas.microsoft.com/office/drawing/2014/main" id="{6620B73A-0B66-4A7C-AA1E-5FD97462CFEE}"/>
              </a:ext>
            </a:extLst>
          </p:cNvPr>
          <p:cNvSpPr txBox="1"/>
          <p:nvPr/>
        </p:nvSpPr>
        <p:spPr>
          <a:xfrm>
            <a:off x="1748973" y="3740008"/>
            <a:ext cx="681597" cy="246221"/>
          </a:xfrm>
          <a:prstGeom prst="rect">
            <a:avLst/>
          </a:prstGeom>
          <a:noFill/>
        </p:spPr>
        <p:txBody>
          <a:bodyPr wrap="none" rtlCol="0">
            <a:spAutoFit/>
          </a:bodyPr>
          <a:lstStyle>
            <a:defPPr>
              <a:defRPr lang="de-DE"/>
            </a:defPPr>
            <a:lvl1pPr>
              <a:defRPr sz="1000"/>
            </a:lvl1pPr>
          </a:lstStyle>
          <a:p>
            <a:r>
              <a:rPr lang="de-DE" i="1" dirty="0"/>
              <a:t>Ganymed</a:t>
            </a:r>
          </a:p>
        </p:txBody>
      </p:sp>
      <p:sp>
        <p:nvSpPr>
          <p:cNvPr id="22" name="Textfeld 21">
            <a:extLst>
              <a:ext uri="{FF2B5EF4-FFF2-40B4-BE49-F238E27FC236}">
                <a16:creationId xmlns:a16="http://schemas.microsoft.com/office/drawing/2014/main" id="{080BC8C5-53A1-47F0-9DCE-72F1EBA9BA41}"/>
              </a:ext>
            </a:extLst>
          </p:cNvPr>
          <p:cNvSpPr txBox="1"/>
          <p:nvPr/>
        </p:nvSpPr>
        <p:spPr>
          <a:xfrm>
            <a:off x="9873846" y="5250442"/>
            <a:ext cx="562975" cy="246221"/>
          </a:xfrm>
          <a:prstGeom prst="rect">
            <a:avLst/>
          </a:prstGeom>
          <a:noFill/>
        </p:spPr>
        <p:txBody>
          <a:bodyPr wrap="none" rtlCol="0">
            <a:spAutoFit/>
          </a:bodyPr>
          <a:lstStyle>
            <a:defPPr>
              <a:defRPr lang="de-DE"/>
            </a:defPPr>
            <a:lvl1pPr>
              <a:defRPr sz="1000"/>
            </a:lvl1pPr>
          </a:lstStyle>
          <a:p>
            <a:r>
              <a:rPr lang="de-DE" i="1" dirty="0" err="1"/>
              <a:t>Kallisto</a:t>
            </a:r>
            <a:endParaRPr lang="de-DE" i="1" dirty="0"/>
          </a:p>
        </p:txBody>
      </p:sp>
      <p:pic>
        <p:nvPicPr>
          <p:cNvPr id="5" name="Grafik 4">
            <a:extLst>
              <a:ext uri="{FF2B5EF4-FFF2-40B4-BE49-F238E27FC236}">
                <a16:creationId xmlns:a16="http://schemas.microsoft.com/office/drawing/2014/main" id="{80DB3CBF-9C35-41C0-8CBE-37B13D6A9D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1397" y="942592"/>
            <a:ext cx="3269720" cy="2772000"/>
          </a:xfrm>
          <a:prstGeom prst="rect">
            <a:avLst/>
          </a:prstGeom>
        </p:spPr>
      </p:pic>
      <p:pic>
        <p:nvPicPr>
          <p:cNvPr id="10" name="Grafik 9">
            <a:extLst>
              <a:ext uri="{FF2B5EF4-FFF2-40B4-BE49-F238E27FC236}">
                <a16:creationId xmlns:a16="http://schemas.microsoft.com/office/drawing/2014/main" id="{1EA47764-527A-455A-8252-362E70A94D95}"/>
              </a:ext>
            </a:extLst>
          </p:cNvPr>
          <p:cNvPicPr>
            <a:picLocks noChangeAspect="1"/>
          </p:cNvPicPr>
          <p:nvPr/>
        </p:nvPicPr>
        <p:blipFill rotWithShape="1">
          <a:blip r:embed="rId4">
            <a:extLst>
              <a:ext uri="{28A0092B-C50C-407E-A947-70E740481C1C}">
                <a14:useLocalDpi xmlns:a14="http://schemas.microsoft.com/office/drawing/2010/main" val="0"/>
              </a:ext>
            </a:extLst>
          </a:blip>
          <a:srcRect l="10604" r="7848"/>
          <a:stretch/>
        </p:blipFill>
        <p:spPr>
          <a:xfrm>
            <a:off x="8663987" y="2491518"/>
            <a:ext cx="2982691" cy="2743200"/>
          </a:xfrm>
          <a:prstGeom prst="rect">
            <a:avLst/>
          </a:prstGeom>
        </p:spPr>
      </p:pic>
      <p:sp>
        <p:nvSpPr>
          <p:cNvPr id="23" name="Textfeld 22">
            <a:extLst>
              <a:ext uri="{FF2B5EF4-FFF2-40B4-BE49-F238E27FC236}">
                <a16:creationId xmlns:a16="http://schemas.microsoft.com/office/drawing/2014/main" id="{567D1D93-F0F4-439C-9C4A-194C58428367}"/>
              </a:ext>
            </a:extLst>
          </p:cNvPr>
          <p:cNvSpPr txBox="1"/>
          <p:nvPr/>
        </p:nvSpPr>
        <p:spPr>
          <a:xfrm>
            <a:off x="391397" y="4013172"/>
            <a:ext cx="8139488" cy="923330"/>
          </a:xfrm>
          <a:prstGeom prst="rect">
            <a:avLst/>
          </a:prstGeom>
          <a:noFill/>
        </p:spPr>
        <p:txBody>
          <a:bodyPr wrap="square" rtlCol="0">
            <a:spAutoFit/>
          </a:bodyPr>
          <a:lstStyle/>
          <a:p>
            <a:pPr algn="just"/>
            <a:r>
              <a:rPr lang="de-DE" dirty="0"/>
              <a:t>Die Oberfläche besteht hauptsächlich aus Eiswasser mit einem geringen Anteil an Gestein. Die Eisschicht hat eine Dicke von 200 km, darunter findet sich ein Ozean mit einer Tiefe von 10 km.</a:t>
            </a:r>
          </a:p>
        </p:txBody>
      </p:sp>
    </p:spTree>
    <p:extLst>
      <p:ext uri="{BB962C8B-B14F-4D97-AF65-F5344CB8AC3E}">
        <p14:creationId xmlns:p14="http://schemas.microsoft.com/office/powerpoint/2010/main" val="1182311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2706B66-3E32-498A-B623-A15CB62C8629}"/>
              </a:ext>
            </a:extLst>
          </p:cNvPr>
          <p:cNvSpPr>
            <a:spLocks noGrp="1"/>
          </p:cNvSpPr>
          <p:nvPr>
            <p:ph type="title"/>
          </p:nvPr>
        </p:nvSpPr>
        <p:spPr>
          <a:xfrm>
            <a:off x="299257" y="40929"/>
            <a:ext cx="11754197" cy="632402"/>
          </a:xfrm>
        </p:spPr>
        <p:txBody>
          <a:bodyPr>
            <a:normAutofit fontScale="90000"/>
          </a:bodyPr>
          <a:lstStyle/>
          <a:p>
            <a:r>
              <a:rPr lang="de-DE" dirty="0">
                <a:solidFill>
                  <a:schemeClr val="accent1"/>
                </a:solidFill>
              </a:rPr>
              <a:t>Unser Sonnensystem – Weitere Bereiche</a:t>
            </a:r>
            <a:endParaRPr lang="de-DE" dirty="0"/>
          </a:p>
        </p:txBody>
      </p:sp>
      <p:sp>
        <p:nvSpPr>
          <p:cNvPr id="6" name="Textfeld 5">
            <a:extLst>
              <a:ext uri="{FF2B5EF4-FFF2-40B4-BE49-F238E27FC236}">
                <a16:creationId xmlns:a16="http://schemas.microsoft.com/office/drawing/2014/main" id="{CCC0A205-B20A-40D4-A859-1A9FFC15EBEA}"/>
              </a:ext>
            </a:extLst>
          </p:cNvPr>
          <p:cNvSpPr txBox="1"/>
          <p:nvPr/>
        </p:nvSpPr>
        <p:spPr>
          <a:xfrm>
            <a:off x="299255" y="673331"/>
            <a:ext cx="5244293" cy="1200329"/>
          </a:xfrm>
          <a:prstGeom prst="rect">
            <a:avLst/>
          </a:prstGeom>
          <a:noFill/>
        </p:spPr>
        <p:txBody>
          <a:bodyPr wrap="square" rtlCol="0">
            <a:spAutoFit/>
          </a:bodyPr>
          <a:lstStyle/>
          <a:p>
            <a:r>
              <a:rPr lang="de-DE" b="1" dirty="0">
                <a:solidFill>
                  <a:schemeClr val="accent1"/>
                </a:solidFill>
              </a:rPr>
              <a:t>Der Asteroidengürtel</a:t>
            </a:r>
            <a:br>
              <a:rPr lang="de-DE" dirty="0"/>
            </a:br>
            <a:r>
              <a:rPr lang="de-DE" dirty="0"/>
              <a:t>Ein Bereich mit einer gehäuften Ansammlung von Asteroiden. Er liegt zwischen den Umlaufbahnen von Mars und Jupiter.</a:t>
            </a:r>
          </a:p>
        </p:txBody>
      </p:sp>
      <p:pic>
        <p:nvPicPr>
          <p:cNvPr id="8" name="Grafik 7">
            <a:extLst>
              <a:ext uri="{FF2B5EF4-FFF2-40B4-BE49-F238E27FC236}">
                <a16:creationId xmlns:a16="http://schemas.microsoft.com/office/drawing/2014/main" id="{508965D3-33A2-480D-9971-41D4195E6B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43495" y="673332"/>
            <a:ext cx="4260533" cy="2391728"/>
          </a:xfrm>
          <a:prstGeom prst="rect">
            <a:avLst/>
          </a:prstGeom>
        </p:spPr>
      </p:pic>
      <p:sp>
        <p:nvSpPr>
          <p:cNvPr id="9" name="Textfeld 8">
            <a:extLst>
              <a:ext uri="{FF2B5EF4-FFF2-40B4-BE49-F238E27FC236}">
                <a16:creationId xmlns:a16="http://schemas.microsoft.com/office/drawing/2014/main" id="{6C4714D3-9474-4DF6-97A5-E357FBFDA9BD}"/>
              </a:ext>
            </a:extLst>
          </p:cNvPr>
          <p:cNvSpPr txBox="1"/>
          <p:nvPr/>
        </p:nvSpPr>
        <p:spPr>
          <a:xfrm>
            <a:off x="299254" y="2002068"/>
            <a:ext cx="5244293" cy="1477328"/>
          </a:xfrm>
          <a:prstGeom prst="rect">
            <a:avLst/>
          </a:prstGeom>
          <a:noFill/>
        </p:spPr>
        <p:txBody>
          <a:bodyPr wrap="square" rtlCol="0">
            <a:spAutoFit/>
          </a:bodyPr>
          <a:lstStyle/>
          <a:p>
            <a:r>
              <a:rPr lang="de-DE" b="1" dirty="0">
                <a:solidFill>
                  <a:schemeClr val="accent1"/>
                </a:solidFill>
              </a:rPr>
              <a:t>Der Kuipergürtel</a:t>
            </a:r>
            <a:br>
              <a:rPr lang="de-DE" dirty="0"/>
            </a:br>
            <a:r>
              <a:rPr lang="de-DE" dirty="0"/>
              <a:t>Eine Region, außerhalb der Neptunbahn. Dort finden sich schätzungsweise mehr als 70.000 Objekte mit mehr als 100 km Durchmesser sowie viele kleinere Objekte.  </a:t>
            </a:r>
          </a:p>
        </p:txBody>
      </p:sp>
      <p:sp>
        <p:nvSpPr>
          <p:cNvPr id="10" name="Textfeld 9">
            <a:extLst>
              <a:ext uri="{FF2B5EF4-FFF2-40B4-BE49-F238E27FC236}">
                <a16:creationId xmlns:a16="http://schemas.microsoft.com/office/drawing/2014/main" id="{2AD9D44B-61CA-4909-AF5B-886F183A82E5}"/>
              </a:ext>
            </a:extLst>
          </p:cNvPr>
          <p:cNvSpPr txBox="1"/>
          <p:nvPr/>
        </p:nvSpPr>
        <p:spPr>
          <a:xfrm>
            <a:off x="299254" y="3605955"/>
            <a:ext cx="5796746" cy="1200329"/>
          </a:xfrm>
          <a:prstGeom prst="rect">
            <a:avLst/>
          </a:prstGeom>
          <a:noFill/>
        </p:spPr>
        <p:txBody>
          <a:bodyPr wrap="square" rtlCol="0">
            <a:spAutoFit/>
          </a:bodyPr>
          <a:lstStyle/>
          <a:p>
            <a:r>
              <a:rPr lang="de-DE" b="1" dirty="0" err="1">
                <a:solidFill>
                  <a:schemeClr val="accent1"/>
                </a:solidFill>
              </a:rPr>
              <a:t>Oortsche</a:t>
            </a:r>
            <a:r>
              <a:rPr lang="de-DE" b="1" dirty="0">
                <a:solidFill>
                  <a:schemeClr val="accent1"/>
                </a:solidFill>
              </a:rPr>
              <a:t> Wolke</a:t>
            </a:r>
            <a:br>
              <a:rPr lang="de-DE" dirty="0"/>
            </a:br>
            <a:r>
              <a:rPr lang="de-DE" dirty="0"/>
              <a:t>Eine hypothetische und bisher noch nicht nachgewiesene Ansammlung astronomischer Objekte im äußersten Bereich des Sonnensystems. </a:t>
            </a:r>
          </a:p>
        </p:txBody>
      </p:sp>
      <p:sp>
        <p:nvSpPr>
          <p:cNvPr id="11" name="Textfeld 10">
            <a:extLst>
              <a:ext uri="{FF2B5EF4-FFF2-40B4-BE49-F238E27FC236}">
                <a16:creationId xmlns:a16="http://schemas.microsoft.com/office/drawing/2014/main" id="{8928CA25-940B-4BB8-B868-3A0128AB2B0F}"/>
              </a:ext>
            </a:extLst>
          </p:cNvPr>
          <p:cNvSpPr txBox="1"/>
          <p:nvPr/>
        </p:nvSpPr>
        <p:spPr>
          <a:xfrm>
            <a:off x="8344515" y="6089281"/>
            <a:ext cx="2956259" cy="246221"/>
          </a:xfrm>
          <a:prstGeom prst="rect">
            <a:avLst/>
          </a:prstGeom>
          <a:noFill/>
        </p:spPr>
        <p:txBody>
          <a:bodyPr wrap="none" rtlCol="0">
            <a:spAutoFit/>
          </a:bodyPr>
          <a:lstStyle/>
          <a:p>
            <a:r>
              <a:rPr lang="de-DE" sz="1000" dirty="0"/>
              <a:t>Bild oben: www.br.de / Bild unten: astro.uni-bonn.de</a:t>
            </a:r>
          </a:p>
        </p:txBody>
      </p:sp>
      <p:pic>
        <p:nvPicPr>
          <p:cNvPr id="13" name="Grafik 12">
            <a:extLst>
              <a:ext uri="{FF2B5EF4-FFF2-40B4-BE49-F238E27FC236}">
                <a16:creationId xmlns:a16="http://schemas.microsoft.com/office/drawing/2014/main" id="{4A4C1AAD-9F23-4238-983F-C258FCBE5C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29414" y="3368112"/>
            <a:ext cx="3451860" cy="2737485"/>
          </a:xfrm>
          <a:prstGeom prst="rect">
            <a:avLst/>
          </a:prstGeom>
        </p:spPr>
      </p:pic>
    </p:spTree>
    <p:extLst>
      <p:ext uri="{BB962C8B-B14F-4D97-AF65-F5344CB8AC3E}">
        <p14:creationId xmlns:p14="http://schemas.microsoft.com/office/powerpoint/2010/main" val="97487652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708C2F5-EC62-41A6-A283-816133E64728}"/>
              </a:ext>
            </a:extLst>
          </p:cNvPr>
          <p:cNvSpPr>
            <a:spLocks noGrp="1"/>
          </p:cNvSpPr>
          <p:nvPr>
            <p:ph type="title"/>
          </p:nvPr>
        </p:nvSpPr>
        <p:spPr/>
        <p:txBody>
          <a:bodyPr>
            <a:normAutofit fontScale="90000"/>
          </a:bodyPr>
          <a:lstStyle/>
          <a:p>
            <a:r>
              <a:rPr lang="de-DE" dirty="0">
                <a:solidFill>
                  <a:srgbClr val="0070C0"/>
                </a:solidFill>
              </a:rPr>
              <a:t>Erforschung des Jupiter</a:t>
            </a:r>
          </a:p>
        </p:txBody>
      </p:sp>
      <p:graphicFrame>
        <p:nvGraphicFramePr>
          <p:cNvPr id="3" name="Tabelle 2">
            <a:extLst>
              <a:ext uri="{FF2B5EF4-FFF2-40B4-BE49-F238E27FC236}">
                <a16:creationId xmlns:a16="http://schemas.microsoft.com/office/drawing/2014/main" id="{79796DEA-1A90-46AA-AF0D-F708E50D9D6F}"/>
              </a:ext>
            </a:extLst>
          </p:cNvPr>
          <p:cNvGraphicFramePr>
            <a:graphicFrameLocks noGrp="1"/>
          </p:cNvGraphicFramePr>
          <p:nvPr>
            <p:extLst>
              <p:ext uri="{D42A27DB-BD31-4B8C-83A1-F6EECF244321}">
                <p14:modId xmlns:p14="http://schemas.microsoft.com/office/powerpoint/2010/main" val="2639824475"/>
              </p:ext>
            </p:extLst>
          </p:nvPr>
        </p:nvGraphicFramePr>
        <p:xfrm>
          <a:off x="400052" y="875463"/>
          <a:ext cx="7042967" cy="3708400"/>
        </p:xfrm>
        <a:graphic>
          <a:graphicData uri="http://schemas.openxmlformats.org/drawingml/2006/table">
            <a:tbl>
              <a:tblPr firstRow="1" bandRow="1">
                <a:tableStyleId>{5C22544A-7EE6-4342-B048-85BDC9FD1C3A}</a:tableStyleId>
              </a:tblPr>
              <a:tblGrid>
                <a:gridCol w="1673764">
                  <a:extLst>
                    <a:ext uri="{9D8B030D-6E8A-4147-A177-3AD203B41FA5}">
                      <a16:colId xmlns:a16="http://schemas.microsoft.com/office/drawing/2014/main" val="1111447874"/>
                    </a:ext>
                  </a:extLst>
                </a:gridCol>
                <a:gridCol w="761873">
                  <a:extLst>
                    <a:ext uri="{9D8B030D-6E8A-4147-A177-3AD203B41FA5}">
                      <a16:colId xmlns:a16="http://schemas.microsoft.com/office/drawing/2014/main" val="4084244835"/>
                    </a:ext>
                  </a:extLst>
                </a:gridCol>
                <a:gridCol w="2080440">
                  <a:extLst>
                    <a:ext uri="{9D8B030D-6E8A-4147-A177-3AD203B41FA5}">
                      <a16:colId xmlns:a16="http://schemas.microsoft.com/office/drawing/2014/main" val="1006493970"/>
                    </a:ext>
                  </a:extLst>
                </a:gridCol>
                <a:gridCol w="2526890">
                  <a:extLst>
                    <a:ext uri="{9D8B030D-6E8A-4147-A177-3AD203B41FA5}">
                      <a16:colId xmlns:a16="http://schemas.microsoft.com/office/drawing/2014/main" val="4163251689"/>
                    </a:ext>
                  </a:extLst>
                </a:gridCol>
              </a:tblGrid>
              <a:tr h="370840">
                <a:tc>
                  <a:txBody>
                    <a:bodyPr/>
                    <a:lstStyle/>
                    <a:p>
                      <a:r>
                        <a:rPr lang="de-DE" dirty="0"/>
                        <a:t>Mission</a:t>
                      </a:r>
                    </a:p>
                  </a:txBody>
                  <a:tcPr/>
                </a:tc>
                <a:tc>
                  <a:txBody>
                    <a:bodyPr/>
                    <a:lstStyle/>
                    <a:p>
                      <a:r>
                        <a:rPr lang="de-DE" dirty="0"/>
                        <a:t>Jahr</a:t>
                      </a:r>
                    </a:p>
                  </a:txBody>
                  <a:tcPr/>
                </a:tc>
                <a:tc>
                  <a:txBody>
                    <a:bodyPr/>
                    <a:lstStyle/>
                    <a:p>
                      <a:r>
                        <a:rPr lang="de-DE" dirty="0"/>
                        <a:t>Raumfahrtbehörde</a:t>
                      </a:r>
                    </a:p>
                  </a:txBody>
                  <a:tcPr/>
                </a:tc>
                <a:tc>
                  <a:txBody>
                    <a:bodyPr/>
                    <a:lstStyle/>
                    <a:p>
                      <a:r>
                        <a:rPr lang="de-DE" dirty="0"/>
                        <a:t>Typ</a:t>
                      </a:r>
                    </a:p>
                  </a:txBody>
                  <a:tcPr/>
                </a:tc>
                <a:extLst>
                  <a:ext uri="{0D108BD9-81ED-4DB2-BD59-A6C34878D82A}">
                    <a16:rowId xmlns:a16="http://schemas.microsoft.com/office/drawing/2014/main" val="3482673329"/>
                  </a:ext>
                </a:extLst>
              </a:tr>
              <a:tr h="370840">
                <a:tc>
                  <a:txBody>
                    <a:bodyPr/>
                    <a:lstStyle/>
                    <a:p>
                      <a:r>
                        <a:rPr lang="de-DE" dirty="0" err="1"/>
                        <a:t>Pioneer</a:t>
                      </a:r>
                      <a:r>
                        <a:rPr lang="de-DE" dirty="0"/>
                        <a:t> 10</a:t>
                      </a:r>
                    </a:p>
                  </a:txBody>
                  <a:tcPr/>
                </a:tc>
                <a:tc>
                  <a:txBody>
                    <a:bodyPr/>
                    <a:lstStyle/>
                    <a:p>
                      <a:r>
                        <a:rPr lang="de-DE" dirty="0"/>
                        <a:t>1973</a:t>
                      </a:r>
                    </a:p>
                  </a:txBody>
                  <a:tcPr/>
                </a:tc>
                <a:tc>
                  <a:txBody>
                    <a:bodyPr/>
                    <a:lstStyle/>
                    <a:p>
                      <a:r>
                        <a:rPr lang="de-DE" dirty="0"/>
                        <a:t>NASA</a:t>
                      </a:r>
                    </a:p>
                  </a:txBody>
                  <a:tcPr/>
                </a:tc>
                <a:tc>
                  <a:txBody>
                    <a:bodyPr/>
                    <a:lstStyle/>
                    <a:p>
                      <a:r>
                        <a:rPr lang="de-DE" dirty="0"/>
                        <a:t>Vorbeiflug</a:t>
                      </a:r>
                    </a:p>
                  </a:txBody>
                  <a:tcPr/>
                </a:tc>
                <a:extLst>
                  <a:ext uri="{0D108BD9-81ED-4DB2-BD59-A6C34878D82A}">
                    <a16:rowId xmlns:a16="http://schemas.microsoft.com/office/drawing/2014/main" val="1064859494"/>
                  </a:ext>
                </a:extLst>
              </a:tr>
              <a:tr h="370840">
                <a:tc>
                  <a:txBody>
                    <a:bodyPr/>
                    <a:lstStyle/>
                    <a:p>
                      <a:r>
                        <a:rPr lang="de-DE" dirty="0" err="1"/>
                        <a:t>Pioneer</a:t>
                      </a:r>
                      <a:r>
                        <a:rPr lang="de-DE" dirty="0"/>
                        <a:t> 11</a:t>
                      </a:r>
                    </a:p>
                  </a:txBody>
                  <a:tcPr/>
                </a:tc>
                <a:tc>
                  <a:txBody>
                    <a:bodyPr/>
                    <a:lstStyle/>
                    <a:p>
                      <a:r>
                        <a:rPr lang="de-DE" dirty="0"/>
                        <a:t>1974</a:t>
                      </a:r>
                    </a:p>
                  </a:txBody>
                  <a:tcPr/>
                </a:tc>
                <a:tc>
                  <a:txBody>
                    <a:bodyPr/>
                    <a:lstStyle/>
                    <a:p>
                      <a:r>
                        <a:rPr lang="de-DE" dirty="0"/>
                        <a:t>NASA</a:t>
                      </a:r>
                    </a:p>
                  </a:txBody>
                  <a:tcPr/>
                </a:tc>
                <a:tc>
                  <a:txBody>
                    <a:bodyPr/>
                    <a:lstStyle/>
                    <a:p>
                      <a:r>
                        <a:rPr lang="de-DE" dirty="0"/>
                        <a:t>Vorbeiflug</a:t>
                      </a:r>
                    </a:p>
                  </a:txBody>
                  <a:tcPr/>
                </a:tc>
                <a:extLst>
                  <a:ext uri="{0D108BD9-81ED-4DB2-BD59-A6C34878D82A}">
                    <a16:rowId xmlns:a16="http://schemas.microsoft.com/office/drawing/2014/main" val="2420539888"/>
                  </a:ext>
                </a:extLst>
              </a:tr>
              <a:tr h="370840">
                <a:tc>
                  <a:txBody>
                    <a:bodyPr/>
                    <a:lstStyle/>
                    <a:p>
                      <a:r>
                        <a:rPr lang="de-DE" dirty="0"/>
                        <a:t>Voyager 1 + 2</a:t>
                      </a:r>
                    </a:p>
                  </a:txBody>
                  <a:tcPr/>
                </a:tc>
                <a:tc>
                  <a:txBody>
                    <a:bodyPr/>
                    <a:lstStyle/>
                    <a:p>
                      <a:r>
                        <a:rPr lang="de-DE" dirty="0"/>
                        <a:t>1979</a:t>
                      </a:r>
                    </a:p>
                  </a:txBody>
                  <a:tcPr/>
                </a:tc>
                <a:tc>
                  <a:txBody>
                    <a:bodyPr/>
                    <a:lstStyle/>
                    <a:p>
                      <a:r>
                        <a:rPr lang="de-DE" dirty="0"/>
                        <a:t>NASA</a:t>
                      </a:r>
                    </a:p>
                  </a:txBody>
                  <a:tcPr/>
                </a:tc>
                <a:tc>
                  <a:txBody>
                    <a:bodyPr/>
                    <a:lstStyle/>
                    <a:p>
                      <a:r>
                        <a:rPr lang="de-DE" dirty="0"/>
                        <a:t>Vorbeiflug</a:t>
                      </a:r>
                    </a:p>
                  </a:txBody>
                  <a:tcPr/>
                </a:tc>
                <a:extLst>
                  <a:ext uri="{0D108BD9-81ED-4DB2-BD59-A6C34878D82A}">
                    <a16:rowId xmlns:a16="http://schemas.microsoft.com/office/drawing/2014/main" val="2104577604"/>
                  </a:ext>
                </a:extLst>
              </a:tr>
              <a:tr h="370840">
                <a:tc>
                  <a:txBody>
                    <a:bodyPr/>
                    <a:lstStyle/>
                    <a:p>
                      <a:r>
                        <a:rPr lang="de-DE" dirty="0"/>
                        <a:t>Ulysses</a:t>
                      </a:r>
                    </a:p>
                  </a:txBody>
                  <a:tcPr/>
                </a:tc>
                <a:tc>
                  <a:txBody>
                    <a:bodyPr/>
                    <a:lstStyle/>
                    <a:p>
                      <a:r>
                        <a:rPr lang="de-DE" dirty="0"/>
                        <a:t>1992</a:t>
                      </a:r>
                    </a:p>
                  </a:txBody>
                  <a:tcPr/>
                </a:tc>
                <a:tc>
                  <a:txBody>
                    <a:bodyPr/>
                    <a:lstStyle/>
                    <a:p>
                      <a:r>
                        <a:rPr lang="de-DE" dirty="0"/>
                        <a:t>NASA</a:t>
                      </a:r>
                    </a:p>
                  </a:txBody>
                  <a:tcPr/>
                </a:tc>
                <a:tc>
                  <a:txBody>
                    <a:bodyPr/>
                    <a:lstStyle/>
                    <a:p>
                      <a:r>
                        <a:rPr lang="de-DE" dirty="0"/>
                        <a:t>Vorbeiflug</a:t>
                      </a:r>
                    </a:p>
                  </a:txBody>
                  <a:tcPr/>
                </a:tc>
                <a:extLst>
                  <a:ext uri="{0D108BD9-81ED-4DB2-BD59-A6C34878D82A}">
                    <a16:rowId xmlns:a16="http://schemas.microsoft.com/office/drawing/2014/main" val="1058101079"/>
                  </a:ext>
                </a:extLst>
              </a:tr>
              <a:tr h="370840">
                <a:tc>
                  <a:txBody>
                    <a:bodyPr/>
                    <a:lstStyle/>
                    <a:p>
                      <a:r>
                        <a:rPr lang="de-DE" dirty="0"/>
                        <a:t>Galileo</a:t>
                      </a:r>
                    </a:p>
                  </a:txBody>
                  <a:tcPr/>
                </a:tc>
                <a:tc>
                  <a:txBody>
                    <a:bodyPr/>
                    <a:lstStyle/>
                    <a:p>
                      <a:r>
                        <a:rPr lang="de-DE" dirty="0"/>
                        <a:t>1995</a:t>
                      </a:r>
                    </a:p>
                  </a:txBody>
                  <a:tcPr/>
                </a:tc>
                <a:tc>
                  <a:txBody>
                    <a:bodyPr/>
                    <a:lstStyle/>
                    <a:p>
                      <a:r>
                        <a:rPr lang="de-DE" dirty="0"/>
                        <a:t>NASA</a:t>
                      </a:r>
                    </a:p>
                  </a:txBody>
                  <a:tcPr/>
                </a:tc>
                <a:tc>
                  <a:txBody>
                    <a:bodyPr/>
                    <a:lstStyle/>
                    <a:p>
                      <a:r>
                        <a:rPr lang="de-DE" dirty="0"/>
                        <a:t>Orbiter</a:t>
                      </a:r>
                    </a:p>
                  </a:txBody>
                  <a:tcPr/>
                </a:tc>
                <a:extLst>
                  <a:ext uri="{0D108BD9-81ED-4DB2-BD59-A6C34878D82A}">
                    <a16:rowId xmlns:a16="http://schemas.microsoft.com/office/drawing/2014/main" val="3846335741"/>
                  </a:ext>
                </a:extLst>
              </a:tr>
              <a:tr h="370840">
                <a:tc>
                  <a:txBody>
                    <a:bodyPr/>
                    <a:lstStyle/>
                    <a:p>
                      <a:r>
                        <a:rPr lang="de-DE" dirty="0"/>
                        <a:t>Galileo Probe</a:t>
                      </a:r>
                    </a:p>
                  </a:txBody>
                  <a:tcPr/>
                </a:tc>
                <a:tc>
                  <a:txBody>
                    <a:bodyPr/>
                    <a:lstStyle/>
                    <a:p>
                      <a:r>
                        <a:rPr lang="de-DE" dirty="0"/>
                        <a:t>1995</a:t>
                      </a:r>
                    </a:p>
                  </a:txBody>
                  <a:tcPr/>
                </a:tc>
                <a:tc>
                  <a:txBody>
                    <a:bodyPr/>
                    <a:lstStyle/>
                    <a:p>
                      <a:r>
                        <a:rPr lang="de-DE" dirty="0"/>
                        <a:t>NASA</a:t>
                      </a:r>
                    </a:p>
                  </a:txBody>
                  <a:tcPr/>
                </a:tc>
                <a:tc>
                  <a:txBody>
                    <a:bodyPr/>
                    <a:lstStyle/>
                    <a:p>
                      <a:r>
                        <a:rPr lang="de-DE" dirty="0"/>
                        <a:t>Eintrittskapsel</a:t>
                      </a:r>
                    </a:p>
                  </a:txBody>
                  <a:tcPr/>
                </a:tc>
                <a:extLst>
                  <a:ext uri="{0D108BD9-81ED-4DB2-BD59-A6C34878D82A}">
                    <a16:rowId xmlns:a16="http://schemas.microsoft.com/office/drawing/2014/main" val="3241103066"/>
                  </a:ext>
                </a:extLst>
              </a:tr>
              <a:tr h="370840">
                <a:tc>
                  <a:txBody>
                    <a:bodyPr/>
                    <a:lstStyle/>
                    <a:p>
                      <a:r>
                        <a:rPr lang="de-DE" dirty="0"/>
                        <a:t>Cassini</a:t>
                      </a:r>
                    </a:p>
                  </a:txBody>
                  <a:tcPr/>
                </a:tc>
                <a:tc>
                  <a:txBody>
                    <a:bodyPr/>
                    <a:lstStyle/>
                    <a:p>
                      <a:r>
                        <a:rPr lang="de-DE" dirty="0"/>
                        <a:t>2000</a:t>
                      </a:r>
                    </a:p>
                  </a:txBody>
                  <a:tcPr/>
                </a:tc>
                <a:tc>
                  <a:txBody>
                    <a:bodyPr/>
                    <a:lstStyle/>
                    <a:p>
                      <a:r>
                        <a:rPr lang="de-DE" dirty="0"/>
                        <a:t>NASA</a:t>
                      </a:r>
                    </a:p>
                  </a:txBody>
                  <a:tcPr/>
                </a:tc>
                <a:tc>
                  <a:txBody>
                    <a:bodyPr/>
                    <a:lstStyle/>
                    <a:p>
                      <a:r>
                        <a:rPr lang="de-DE" dirty="0"/>
                        <a:t>Vorbeiflug</a:t>
                      </a:r>
                    </a:p>
                  </a:txBody>
                  <a:tcPr/>
                </a:tc>
                <a:extLst>
                  <a:ext uri="{0D108BD9-81ED-4DB2-BD59-A6C34878D82A}">
                    <a16:rowId xmlns:a16="http://schemas.microsoft.com/office/drawing/2014/main" val="2238589318"/>
                  </a:ext>
                </a:extLst>
              </a:tr>
              <a:tr h="370840">
                <a:tc>
                  <a:txBody>
                    <a:bodyPr/>
                    <a:lstStyle/>
                    <a:p>
                      <a:r>
                        <a:rPr lang="de-DE" dirty="0"/>
                        <a:t>New Horizons</a:t>
                      </a:r>
                    </a:p>
                  </a:txBody>
                  <a:tcPr/>
                </a:tc>
                <a:tc>
                  <a:txBody>
                    <a:bodyPr/>
                    <a:lstStyle/>
                    <a:p>
                      <a:r>
                        <a:rPr lang="de-DE" dirty="0"/>
                        <a:t>2007</a:t>
                      </a:r>
                    </a:p>
                  </a:txBody>
                  <a:tcPr/>
                </a:tc>
                <a:tc>
                  <a:txBody>
                    <a:bodyPr/>
                    <a:lstStyle/>
                    <a:p>
                      <a:r>
                        <a:rPr lang="de-DE" dirty="0"/>
                        <a:t>NASA</a:t>
                      </a:r>
                    </a:p>
                  </a:txBody>
                  <a:tcPr/>
                </a:tc>
                <a:tc>
                  <a:txBody>
                    <a:bodyPr/>
                    <a:lstStyle/>
                    <a:p>
                      <a:r>
                        <a:rPr lang="de-DE" dirty="0"/>
                        <a:t>Vorbeiflug</a:t>
                      </a:r>
                    </a:p>
                  </a:txBody>
                  <a:tcPr/>
                </a:tc>
                <a:extLst>
                  <a:ext uri="{0D108BD9-81ED-4DB2-BD59-A6C34878D82A}">
                    <a16:rowId xmlns:a16="http://schemas.microsoft.com/office/drawing/2014/main" val="376128595"/>
                  </a:ext>
                </a:extLst>
              </a:tr>
              <a:tr h="370840">
                <a:tc>
                  <a:txBody>
                    <a:bodyPr/>
                    <a:lstStyle/>
                    <a:p>
                      <a:r>
                        <a:rPr lang="de-DE" dirty="0"/>
                        <a:t>Juno</a:t>
                      </a:r>
                    </a:p>
                  </a:txBody>
                  <a:tcPr/>
                </a:tc>
                <a:tc>
                  <a:txBody>
                    <a:bodyPr/>
                    <a:lstStyle/>
                    <a:p>
                      <a:r>
                        <a:rPr lang="de-DE" dirty="0"/>
                        <a:t>2016</a:t>
                      </a:r>
                    </a:p>
                  </a:txBody>
                  <a:tcPr/>
                </a:tc>
                <a:tc>
                  <a:txBody>
                    <a:bodyPr/>
                    <a:lstStyle/>
                    <a:p>
                      <a:r>
                        <a:rPr lang="de-DE" dirty="0"/>
                        <a:t>NASA</a:t>
                      </a:r>
                    </a:p>
                  </a:txBody>
                  <a:tcPr/>
                </a:tc>
                <a:tc>
                  <a:txBody>
                    <a:bodyPr/>
                    <a:lstStyle/>
                    <a:p>
                      <a:r>
                        <a:rPr lang="de-DE" dirty="0"/>
                        <a:t>Orbiter</a:t>
                      </a:r>
                    </a:p>
                  </a:txBody>
                  <a:tcPr/>
                </a:tc>
                <a:extLst>
                  <a:ext uri="{0D108BD9-81ED-4DB2-BD59-A6C34878D82A}">
                    <a16:rowId xmlns:a16="http://schemas.microsoft.com/office/drawing/2014/main" val="4287067387"/>
                  </a:ext>
                </a:extLst>
              </a:tr>
            </a:tbl>
          </a:graphicData>
        </a:graphic>
      </p:graphicFrame>
      <p:pic>
        <p:nvPicPr>
          <p:cNvPr id="5" name="Grafik 4">
            <a:extLst>
              <a:ext uri="{FF2B5EF4-FFF2-40B4-BE49-F238E27FC236}">
                <a16:creationId xmlns:a16="http://schemas.microsoft.com/office/drawing/2014/main" id="{2DACCACA-0A13-47AB-BA22-C4E5E63A23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56547" y="255646"/>
            <a:ext cx="1841373" cy="2698623"/>
          </a:xfrm>
          <a:prstGeom prst="rect">
            <a:avLst/>
          </a:prstGeom>
        </p:spPr>
      </p:pic>
      <p:pic>
        <p:nvPicPr>
          <p:cNvPr id="7" name="Grafik 6">
            <a:extLst>
              <a:ext uri="{FF2B5EF4-FFF2-40B4-BE49-F238E27FC236}">
                <a16:creationId xmlns:a16="http://schemas.microsoft.com/office/drawing/2014/main" id="{D1D20C45-E37F-40F9-A7E7-675D7F2B7A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19884" y="3109992"/>
            <a:ext cx="3314700" cy="2762250"/>
          </a:xfrm>
          <a:prstGeom prst="rect">
            <a:avLst/>
          </a:prstGeom>
        </p:spPr>
      </p:pic>
      <p:sp>
        <p:nvSpPr>
          <p:cNvPr id="8" name="Textfeld 7">
            <a:extLst>
              <a:ext uri="{FF2B5EF4-FFF2-40B4-BE49-F238E27FC236}">
                <a16:creationId xmlns:a16="http://schemas.microsoft.com/office/drawing/2014/main" id="{9215116D-C290-4C14-AEA3-0B0FB80DD6A9}"/>
              </a:ext>
            </a:extLst>
          </p:cNvPr>
          <p:cNvSpPr txBox="1"/>
          <p:nvPr/>
        </p:nvSpPr>
        <p:spPr>
          <a:xfrm>
            <a:off x="8656547" y="258815"/>
            <a:ext cx="620683" cy="276999"/>
          </a:xfrm>
          <a:prstGeom prst="rect">
            <a:avLst/>
          </a:prstGeom>
          <a:noFill/>
        </p:spPr>
        <p:txBody>
          <a:bodyPr wrap="none" rtlCol="0">
            <a:spAutoFit/>
          </a:bodyPr>
          <a:lstStyle/>
          <a:p>
            <a:r>
              <a:rPr lang="de-DE" sz="1200" dirty="0">
                <a:solidFill>
                  <a:schemeClr val="bg1"/>
                </a:solidFill>
              </a:rPr>
              <a:t>Galileo</a:t>
            </a:r>
          </a:p>
        </p:txBody>
      </p:sp>
      <p:sp>
        <p:nvSpPr>
          <p:cNvPr id="9" name="Textfeld 8">
            <a:extLst>
              <a:ext uri="{FF2B5EF4-FFF2-40B4-BE49-F238E27FC236}">
                <a16:creationId xmlns:a16="http://schemas.microsoft.com/office/drawing/2014/main" id="{16BD7FD5-E186-4001-AB9C-35E56D9F8449}"/>
              </a:ext>
            </a:extLst>
          </p:cNvPr>
          <p:cNvSpPr txBox="1"/>
          <p:nvPr/>
        </p:nvSpPr>
        <p:spPr>
          <a:xfrm>
            <a:off x="8021610" y="3156738"/>
            <a:ext cx="476412" cy="276999"/>
          </a:xfrm>
          <a:prstGeom prst="rect">
            <a:avLst/>
          </a:prstGeom>
          <a:noFill/>
        </p:spPr>
        <p:txBody>
          <a:bodyPr wrap="none" rtlCol="0">
            <a:spAutoFit/>
          </a:bodyPr>
          <a:lstStyle/>
          <a:p>
            <a:r>
              <a:rPr lang="de-DE" sz="1200" dirty="0">
                <a:solidFill>
                  <a:schemeClr val="bg1"/>
                </a:solidFill>
              </a:rPr>
              <a:t>Juno</a:t>
            </a:r>
          </a:p>
        </p:txBody>
      </p:sp>
      <p:sp>
        <p:nvSpPr>
          <p:cNvPr id="10" name="Textfeld 9">
            <a:extLst>
              <a:ext uri="{FF2B5EF4-FFF2-40B4-BE49-F238E27FC236}">
                <a16:creationId xmlns:a16="http://schemas.microsoft.com/office/drawing/2014/main" id="{AA7C0000-8CAA-47B9-BFCD-B1ACF080A1C8}"/>
              </a:ext>
            </a:extLst>
          </p:cNvPr>
          <p:cNvSpPr txBox="1"/>
          <p:nvPr/>
        </p:nvSpPr>
        <p:spPr>
          <a:xfrm>
            <a:off x="10482276" y="6016651"/>
            <a:ext cx="841897" cy="246221"/>
          </a:xfrm>
          <a:prstGeom prst="rect">
            <a:avLst/>
          </a:prstGeom>
          <a:noFill/>
        </p:spPr>
        <p:txBody>
          <a:bodyPr wrap="none" rtlCol="0">
            <a:spAutoFit/>
          </a:bodyPr>
          <a:lstStyle/>
          <a:p>
            <a:r>
              <a:rPr lang="de-DE" sz="1000" dirty="0"/>
              <a:t>Bilder: NASA</a:t>
            </a:r>
          </a:p>
        </p:txBody>
      </p:sp>
    </p:spTree>
    <p:extLst>
      <p:ext uri="{BB962C8B-B14F-4D97-AF65-F5344CB8AC3E}">
        <p14:creationId xmlns:p14="http://schemas.microsoft.com/office/powerpoint/2010/main" val="285967140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708C2F5-EC62-41A6-A283-816133E64728}"/>
              </a:ext>
            </a:extLst>
          </p:cNvPr>
          <p:cNvSpPr>
            <a:spLocks noGrp="1"/>
          </p:cNvSpPr>
          <p:nvPr>
            <p:ph type="title"/>
          </p:nvPr>
        </p:nvSpPr>
        <p:spPr/>
        <p:txBody>
          <a:bodyPr>
            <a:normAutofit fontScale="90000"/>
          </a:bodyPr>
          <a:lstStyle/>
          <a:p>
            <a:r>
              <a:rPr lang="de-DE" dirty="0">
                <a:solidFill>
                  <a:srgbClr val="0070C0"/>
                </a:solidFill>
              </a:rPr>
              <a:t>Bildergalerie Sternwarte Stuttgart</a:t>
            </a:r>
          </a:p>
        </p:txBody>
      </p:sp>
      <p:pic>
        <p:nvPicPr>
          <p:cNvPr id="4" name="Grafik 3">
            <a:extLst>
              <a:ext uri="{FF2B5EF4-FFF2-40B4-BE49-F238E27FC236}">
                <a16:creationId xmlns:a16="http://schemas.microsoft.com/office/drawing/2014/main" id="{0EEB44B6-5DC2-4CBC-B2DD-94A00FDEF474}"/>
              </a:ext>
            </a:extLst>
          </p:cNvPr>
          <p:cNvPicPr>
            <a:picLocks noChangeAspect="1"/>
          </p:cNvPicPr>
          <p:nvPr/>
        </p:nvPicPr>
        <p:blipFill rotWithShape="1">
          <a:blip r:embed="rId2">
            <a:extLst>
              <a:ext uri="{28A0092B-C50C-407E-A947-70E740481C1C}">
                <a14:useLocalDpi xmlns:a14="http://schemas.microsoft.com/office/drawing/2010/main" val="0"/>
              </a:ext>
            </a:extLst>
          </a:blip>
          <a:srcRect l="21356" t="15273" r="26056" b="27063"/>
          <a:stretch/>
        </p:blipFill>
        <p:spPr>
          <a:xfrm>
            <a:off x="426720" y="856488"/>
            <a:ext cx="2865120" cy="2191512"/>
          </a:xfrm>
          <a:prstGeom prst="rect">
            <a:avLst/>
          </a:prstGeom>
        </p:spPr>
      </p:pic>
      <p:pic>
        <p:nvPicPr>
          <p:cNvPr id="6" name="Grafik 5">
            <a:extLst>
              <a:ext uri="{FF2B5EF4-FFF2-40B4-BE49-F238E27FC236}">
                <a16:creationId xmlns:a16="http://schemas.microsoft.com/office/drawing/2014/main" id="{B7F21163-DCF2-4037-8723-42B216BFEAB7}"/>
              </a:ext>
            </a:extLst>
          </p:cNvPr>
          <p:cNvPicPr>
            <a:picLocks noChangeAspect="1"/>
          </p:cNvPicPr>
          <p:nvPr/>
        </p:nvPicPr>
        <p:blipFill rotWithShape="1">
          <a:blip r:embed="rId3">
            <a:extLst>
              <a:ext uri="{28A0092B-C50C-407E-A947-70E740481C1C}">
                <a14:useLocalDpi xmlns:a14="http://schemas.microsoft.com/office/drawing/2010/main" val="0"/>
              </a:ext>
            </a:extLst>
          </a:blip>
          <a:srcRect l="35598" t="18146" r="27497" b="40249"/>
          <a:stretch/>
        </p:blipFill>
        <p:spPr>
          <a:xfrm>
            <a:off x="4334256" y="856487"/>
            <a:ext cx="2999232" cy="2535937"/>
          </a:xfrm>
          <a:prstGeom prst="rect">
            <a:avLst/>
          </a:prstGeom>
        </p:spPr>
      </p:pic>
      <p:pic>
        <p:nvPicPr>
          <p:cNvPr id="8" name="Grafik 7">
            <a:extLst>
              <a:ext uri="{FF2B5EF4-FFF2-40B4-BE49-F238E27FC236}">
                <a16:creationId xmlns:a16="http://schemas.microsoft.com/office/drawing/2014/main" id="{B461D4B6-4D70-4023-ABC6-AC960F77FFDB}"/>
              </a:ext>
            </a:extLst>
          </p:cNvPr>
          <p:cNvPicPr>
            <a:picLocks noChangeAspect="1"/>
          </p:cNvPicPr>
          <p:nvPr/>
        </p:nvPicPr>
        <p:blipFill rotWithShape="1">
          <a:blip r:embed="rId4">
            <a:extLst>
              <a:ext uri="{28A0092B-C50C-407E-A947-70E740481C1C}">
                <a14:useLocalDpi xmlns:a14="http://schemas.microsoft.com/office/drawing/2010/main" val="0"/>
              </a:ext>
            </a:extLst>
          </a:blip>
          <a:srcRect l="37600" t="18734" r="13200" b="25800"/>
          <a:stretch/>
        </p:blipFill>
        <p:spPr>
          <a:xfrm>
            <a:off x="8375904" y="856487"/>
            <a:ext cx="2999232" cy="2535937"/>
          </a:xfrm>
          <a:prstGeom prst="rect">
            <a:avLst/>
          </a:prstGeom>
        </p:spPr>
      </p:pic>
      <p:pic>
        <p:nvPicPr>
          <p:cNvPr id="18" name="Grafik 17">
            <a:extLst>
              <a:ext uri="{FF2B5EF4-FFF2-40B4-BE49-F238E27FC236}">
                <a16:creationId xmlns:a16="http://schemas.microsoft.com/office/drawing/2014/main" id="{141699E2-4E81-4F14-910D-5A671190E069}"/>
              </a:ext>
            </a:extLst>
          </p:cNvPr>
          <p:cNvPicPr>
            <a:picLocks noChangeAspect="1"/>
          </p:cNvPicPr>
          <p:nvPr/>
        </p:nvPicPr>
        <p:blipFill rotWithShape="1">
          <a:blip r:embed="rId5">
            <a:extLst>
              <a:ext uri="{28A0092B-C50C-407E-A947-70E740481C1C}">
                <a14:useLocalDpi xmlns:a14="http://schemas.microsoft.com/office/drawing/2010/main" val="0"/>
              </a:ext>
            </a:extLst>
          </a:blip>
          <a:srcRect l="29203" t="19755" r="28137" b="50600"/>
          <a:stretch/>
        </p:blipFill>
        <p:spPr>
          <a:xfrm>
            <a:off x="7888217" y="3621024"/>
            <a:ext cx="2486608" cy="2304000"/>
          </a:xfrm>
          <a:prstGeom prst="rect">
            <a:avLst/>
          </a:prstGeom>
        </p:spPr>
      </p:pic>
      <p:pic>
        <p:nvPicPr>
          <p:cNvPr id="20" name="Grafik 19">
            <a:extLst>
              <a:ext uri="{FF2B5EF4-FFF2-40B4-BE49-F238E27FC236}">
                <a16:creationId xmlns:a16="http://schemas.microsoft.com/office/drawing/2014/main" id="{BD29E4A9-073B-4547-963B-55F8A573C49F}"/>
              </a:ext>
            </a:extLst>
          </p:cNvPr>
          <p:cNvPicPr>
            <a:picLocks noChangeAspect="1"/>
          </p:cNvPicPr>
          <p:nvPr/>
        </p:nvPicPr>
        <p:blipFill rotWithShape="1">
          <a:blip r:embed="rId6">
            <a:extLst>
              <a:ext uri="{28A0092B-C50C-407E-A947-70E740481C1C}">
                <a14:useLocalDpi xmlns:a14="http://schemas.microsoft.com/office/drawing/2010/main" val="0"/>
              </a:ext>
            </a:extLst>
          </a:blip>
          <a:srcRect t="23346" b="18866"/>
          <a:stretch/>
        </p:blipFill>
        <p:spPr>
          <a:xfrm>
            <a:off x="863354" y="3621024"/>
            <a:ext cx="5905500" cy="2438400"/>
          </a:xfrm>
          <a:prstGeom prst="rect">
            <a:avLst/>
          </a:prstGeom>
        </p:spPr>
      </p:pic>
    </p:spTree>
    <p:extLst>
      <p:ext uri="{BB962C8B-B14F-4D97-AF65-F5344CB8AC3E}">
        <p14:creationId xmlns:p14="http://schemas.microsoft.com/office/powerpoint/2010/main" val="2635345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1CEA506-099F-492A-997A-69883E04CF00}"/>
              </a:ext>
            </a:extLst>
          </p:cNvPr>
          <p:cNvSpPr>
            <a:spLocks noGrp="1"/>
          </p:cNvSpPr>
          <p:nvPr>
            <p:ph type="title"/>
          </p:nvPr>
        </p:nvSpPr>
        <p:spPr/>
        <p:txBody>
          <a:bodyPr>
            <a:normAutofit fontScale="90000"/>
          </a:bodyPr>
          <a:lstStyle/>
          <a:p>
            <a:r>
              <a:rPr lang="de-DE" dirty="0">
                <a:solidFill>
                  <a:srgbClr val="0070C0"/>
                </a:solidFill>
              </a:rPr>
              <a:t>Der Saturn</a:t>
            </a:r>
          </a:p>
        </p:txBody>
      </p:sp>
      <p:graphicFrame>
        <p:nvGraphicFramePr>
          <p:cNvPr id="6" name="Tabelle 5">
            <a:extLst>
              <a:ext uri="{FF2B5EF4-FFF2-40B4-BE49-F238E27FC236}">
                <a16:creationId xmlns:a16="http://schemas.microsoft.com/office/drawing/2014/main" id="{652DBB85-16CA-4A68-822A-DA12677992DD}"/>
              </a:ext>
            </a:extLst>
          </p:cNvPr>
          <p:cNvGraphicFramePr>
            <a:graphicFrameLocks noGrp="1"/>
          </p:cNvGraphicFramePr>
          <p:nvPr>
            <p:extLst>
              <p:ext uri="{D42A27DB-BD31-4B8C-83A1-F6EECF244321}">
                <p14:modId xmlns:p14="http://schemas.microsoft.com/office/powerpoint/2010/main" val="1667911612"/>
              </p:ext>
            </p:extLst>
          </p:nvPr>
        </p:nvGraphicFramePr>
        <p:xfrm>
          <a:off x="6828618" y="844781"/>
          <a:ext cx="4902200" cy="3977640"/>
        </p:xfrm>
        <a:graphic>
          <a:graphicData uri="http://schemas.openxmlformats.org/drawingml/2006/table">
            <a:tbl>
              <a:tblPr firstRow="1" bandRow="1">
                <a:tableStyleId>{7DF18680-E054-41AD-8BC1-D1AEF772440D}</a:tableStyleId>
              </a:tblPr>
              <a:tblGrid>
                <a:gridCol w="2451100">
                  <a:extLst>
                    <a:ext uri="{9D8B030D-6E8A-4147-A177-3AD203B41FA5}">
                      <a16:colId xmlns:a16="http://schemas.microsoft.com/office/drawing/2014/main" val="2051859721"/>
                    </a:ext>
                  </a:extLst>
                </a:gridCol>
                <a:gridCol w="2451100">
                  <a:extLst>
                    <a:ext uri="{9D8B030D-6E8A-4147-A177-3AD203B41FA5}">
                      <a16:colId xmlns:a16="http://schemas.microsoft.com/office/drawing/2014/main" val="4138028359"/>
                    </a:ext>
                  </a:extLst>
                </a:gridCol>
              </a:tblGrid>
              <a:tr h="370840">
                <a:tc gridSpan="2">
                  <a:txBody>
                    <a:bodyPr/>
                    <a:lstStyle/>
                    <a:p>
                      <a:r>
                        <a:rPr lang="de-DE" dirty="0"/>
                        <a:t>Zahlen, Daten, Fakten</a:t>
                      </a:r>
                    </a:p>
                  </a:txBody>
                  <a:tcPr/>
                </a:tc>
                <a:tc hMerge="1">
                  <a:txBody>
                    <a:bodyPr/>
                    <a:lstStyle/>
                    <a:p>
                      <a:endParaRPr lang="de-DE" dirty="0"/>
                    </a:p>
                  </a:txBody>
                  <a:tcPr/>
                </a:tc>
                <a:extLst>
                  <a:ext uri="{0D108BD9-81ED-4DB2-BD59-A6C34878D82A}">
                    <a16:rowId xmlns:a16="http://schemas.microsoft.com/office/drawing/2014/main" val="4025205327"/>
                  </a:ext>
                </a:extLst>
              </a:tr>
              <a:tr h="370840">
                <a:tc>
                  <a:txBody>
                    <a:bodyPr/>
                    <a:lstStyle/>
                    <a:p>
                      <a:r>
                        <a:rPr lang="de-DE" dirty="0"/>
                        <a:t>Durchmesser</a:t>
                      </a:r>
                    </a:p>
                  </a:txBody>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de-DE" dirty="0"/>
                        <a:t>120.536 km</a:t>
                      </a:r>
                    </a:p>
                  </a:txBody>
                  <a:tcPr/>
                </a:tc>
                <a:extLst>
                  <a:ext uri="{0D108BD9-81ED-4DB2-BD59-A6C34878D82A}">
                    <a16:rowId xmlns:a16="http://schemas.microsoft.com/office/drawing/2014/main" val="3159333423"/>
                  </a:ext>
                </a:extLst>
              </a:tr>
              <a:tr h="370840">
                <a:tc>
                  <a:txBody>
                    <a:bodyPr/>
                    <a:lstStyle/>
                    <a:p>
                      <a:r>
                        <a:rPr lang="de-DE" dirty="0"/>
                        <a:t>Masse</a:t>
                      </a:r>
                    </a:p>
                  </a:txBody>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de-DE" dirty="0"/>
                        <a:t>5,685 * 10</a:t>
                      </a:r>
                      <a:r>
                        <a:rPr lang="de-DE" baseline="30000" dirty="0"/>
                        <a:t>26</a:t>
                      </a:r>
                      <a:r>
                        <a:rPr lang="de-DE" dirty="0"/>
                        <a:t> kg</a:t>
                      </a:r>
                      <a:br>
                        <a:rPr lang="de-DE" dirty="0"/>
                      </a:br>
                      <a:r>
                        <a:rPr lang="de-DE" dirty="0"/>
                        <a:t>(95 </a:t>
                      </a:r>
                      <a:r>
                        <a:rPr lang="de-DE" dirty="0" err="1"/>
                        <a:t>m</a:t>
                      </a:r>
                      <a:r>
                        <a:rPr lang="de-DE" baseline="-25000" dirty="0" err="1"/>
                        <a:t>E</a:t>
                      </a:r>
                      <a:r>
                        <a:rPr lang="de-DE" dirty="0"/>
                        <a:t>)</a:t>
                      </a:r>
                    </a:p>
                  </a:txBody>
                  <a:tcPr/>
                </a:tc>
                <a:extLst>
                  <a:ext uri="{0D108BD9-81ED-4DB2-BD59-A6C34878D82A}">
                    <a16:rowId xmlns:a16="http://schemas.microsoft.com/office/drawing/2014/main" val="1460451374"/>
                  </a:ext>
                </a:extLst>
              </a:tr>
              <a:tr h="370840">
                <a:tc>
                  <a:txBody>
                    <a:bodyPr/>
                    <a:lstStyle/>
                    <a:p>
                      <a:r>
                        <a:rPr lang="de-DE" dirty="0"/>
                        <a:t>Rotationsperiode</a:t>
                      </a:r>
                    </a:p>
                  </a:txBody>
                  <a:tcPr/>
                </a:tc>
                <a:tc>
                  <a:txBody>
                    <a:bodyPr/>
                    <a:lstStyle/>
                    <a:p>
                      <a:pPr algn="r"/>
                      <a:r>
                        <a:rPr lang="de-DE" dirty="0"/>
                        <a:t>10 Stunden 33 Minuten</a:t>
                      </a:r>
                    </a:p>
                  </a:txBody>
                  <a:tcPr/>
                </a:tc>
                <a:extLst>
                  <a:ext uri="{0D108BD9-81ED-4DB2-BD59-A6C34878D82A}">
                    <a16:rowId xmlns:a16="http://schemas.microsoft.com/office/drawing/2014/main" val="217902739"/>
                  </a:ext>
                </a:extLst>
              </a:tr>
              <a:tr h="370840">
                <a:tc>
                  <a:txBody>
                    <a:bodyPr/>
                    <a:lstStyle/>
                    <a:p>
                      <a:r>
                        <a:rPr lang="de-DE" dirty="0"/>
                        <a:t>Umlaufzeit (siderisch)</a:t>
                      </a:r>
                    </a:p>
                  </a:txBody>
                  <a:tcPr/>
                </a:tc>
                <a:tc>
                  <a:txBody>
                    <a:bodyPr/>
                    <a:lstStyle/>
                    <a:p>
                      <a:pPr algn="r"/>
                      <a:r>
                        <a:rPr lang="de-DE" dirty="0"/>
                        <a:t>29 Jahre 167 Tage</a:t>
                      </a:r>
                    </a:p>
                  </a:txBody>
                  <a:tcPr/>
                </a:tc>
                <a:extLst>
                  <a:ext uri="{0D108BD9-81ED-4DB2-BD59-A6C34878D82A}">
                    <a16:rowId xmlns:a16="http://schemas.microsoft.com/office/drawing/2014/main" val="192022854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Umlaufzeit (synodisch)</a:t>
                      </a:r>
                    </a:p>
                  </a:txBody>
                  <a:tcPr/>
                </a:tc>
                <a:tc>
                  <a:txBody>
                    <a:bodyPr/>
                    <a:lstStyle/>
                    <a:p>
                      <a:pPr algn="r"/>
                      <a:r>
                        <a:rPr lang="de-DE" dirty="0"/>
                        <a:t>378,09 Tage</a:t>
                      </a:r>
                    </a:p>
                  </a:txBody>
                  <a:tcPr/>
                </a:tc>
                <a:extLst>
                  <a:ext uri="{0D108BD9-81ED-4DB2-BD59-A6C34878D82A}">
                    <a16:rowId xmlns:a16="http://schemas.microsoft.com/office/drawing/2014/main" val="533719907"/>
                  </a:ext>
                </a:extLst>
              </a:tr>
              <a:tr h="370840">
                <a:tc>
                  <a:txBody>
                    <a:bodyPr/>
                    <a:lstStyle/>
                    <a:p>
                      <a:r>
                        <a:rPr lang="de-DE" dirty="0"/>
                        <a:t>Abstand zur Sonne</a:t>
                      </a:r>
                    </a:p>
                  </a:txBody>
                  <a:tcPr/>
                </a:tc>
                <a:tc>
                  <a:txBody>
                    <a:bodyPr/>
                    <a:lstStyle/>
                    <a:p>
                      <a:pPr algn="r"/>
                      <a:r>
                        <a:rPr lang="de-DE" dirty="0"/>
                        <a:t>9,58 au</a:t>
                      </a:r>
                    </a:p>
                  </a:txBody>
                  <a:tcPr/>
                </a:tc>
                <a:extLst>
                  <a:ext uri="{0D108BD9-81ED-4DB2-BD59-A6C34878D82A}">
                    <a16:rowId xmlns:a16="http://schemas.microsoft.com/office/drawing/2014/main" val="4222682422"/>
                  </a:ext>
                </a:extLst>
              </a:tr>
              <a:tr h="370840">
                <a:tc>
                  <a:txBody>
                    <a:bodyPr/>
                    <a:lstStyle/>
                    <a:p>
                      <a:r>
                        <a:rPr lang="de-DE" dirty="0"/>
                        <a:t>Astronomisches Symbol</a:t>
                      </a:r>
                    </a:p>
                  </a:txBody>
                  <a:tcPr/>
                </a:tc>
                <a:tc>
                  <a:txBody>
                    <a:bodyPr/>
                    <a:lstStyle/>
                    <a:p>
                      <a:pPr algn="r"/>
                      <a:r>
                        <a:rPr lang="de-DE" sz="1800" b="0" i="0" u="none" strike="noStrike" kern="1200" dirty="0">
                          <a:solidFill>
                            <a:schemeClr val="dk1"/>
                          </a:solidFill>
                          <a:effectLst/>
                          <a:latin typeface="+mn-lt"/>
                          <a:ea typeface="+mn-ea"/>
                          <a:cs typeface="+mn-cs"/>
                        </a:rPr>
                        <a:t>♄</a:t>
                      </a:r>
                      <a:endParaRPr lang="de-DE" dirty="0"/>
                    </a:p>
                  </a:txBody>
                  <a:tcPr/>
                </a:tc>
                <a:extLst>
                  <a:ext uri="{0D108BD9-81ED-4DB2-BD59-A6C34878D82A}">
                    <a16:rowId xmlns:a16="http://schemas.microsoft.com/office/drawing/2014/main" val="2419678030"/>
                  </a:ext>
                </a:extLst>
              </a:tr>
              <a:tr h="370840">
                <a:tc>
                  <a:txBody>
                    <a:bodyPr/>
                    <a:lstStyle/>
                    <a:p>
                      <a:r>
                        <a:rPr lang="de-DE" dirty="0"/>
                        <a:t>Monde</a:t>
                      </a:r>
                    </a:p>
                  </a:txBody>
                  <a:tcPr/>
                </a:tc>
                <a:tc>
                  <a:txBody>
                    <a:bodyPr/>
                    <a:lstStyle/>
                    <a:p>
                      <a:pPr algn="r"/>
                      <a:r>
                        <a:rPr lang="de-DE" dirty="0"/>
                        <a:t>62</a:t>
                      </a:r>
                    </a:p>
                  </a:txBody>
                  <a:tcPr/>
                </a:tc>
                <a:extLst>
                  <a:ext uri="{0D108BD9-81ED-4DB2-BD59-A6C34878D82A}">
                    <a16:rowId xmlns:a16="http://schemas.microsoft.com/office/drawing/2014/main" val="4074828339"/>
                  </a:ext>
                </a:extLst>
              </a:tr>
              <a:tr h="370840">
                <a:tc>
                  <a:txBody>
                    <a:bodyPr/>
                    <a:lstStyle/>
                    <a:p>
                      <a:r>
                        <a:rPr lang="de-DE" dirty="0"/>
                        <a:t>Besonderheit</a:t>
                      </a:r>
                    </a:p>
                  </a:txBody>
                  <a:tcPr/>
                </a:tc>
                <a:tc>
                  <a:txBody>
                    <a:bodyPr/>
                    <a:lstStyle/>
                    <a:p>
                      <a:pPr algn="r"/>
                      <a:r>
                        <a:rPr lang="de-DE" dirty="0"/>
                        <a:t>Ringsystem</a:t>
                      </a:r>
                    </a:p>
                  </a:txBody>
                  <a:tcPr/>
                </a:tc>
                <a:extLst>
                  <a:ext uri="{0D108BD9-81ED-4DB2-BD59-A6C34878D82A}">
                    <a16:rowId xmlns:a16="http://schemas.microsoft.com/office/drawing/2014/main" val="994987945"/>
                  </a:ext>
                </a:extLst>
              </a:tr>
            </a:tbl>
          </a:graphicData>
        </a:graphic>
      </p:graphicFrame>
      <p:pic>
        <p:nvPicPr>
          <p:cNvPr id="8" name="Grafik 7">
            <a:extLst>
              <a:ext uri="{FF2B5EF4-FFF2-40B4-BE49-F238E27FC236}">
                <a16:creationId xmlns:a16="http://schemas.microsoft.com/office/drawing/2014/main" id="{3E669001-916E-432D-BDE4-C85CEEFD489F}"/>
              </a:ext>
            </a:extLst>
          </p:cNvPr>
          <p:cNvPicPr>
            <a:picLocks noChangeAspect="1"/>
          </p:cNvPicPr>
          <p:nvPr/>
        </p:nvPicPr>
        <p:blipFill rotWithShape="1">
          <a:blip r:embed="rId2">
            <a:extLst>
              <a:ext uri="{28A0092B-C50C-407E-A947-70E740481C1C}">
                <a14:useLocalDpi xmlns:a14="http://schemas.microsoft.com/office/drawing/2010/main" val="0"/>
              </a:ext>
            </a:extLst>
          </a:blip>
          <a:srcRect l="1279" t="31111" r="35922" b="17334"/>
          <a:stretch/>
        </p:blipFill>
        <p:spPr>
          <a:xfrm>
            <a:off x="433921" y="844781"/>
            <a:ext cx="6022304" cy="3708000"/>
          </a:xfrm>
          <a:prstGeom prst="rect">
            <a:avLst/>
          </a:prstGeom>
        </p:spPr>
      </p:pic>
    </p:spTree>
    <p:extLst>
      <p:ext uri="{BB962C8B-B14F-4D97-AF65-F5344CB8AC3E}">
        <p14:creationId xmlns:p14="http://schemas.microsoft.com/office/powerpoint/2010/main" val="215079366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1CEA506-099F-492A-997A-69883E04CF00}"/>
              </a:ext>
            </a:extLst>
          </p:cNvPr>
          <p:cNvSpPr>
            <a:spLocks noGrp="1"/>
          </p:cNvSpPr>
          <p:nvPr>
            <p:ph type="title"/>
          </p:nvPr>
        </p:nvSpPr>
        <p:spPr/>
        <p:txBody>
          <a:bodyPr>
            <a:normAutofit fontScale="90000"/>
          </a:bodyPr>
          <a:lstStyle/>
          <a:p>
            <a:r>
              <a:rPr lang="de-DE" dirty="0">
                <a:solidFill>
                  <a:srgbClr val="0070C0"/>
                </a:solidFill>
              </a:rPr>
              <a:t>Der Saturn</a:t>
            </a:r>
          </a:p>
        </p:txBody>
      </p:sp>
      <p:pic>
        <p:nvPicPr>
          <p:cNvPr id="6" name="Grafik 5">
            <a:extLst>
              <a:ext uri="{FF2B5EF4-FFF2-40B4-BE49-F238E27FC236}">
                <a16:creationId xmlns:a16="http://schemas.microsoft.com/office/drawing/2014/main" id="{001B72AC-E061-4496-A421-D718FB9396CC}"/>
              </a:ext>
            </a:extLst>
          </p:cNvPr>
          <p:cNvPicPr>
            <a:picLocks noChangeAspect="1"/>
          </p:cNvPicPr>
          <p:nvPr/>
        </p:nvPicPr>
        <p:blipFill rotWithShape="1">
          <a:blip r:embed="rId3">
            <a:extLst>
              <a:ext uri="{28A0092B-C50C-407E-A947-70E740481C1C}">
                <a14:useLocalDpi xmlns:a14="http://schemas.microsoft.com/office/drawing/2010/main" val="0"/>
              </a:ext>
            </a:extLst>
          </a:blip>
          <a:srcRect t="10295" r="9995" b="30098"/>
          <a:stretch/>
        </p:blipFill>
        <p:spPr>
          <a:xfrm>
            <a:off x="9172446" y="673331"/>
            <a:ext cx="2881008" cy="1908000"/>
          </a:xfrm>
          <a:prstGeom prst="rect">
            <a:avLst/>
          </a:prstGeom>
        </p:spPr>
      </p:pic>
      <p:sp>
        <p:nvSpPr>
          <p:cNvPr id="8" name="Textfeld 7">
            <a:extLst>
              <a:ext uri="{FF2B5EF4-FFF2-40B4-BE49-F238E27FC236}">
                <a16:creationId xmlns:a16="http://schemas.microsoft.com/office/drawing/2014/main" id="{72CD7E0C-7291-429E-821E-F719527B7BAF}"/>
              </a:ext>
            </a:extLst>
          </p:cNvPr>
          <p:cNvSpPr txBox="1"/>
          <p:nvPr/>
        </p:nvSpPr>
        <p:spPr>
          <a:xfrm>
            <a:off x="299256" y="613781"/>
            <a:ext cx="8706504" cy="369332"/>
          </a:xfrm>
          <a:prstGeom prst="rect">
            <a:avLst/>
          </a:prstGeom>
          <a:noFill/>
        </p:spPr>
        <p:txBody>
          <a:bodyPr wrap="square" rtlCol="0">
            <a:spAutoFit/>
          </a:bodyPr>
          <a:lstStyle/>
          <a:p>
            <a:pPr algn="just"/>
            <a:r>
              <a:rPr lang="de-DE" dirty="0"/>
              <a:t>Der Saturn ist der zweitgrößte Planet. Im Teleskop besonders auffällig ist sein Ringstruktur.</a:t>
            </a:r>
          </a:p>
        </p:txBody>
      </p:sp>
      <p:sp>
        <p:nvSpPr>
          <p:cNvPr id="9" name="Textfeld 8">
            <a:extLst>
              <a:ext uri="{FF2B5EF4-FFF2-40B4-BE49-F238E27FC236}">
                <a16:creationId xmlns:a16="http://schemas.microsoft.com/office/drawing/2014/main" id="{5EFEE81D-C95E-4056-B428-D76B6B0A5F4E}"/>
              </a:ext>
            </a:extLst>
          </p:cNvPr>
          <p:cNvSpPr txBox="1"/>
          <p:nvPr/>
        </p:nvSpPr>
        <p:spPr>
          <a:xfrm>
            <a:off x="299256" y="1067933"/>
            <a:ext cx="8706504" cy="646331"/>
          </a:xfrm>
          <a:prstGeom prst="rect">
            <a:avLst/>
          </a:prstGeom>
          <a:noFill/>
        </p:spPr>
        <p:txBody>
          <a:bodyPr wrap="square" rtlCol="0">
            <a:spAutoFit/>
          </a:bodyPr>
          <a:lstStyle/>
          <a:p>
            <a:pPr algn="just"/>
            <a:r>
              <a:rPr lang="de-DE" dirty="0"/>
              <a:t>Die größten Ringe werden nach der Reihenfolge ihrer Entdeckung von innen nach außen als </a:t>
            </a:r>
            <a:r>
              <a:rPr lang="de-DE" b="1" dirty="0"/>
              <a:t>D-, C-, B-, A-, F- und G-Ringe </a:t>
            </a:r>
            <a:r>
              <a:rPr lang="de-DE" dirty="0"/>
              <a:t>bezeichnet. Es gibt mehr als 100.000 Einzelringe.</a:t>
            </a:r>
          </a:p>
        </p:txBody>
      </p:sp>
      <p:sp>
        <p:nvSpPr>
          <p:cNvPr id="10" name="Textfeld 9">
            <a:extLst>
              <a:ext uri="{FF2B5EF4-FFF2-40B4-BE49-F238E27FC236}">
                <a16:creationId xmlns:a16="http://schemas.microsoft.com/office/drawing/2014/main" id="{DF081728-B28A-47D2-9B56-388E1C8C9756}"/>
              </a:ext>
            </a:extLst>
          </p:cNvPr>
          <p:cNvSpPr txBox="1"/>
          <p:nvPr/>
        </p:nvSpPr>
        <p:spPr>
          <a:xfrm>
            <a:off x="299256" y="1799084"/>
            <a:ext cx="8706504" cy="923330"/>
          </a:xfrm>
          <a:prstGeom prst="rect">
            <a:avLst/>
          </a:prstGeom>
          <a:noFill/>
        </p:spPr>
        <p:txBody>
          <a:bodyPr wrap="square" rtlCol="0">
            <a:spAutoFit/>
          </a:bodyPr>
          <a:lstStyle/>
          <a:p>
            <a:pPr algn="just"/>
            <a:r>
              <a:rPr lang="de-DE" dirty="0"/>
              <a:t>Bereits </a:t>
            </a:r>
            <a:r>
              <a:rPr lang="de-DE" b="1" dirty="0"/>
              <a:t>Galileo Galilei</a:t>
            </a:r>
            <a:r>
              <a:rPr lang="de-DE" dirty="0"/>
              <a:t> bemerkte die Ringe, deutete sie aber falsch. Erst </a:t>
            </a:r>
            <a:r>
              <a:rPr lang="de-DE" b="1" dirty="0"/>
              <a:t>Huygens</a:t>
            </a:r>
            <a:r>
              <a:rPr lang="de-DE" dirty="0"/>
              <a:t> beschrieb sie 45 Jahre später als Ringsystem. </a:t>
            </a:r>
            <a:r>
              <a:rPr lang="de-DE" b="1" dirty="0"/>
              <a:t>Cassini</a:t>
            </a:r>
            <a:r>
              <a:rPr lang="de-DE" dirty="0"/>
              <a:t> vermutete als erster, das die Ringe aus kleinen Partikeln bestehen und entdeckte die </a:t>
            </a:r>
            <a:r>
              <a:rPr lang="de-DE" b="1" dirty="0" err="1"/>
              <a:t>Cassinische</a:t>
            </a:r>
            <a:r>
              <a:rPr lang="de-DE" b="1" dirty="0"/>
              <a:t> Teilung</a:t>
            </a:r>
            <a:r>
              <a:rPr lang="de-DE" dirty="0"/>
              <a:t>.</a:t>
            </a:r>
          </a:p>
        </p:txBody>
      </p:sp>
      <p:pic>
        <p:nvPicPr>
          <p:cNvPr id="14" name="Grafik 13">
            <a:extLst>
              <a:ext uri="{FF2B5EF4-FFF2-40B4-BE49-F238E27FC236}">
                <a16:creationId xmlns:a16="http://schemas.microsoft.com/office/drawing/2014/main" id="{19700FB7-3ACE-49BF-BC59-1BC61BAB8F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9255" y="3835504"/>
            <a:ext cx="3707936" cy="1993651"/>
          </a:xfrm>
          <a:prstGeom prst="rect">
            <a:avLst/>
          </a:prstGeom>
        </p:spPr>
      </p:pic>
      <p:sp>
        <p:nvSpPr>
          <p:cNvPr id="15" name="Textfeld 14">
            <a:extLst>
              <a:ext uri="{FF2B5EF4-FFF2-40B4-BE49-F238E27FC236}">
                <a16:creationId xmlns:a16="http://schemas.microsoft.com/office/drawing/2014/main" id="{2F96BF50-EE67-4240-BE33-32D5CFFB4475}"/>
              </a:ext>
            </a:extLst>
          </p:cNvPr>
          <p:cNvSpPr txBox="1"/>
          <p:nvPr/>
        </p:nvSpPr>
        <p:spPr>
          <a:xfrm>
            <a:off x="299255" y="2761935"/>
            <a:ext cx="11754197" cy="923330"/>
          </a:xfrm>
          <a:prstGeom prst="rect">
            <a:avLst/>
          </a:prstGeom>
          <a:noFill/>
        </p:spPr>
        <p:txBody>
          <a:bodyPr wrap="square" rtlCol="0">
            <a:spAutoFit/>
          </a:bodyPr>
          <a:lstStyle/>
          <a:p>
            <a:pPr algn="just"/>
            <a:r>
              <a:rPr lang="de-DE" dirty="0"/>
              <a:t>Der Saturn ist wie Jupiter ein Gasriese. Seine Hauptbestandteile sind Wasserstoff und Helium. Der Wasserstoff wird auf Grund des Drucks in größeren Tiefen wie bei Jupiter zu metallischem Wasserstoff. Der Kern ist ein Eis-Silikat-Kern mit etwa 16 Erdmassen. </a:t>
            </a:r>
          </a:p>
        </p:txBody>
      </p:sp>
      <p:sp>
        <p:nvSpPr>
          <p:cNvPr id="16" name="Textfeld 15">
            <a:extLst>
              <a:ext uri="{FF2B5EF4-FFF2-40B4-BE49-F238E27FC236}">
                <a16:creationId xmlns:a16="http://schemas.microsoft.com/office/drawing/2014/main" id="{B9217CF0-F3F5-436C-A17F-1A0105357C46}"/>
              </a:ext>
            </a:extLst>
          </p:cNvPr>
          <p:cNvSpPr txBox="1"/>
          <p:nvPr/>
        </p:nvSpPr>
        <p:spPr>
          <a:xfrm>
            <a:off x="4165223" y="5162593"/>
            <a:ext cx="7846660" cy="369332"/>
          </a:xfrm>
          <a:prstGeom prst="rect">
            <a:avLst/>
          </a:prstGeom>
          <a:noFill/>
        </p:spPr>
        <p:txBody>
          <a:bodyPr wrap="square" rtlCol="0">
            <a:spAutoFit/>
          </a:bodyPr>
          <a:lstStyle/>
          <a:p>
            <a:pPr algn="just"/>
            <a:r>
              <a:rPr lang="de-DE" dirty="0"/>
              <a:t>Saturn verfügt über 62 bekannte Monde, der größte der Monde ist </a:t>
            </a:r>
            <a:r>
              <a:rPr lang="de-DE" b="1" dirty="0"/>
              <a:t>Titan</a:t>
            </a:r>
            <a:r>
              <a:rPr lang="de-DE" dirty="0"/>
              <a:t>.</a:t>
            </a:r>
          </a:p>
        </p:txBody>
      </p:sp>
      <p:sp>
        <p:nvSpPr>
          <p:cNvPr id="19" name="Rechteck 18">
            <a:extLst>
              <a:ext uri="{FF2B5EF4-FFF2-40B4-BE49-F238E27FC236}">
                <a16:creationId xmlns:a16="http://schemas.microsoft.com/office/drawing/2014/main" id="{E1D1601F-6A49-4644-AA27-F58075F2F9DA}"/>
              </a:ext>
            </a:extLst>
          </p:cNvPr>
          <p:cNvSpPr/>
          <p:nvPr/>
        </p:nvSpPr>
        <p:spPr>
          <a:xfrm>
            <a:off x="4165223" y="3685265"/>
            <a:ext cx="7846659" cy="923330"/>
          </a:xfrm>
          <a:prstGeom prst="rect">
            <a:avLst/>
          </a:prstGeom>
        </p:spPr>
        <p:txBody>
          <a:bodyPr wrap="square">
            <a:spAutoFit/>
          </a:bodyPr>
          <a:lstStyle/>
          <a:p>
            <a:pPr algn="just"/>
            <a:r>
              <a:rPr lang="de-DE" dirty="0"/>
              <a:t>Bemerkenswert ist die Dichte des Saturn. Würde man ein Badewanne in der richtigen Größe bauen und diese mit Wasser füllen, so würde Saturn darauf schwimmen. Seine Dichte ist geringer als die von Wasser.</a:t>
            </a:r>
          </a:p>
        </p:txBody>
      </p:sp>
      <p:sp>
        <p:nvSpPr>
          <p:cNvPr id="20" name="Textfeld 19">
            <a:extLst>
              <a:ext uri="{FF2B5EF4-FFF2-40B4-BE49-F238E27FC236}">
                <a16:creationId xmlns:a16="http://schemas.microsoft.com/office/drawing/2014/main" id="{A7B5DBCC-EC9F-4310-988C-813606018D06}"/>
              </a:ext>
            </a:extLst>
          </p:cNvPr>
          <p:cNvSpPr txBox="1"/>
          <p:nvPr/>
        </p:nvSpPr>
        <p:spPr>
          <a:xfrm>
            <a:off x="4165223" y="4669935"/>
            <a:ext cx="7846660" cy="369332"/>
          </a:xfrm>
          <a:prstGeom prst="rect">
            <a:avLst/>
          </a:prstGeom>
          <a:noFill/>
        </p:spPr>
        <p:txBody>
          <a:bodyPr wrap="square" rtlCol="0">
            <a:spAutoFit/>
          </a:bodyPr>
          <a:lstStyle/>
          <a:p>
            <a:pPr algn="just"/>
            <a:r>
              <a:rPr lang="de-DE" dirty="0"/>
              <a:t>Das Magnetfeld des Saturn ist etwas schwächer als das der Erde.</a:t>
            </a:r>
          </a:p>
        </p:txBody>
      </p:sp>
    </p:spTree>
    <p:extLst>
      <p:ext uri="{BB962C8B-B14F-4D97-AF65-F5344CB8AC3E}">
        <p14:creationId xmlns:p14="http://schemas.microsoft.com/office/powerpoint/2010/main" val="345683230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1CEA506-099F-492A-997A-69883E04CF00}"/>
              </a:ext>
            </a:extLst>
          </p:cNvPr>
          <p:cNvSpPr>
            <a:spLocks noGrp="1"/>
          </p:cNvSpPr>
          <p:nvPr>
            <p:ph type="title"/>
          </p:nvPr>
        </p:nvSpPr>
        <p:spPr/>
        <p:txBody>
          <a:bodyPr>
            <a:normAutofit fontScale="90000"/>
          </a:bodyPr>
          <a:lstStyle/>
          <a:p>
            <a:r>
              <a:rPr lang="de-DE" dirty="0">
                <a:solidFill>
                  <a:srgbClr val="0070C0"/>
                </a:solidFill>
              </a:rPr>
              <a:t>Der Monde des Saturn</a:t>
            </a:r>
          </a:p>
        </p:txBody>
      </p:sp>
      <p:sp>
        <p:nvSpPr>
          <p:cNvPr id="11" name="Textfeld 10">
            <a:extLst>
              <a:ext uri="{FF2B5EF4-FFF2-40B4-BE49-F238E27FC236}">
                <a16:creationId xmlns:a16="http://schemas.microsoft.com/office/drawing/2014/main" id="{5F398F7A-315C-49FE-B581-31F035D28CD1}"/>
              </a:ext>
            </a:extLst>
          </p:cNvPr>
          <p:cNvSpPr txBox="1"/>
          <p:nvPr/>
        </p:nvSpPr>
        <p:spPr>
          <a:xfrm>
            <a:off x="299257" y="1780412"/>
            <a:ext cx="7846660" cy="369332"/>
          </a:xfrm>
          <a:prstGeom prst="rect">
            <a:avLst/>
          </a:prstGeom>
          <a:noFill/>
        </p:spPr>
        <p:txBody>
          <a:bodyPr wrap="square" rtlCol="0">
            <a:spAutoFit/>
          </a:bodyPr>
          <a:lstStyle/>
          <a:p>
            <a:pPr algn="just"/>
            <a:r>
              <a:rPr lang="de-DE" dirty="0"/>
              <a:t>Der Mond </a:t>
            </a:r>
            <a:r>
              <a:rPr lang="de-DE" b="1" dirty="0" err="1"/>
              <a:t>Mimas</a:t>
            </a:r>
            <a:r>
              <a:rPr lang="de-DE" dirty="0"/>
              <a:t> ist verantwortlich für die </a:t>
            </a:r>
            <a:r>
              <a:rPr lang="de-DE" b="1" dirty="0" err="1"/>
              <a:t>Cassinische</a:t>
            </a:r>
            <a:r>
              <a:rPr lang="de-DE" b="1" dirty="0"/>
              <a:t> Teilung.</a:t>
            </a:r>
            <a:r>
              <a:rPr lang="de-DE" dirty="0"/>
              <a:t> </a:t>
            </a:r>
          </a:p>
        </p:txBody>
      </p:sp>
    </p:spTree>
    <p:extLst>
      <p:ext uri="{BB962C8B-B14F-4D97-AF65-F5344CB8AC3E}">
        <p14:creationId xmlns:p14="http://schemas.microsoft.com/office/powerpoint/2010/main" val="246774559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1CEA506-099F-492A-997A-69883E04CF00}"/>
              </a:ext>
            </a:extLst>
          </p:cNvPr>
          <p:cNvSpPr>
            <a:spLocks noGrp="1"/>
          </p:cNvSpPr>
          <p:nvPr>
            <p:ph type="title"/>
          </p:nvPr>
        </p:nvSpPr>
        <p:spPr/>
        <p:txBody>
          <a:bodyPr>
            <a:normAutofit fontScale="90000"/>
          </a:bodyPr>
          <a:lstStyle/>
          <a:p>
            <a:r>
              <a:rPr lang="de-DE" dirty="0">
                <a:solidFill>
                  <a:srgbClr val="0070C0"/>
                </a:solidFill>
              </a:rPr>
              <a:t>Das Wetter auf Saturn</a:t>
            </a:r>
          </a:p>
        </p:txBody>
      </p:sp>
    </p:spTree>
    <p:extLst>
      <p:ext uri="{BB962C8B-B14F-4D97-AF65-F5344CB8AC3E}">
        <p14:creationId xmlns:p14="http://schemas.microsoft.com/office/powerpoint/2010/main" val="113934517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708C2F5-EC62-41A6-A283-816133E64728}"/>
              </a:ext>
            </a:extLst>
          </p:cNvPr>
          <p:cNvSpPr>
            <a:spLocks noGrp="1"/>
          </p:cNvSpPr>
          <p:nvPr>
            <p:ph type="title"/>
          </p:nvPr>
        </p:nvSpPr>
        <p:spPr/>
        <p:txBody>
          <a:bodyPr>
            <a:normAutofit fontScale="90000"/>
          </a:bodyPr>
          <a:lstStyle/>
          <a:p>
            <a:r>
              <a:rPr lang="de-DE" dirty="0">
                <a:solidFill>
                  <a:srgbClr val="0070C0"/>
                </a:solidFill>
              </a:rPr>
              <a:t>Bildergalerie Sternwarte Stuttgart</a:t>
            </a:r>
          </a:p>
        </p:txBody>
      </p:sp>
    </p:spTree>
    <p:extLst>
      <p:ext uri="{BB962C8B-B14F-4D97-AF65-F5344CB8AC3E}">
        <p14:creationId xmlns:p14="http://schemas.microsoft.com/office/powerpoint/2010/main" val="360249978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1CEA506-099F-492A-997A-69883E04CF00}"/>
              </a:ext>
            </a:extLst>
          </p:cNvPr>
          <p:cNvSpPr>
            <a:spLocks noGrp="1"/>
          </p:cNvSpPr>
          <p:nvPr>
            <p:ph type="title"/>
          </p:nvPr>
        </p:nvSpPr>
        <p:spPr/>
        <p:txBody>
          <a:bodyPr>
            <a:normAutofit fontScale="90000"/>
          </a:bodyPr>
          <a:lstStyle/>
          <a:p>
            <a:r>
              <a:rPr lang="de-DE" dirty="0">
                <a:solidFill>
                  <a:srgbClr val="0070C0"/>
                </a:solidFill>
              </a:rPr>
              <a:t>Der Uranus</a:t>
            </a:r>
          </a:p>
        </p:txBody>
      </p:sp>
      <p:graphicFrame>
        <p:nvGraphicFramePr>
          <p:cNvPr id="6" name="Tabelle 5">
            <a:extLst>
              <a:ext uri="{FF2B5EF4-FFF2-40B4-BE49-F238E27FC236}">
                <a16:creationId xmlns:a16="http://schemas.microsoft.com/office/drawing/2014/main" id="{652DBB85-16CA-4A68-822A-DA12677992DD}"/>
              </a:ext>
            </a:extLst>
          </p:cNvPr>
          <p:cNvGraphicFramePr>
            <a:graphicFrameLocks noGrp="1"/>
          </p:cNvGraphicFramePr>
          <p:nvPr>
            <p:extLst>
              <p:ext uri="{D42A27DB-BD31-4B8C-83A1-F6EECF244321}">
                <p14:modId xmlns:p14="http://schemas.microsoft.com/office/powerpoint/2010/main" val="80646952"/>
              </p:ext>
            </p:extLst>
          </p:nvPr>
        </p:nvGraphicFramePr>
        <p:xfrm>
          <a:off x="408768" y="873356"/>
          <a:ext cx="4902200" cy="3708400"/>
        </p:xfrm>
        <a:graphic>
          <a:graphicData uri="http://schemas.openxmlformats.org/drawingml/2006/table">
            <a:tbl>
              <a:tblPr firstRow="1" bandRow="1">
                <a:tableStyleId>{7DF18680-E054-41AD-8BC1-D1AEF772440D}</a:tableStyleId>
              </a:tblPr>
              <a:tblGrid>
                <a:gridCol w="2451100">
                  <a:extLst>
                    <a:ext uri="{9D8B030D-6E8A-4147-A177-3AD203B41FA5}">
                      <a16:colId xmlns:a16="http://schemas.microsoft.com/office/drawing/2014/main" val="2051859721"/>
                    </a:ext>
                  </a:extLst>
                </a:gridCol>
                <a:gridCol w="2451100">
                  <a:extLst>
                    <a:ext uri="{9D8B030D-6E8A-4147-A177-3AD203B41FA5}">
                      <a16:colId xmlns:a16="http://schemas.microsoft.com/office/drawing/2014/main" val="4138028359"/>
                    </a:ext>
                  </a:extLst>
                </a:gridCol>
              </a:tblGrid>
              <a:tr h="370840">
                <a:tc gridSpan="2">
                  <a:txBody>
                    <a:bodyPr/>
                    <a:lstStyle/>
                    <a:p>
                      <a:r>
                        <a:rPr lang="de-DE" dirty="0"/>
                        <a:t>Zahlen, Daten, Fakten</a:t>
                      </a:r>
                    </a:p>
                  </a:txBody>
                  <a:tcPr/>
                </a:tc>
                <a:tc hMerge="1">
                  <a:txBody>
                    <a:bodyPr/>
                    <a:lstStyle/>
                    <a:p>
                      <a:endParaRPr lang="de-DE" dirty="0"/>
                    </a:p>
                  </a:txBody>
                  <a:tcPr/>
                </a:tc>
                <a:extLst>
                  <a:ext uri="{0D108BD9-81ED-4DB2-BD59-A6C34878D82A}">
                    <a16:rowId xmlns:a16="http://schemas.microsoft.com/office/drawing/2014/main" val="4025205327"/>
                  </a:ext>
                </a:extLst>
              </a:tr>
              <a:tr h="370840">
                <a:tc>
                  <a:txBody>
                    <a:bodyPr/>
                    <a:lstStyle/>
                    <a:p>
                      <a:r>
                        <a:rPr lang="de-DE" dirty="0"/>
                        <a:t>Durchmesser</a:t>
                      </a:r>
                    </a:p>
                  </a:txBody>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de-DE" dirty="0"/>
                        <a:t>51.118 km</a:t>
                      </a:r>
                    </a:p>
                  </a:txBody>
                  <a:tcPr/>
                </a:tc>
                <a:extLst>
                  <a:ext uri="{0D108BD9-81ED-4DB2-BD59-A6C34878D82A}">
                    <a16:rowId xmlns:a16="http://schemas.microsoft.com/office/drawing/2014/main" val="3159333423"/>
                  </a:ext>
                </a:extLst>
              </a:tr>
              <a:tr h="370840">
                <a:tc>
                  <a:txBody>
                    <a:bodyPr/>
                    <a:lstStyle/>
                    <a:p>
                      <a:r>
                        <a:rPr lang="de-DE" dirty="0"/>
                        <a:t>Masse</a:t>
                      </a:r>
                    </a:p>
                  </a:txBody>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de-DE" dirty="0"/>
                        <a:t>8,683 * 10</a:t>
                      </a:r>
                      <a:r>
                        <a:rPr lang="de-DE" baseline="30000" dirty="0"/>
                        <a:t>25</a:t>
                      </a:r>
                      <a:r>
                        <a:rPr lang="de-DE" dirty="0"/>
                        <a:t> kg</a:t>
                      </a:r>
                    </a:p>
                  </a:txBody>
                  <a:tcPr/>
                </a:tc>
                <a:extLst>
                  <a:ext uri="{0D108BD9-81ED-4DB2-BD59-A6C34878D82A}">
                    <a16:rowId xmlns:a16="http://schemas.microsoft.com/office/drawing/2014/main" val="1460451374"/>
                  </a:ext>
                </a:extLst>
              </a:tr>
              <a:tr h="370840">
                <a:tc>
                  <a:txBody>
                    <a:bodyPr/>
                    <a:lstStyle/>
                    <a:p>
                      <a:r>
                        <a:rPr lang="de-DE" dirty="0"/>
                        <a:t>Rotationsperiode</a:t>
                      </a:r>
                    </a:p>
                  </a:txBody>
                  <a:tcPr/>
                </a:tc>
                <a:tc>
                  <a:txBody>
                    <a:bodyPr/>
                    <a:lstStyle/>
                    <a:p>
                      <a:pPr algn="r"/>
                      <a:r>
                        <a:rPr lang="de-DE" dirty="0"/>
                        <a:t>17 Stunden 14 Minuten</a:t>
                      </a:r>
                    </a:p>
                  </a:txBody>
                  <a:tcPr/>
                </a:tc>
                <a:extLst>
                  <a:ext uri="{0D108BD9-81ED-4DB2-BD59-A6C34878D82A}">
                    <a16:rowId xmlns:a16="http://schemas.microsoft.com/office/drawing/2014/main" val="217902739"/>
                  </a:ext>
                </a:extLst>
              </a:tr>
              <a:tr h="370840">
                <a:tc>
                  <a:txBody>
                    <a:bodyPr/>
                    <a:lstStyle/>
                    <a:p>
                      <a:r>
                        <a:rPr lang="de-DE" dirty="0"/>
                        <a:t>Umlaufzeit (siderisch)</a:t>
                      </a:r>
                    </a:p>
                  </a:txBody>
                  <a:tcPr/>
                </a:tc>
                <a:tc>
                  <a:txBody>
                    <a:bodyPr/>
                    <a:lstStyle/>
                    <a:p>
                      <a:pPr algn="r"/>
                      <a:r>
                        <a:rPr lang="de-DE" dirty="0"/>
                        <a:t>84 Jahre 4 Tage</a:t>
                      </a:r>
                    </a:p>
                  </a:txBody>
                  <a:tcPr/>
                </a:tc>
                <a:extLst>
                  <a:ext uri="{0D108BD9-81ED-4DB2-BD59-A6C34878D82A}">
                    <a16:rowId xmlns:a16="http://schemas.microsoft.com/office/drawing/2014/main" val="192022854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Umlaufzeit (synodisch)</a:t>
                      </a:r>
                    </a:p>
                  </a:txBody>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de-DE" dirty="0"/>
                        <a:t>369,66 Tage</a:t>
                      </a:r>
                    </a:p>
                  </a:txBody>
                  <a:tcPr/>
                </a:tc>
                <a:extLst>
                  <a:ext uri="{0D108BD9-81ED-4DB2-BD59-A6C34878D82A}">
                    <a16:rowId xmlns:a16="http://schemas.microsoft.com/office/drawing/2014/main" val="533719907"/>
                  </a:ext>
                </a:extLst>
              </a:tr>
              <a:tr h="370840">
                <a:tc>
                  <a:txBody>
                    <a:bodyPr/>
                    <a:lstStyle/>
                    <a:p>
                      <a:r>
                        <a:rPr lang="de-DE" dirty="0"/>
                        <a:t>Abstand zur Sonne</a:t>
                      </a:r>
                    </a:p>
                  </a:txBody>
                  <a:tcPr/>
                </a:tc>
                <a:tc>
                  <a:txBody>
                    <a:bodyPr/>
                    <a:lstStyle/>
                    <a:p>
                      <a:pPr algn="r"/>
                      <a:r>
                        <a:rPr lang="de-DE" dirty="0"/>
                        <a:t>19,201 au</a:t>
                      </a:r>
                    </a:p>
                  </a:txBody>
                  <a:tcPr/>
                </a:tc>
                <a:extLst>
                  <a:ext uri="{0D108BD9-81ED-4DB2-BD59-A6C34878D82A}">
                    <a16:rowId xmlns:a16="http://schemas.microsoft.com/office/drawing/2014/main" val="4222682422"/>
                  </a:ext>
                </a:extLst>
              </a:tr>
              <a:tr h="370840">
                <a:tc>
                  <a:txBody>
                    <a:bodyPr/>
                    <a:lstStyle/>
                    <a:p>
                      <a:r>
                        <a:rPr lang="de-DE" dirty="0"/>
                        <a:t>Astronomisches Symbol</a:t>
                      </a:r>
                    </a:p>
                  </a:txBody>
                  <a:tcPr/>
                </a:tc>
                <a:tc>
                  <a:txBody>
                    <a:bodyPr/>
                    <a:lstStyle/>
                    <a:p>
                      <a:pPr algn="r"/>
                      <a:r>
                        <a:rPr lang="de-DE" sz="1800" b="0" i="0" u="none" strike="noStrike" kern="1200" dirty="0">
                          <a:solidFill>
                            <a:schemeClr val="dk1"/>
                          </a:solidFill>
                          <a:effectLst/>
                          <a:latin typeface="+mn-lt"/>
                          <a:ea typeface="+mn-ea"/>
                          <a:cs typeface="+mn-cs"/>
                        </a:rPr>
                        <a:t>⛢</a:t>
                      </a:r>
                      <a:endParaRPr lang="de-DE" dirty="0"/>
                    </a:p>
                  </a:txBody>
                  <a:tcPr/>
                </a:tc>
                <a:extLst>
                  <a:ext uri="{0D108BD9-81ED-4DB2-BD59-A6C34878D82A}">
                    <a16:rowId xmlns:a16="http://schemas.microsoft.com/office/drawing/2014/main" val="2419678030"/>
                  </a:ext>
                </a:extLst>
              </a:tr>
              <a:tr h="370840">
                <a:tc>
                  <a:txBody>
                    <a:bodyPr/>
                    <a:lstStyle/>
                    <a:p>
                      <a:r>
                        <a:rPr lang="de-DE" dirty="0"/>
                        <a:t>Monde</a:t>
                      </a:r>
                    </a:p>
                  </a:txBody>
                  <a:tcPr/>
                </a:tc>
                <a:tc>
                  <a:txBody>
                    <a:bodyPr/>
                    <a:lstStyle/>
                    <a:p>
                      <a:pPr algn="r"/>
                      <a:r>
                        <a:rPr lang="de-DE" dirty="0"/>
                        <a:t>27</a:t>
                      </a:r>
                    </a:p>
                  </a:txBody>
                  <a:tcPr/>
                </a:tc>
                <a:extLst>
                  <a:ext uri="{0D108BD9-81ED-4DB2-BD59-A6C34878D82A}">
                    <a16:rowId xmlns:a16="http://schemas.microsoft.com/office/drawing/2014/main" val="1614179546"/>
                  </a:ext>
                </a:extLst>
              </a:tr>
              <a:tr h="370840">
                <a:tc>
                  <a:txBody>
                    <a:bodyPr/>
                    <a:lstStyle/>
                    <a:p>
                      <a:r>
                        <a:rPr lang="de-DE" dirty="0"/>
                        <a:t>Besonderheit</a:t>
                      </a:r>
                    </a:p>
                  </a:txBody>
                  <a:tcPr/>
                </a:tc>
                <a:tc>
                  <a:txBody>
                    <a:bodyPr/>
                    <a:lstStyle/>
                    <a:p>
                      <a:pPr algn="r"/>
                      <a:r>
                        <a:rPr lang="de-DE" dirty="0"/>
                        <a:t>Ringsystem</a:t>
                      </a:r>
                    </a:p>
                  </a:txBody>
                  <a:tcPr/>
                </a:tc>
                <a:extLst>
                  <a:ext uri="{0D108BD9-81ED-4DB2-BD59-A6C34878D82A}">
                    <a16:rowId xmlns:a16="http://schemas.microsoft.com/office/drawing/2014/main" val="2656043731"/>
                  </a:ext>
                </a:extLst>
              </a:tr>
            </a:tbl>
          </a:graphicData>
        </a:graphic>
      </p:graphicFrame>
      <p:pic>
        <p:nvPicPr>
          <p:cNvPr id="4" name="Grafik 3">
            <a:extLst>
              <a:ext uri="{FF2B5EF4-FFF2-40B4-BE49-F238E27FC236}">
                <a16:creationId xmlns:a16="http://schemas.microsoft.com/office/drawing/2014/main" id="{9067F9AB-4D2D-4737-942A-D77BE80A0D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6355" y="873356"/>
            <a:ext cx="4914900" cy="4914900"/>
          </a:xfrm>
          <a:prstGeom prst="rect">
            <a:avLst/>
          </a:prstGeom>
        </p:spPr>
      </p:pic>
      <p:sp>
        <p:nvSpPr>
          <p:cNvPr id="7" name="Textfeld 6">
            <a:extLst>
              <a:ext uri="{FF2B5EF4-FFF2-40B4-BE49-F238E27FC236}">
                <a16:creationId xmlns:a16="http://schemas.microsoft.com/office/drawing/2014/main" id="{34A8B43C-29A8-48FA-83E2-ADD9AF609CD0}"/>
              </a:ext>
            </a:extLst>
          </p:cNvPr>
          <p:cNvSpPr txBox="1"/>
          <p:nvPr/>
        </p:nvSpPr>
        <p:spPr>
          <a:xfrm>
            <a:off x="7321587" y="5788256"/>
            <a:ext cx="2624436" cy="246221"/>
          </a:xfrm>
          <a:prstGeom prst="rect">
            <a:avLst/>
          </a:prstGeom>
          <a:noFill/>
        </p:spPr>
        <p:txBody>
          <a:bodyPr wrap="none" rtlCol="0">
            <a:spAutoFit/>
          </a:bodyPr>
          <a:lstStyle/>
          <a:p>
            <a:r>
              <a:rPr lang="de-DE" sz="1000" dirty="0"/>
              <a:t>Bild aufgenommen von Voyager 2 am 1.1.1986</a:t>
            </a:r>
          </a:p>
        </p:txBody>
      </p:sp>
      <p:sp>
        <p:nvSpPr>
          <p:cNvPr id="8" name="Textfeld 7">
            <a:extLst>
              <a:ext uri="{FF2B5EF4-FFF2-40B4-BE49-F238E27FC236}">
                <a16:creationId xmlns:a16="http://schemas.microsoft.com/office/drawing/2014/main" id="{A3F8883B-AEF0-4B59-BB9B-1DB19641539F}"/>
              </a:ext>
            </a:extLst>
          </p:cNvPr>
          <p:cNvSpPr txBox="1"/>
          <p:nvPr/>
        </p:nvSpPr>
        <p:spPr>
          <a:xfrm>
            <a:off x="10551102" y="6015194"/>
            <a:ext cx="732893" cy="246221"/>
          </a:xfrm>
          <a:prstGeom prst="rect">
            <a:avLst/>
          </a:prstGeom>
          <a:noFill/>
        </p:spPr>
        <p:txBody>
          <a:bodyPr wrap="none" rtlCol="0">
            <a:spAutoFit/>
          </a:bodyPr>
          <a:lstStyle/>
          <a:p>
            <a:r>
              <a:rPr lang="de-DE" sz="1000" dirty="0"/>
              <a:t>Bild: NASA</a:t>
            </a:r>
          </a:p>
        </p:txBody>
      </p:sp>
    </p:spTree>
    <p:extLst>
      <p:ext uri="{BB962C8B-B14F-4D97-AF65-F5344CB8AC3E}">
        <p14:creationId xmlns:p14="http://schemas.microsoft.com/office/powerpoint/2010/main" val="239390793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708C2F5-EC62-41A6-A283-816133E64728}"/>
              </a:ext>
            </a:extLst>
          </p:cNvPr>
          <p:cNvSpPr>
            <a:spLocks noGrp="1"/>
          </p:cNvSpPr>
          <p:nvPr>
            <p:ph type="title"/>
          </p:nvPr>
        </p:nvSpPr>
        <p:spPr/>
        <p:txBody>
          <a:bodyPr>
            <a:normAutofit fontScale="90000"/>
          </a:bodyPr>
          <a:lstStyle/>
          <a:p>
            <a:r>
              <a:rPr lang="de-DE" dirty="0">
                <a:solidFill>
                  <a:srgbClr val="0070C0"/>
                </a:solidFill>
              </a:rPr>
              <a:t>Der Uranus</a:t>
            </a:r>
          </a:p>
        </p:txBody>
      </p:sp>
      <p:pic>
        <p:nvPicPr>
          <p:cNvPr id="3" name="Picture 107" descr="uranus-04-09-03-beschriftung">
            <a:extLst>
              <a:ext uri="{FF2B5EF4-FFF2-40B4-BE49-F238E27FC236}">
                <a16:creationId xmlns:a16="http://schemas.microsoft.com/office/drawing/2014/main" id="{AC84CD8E-751A-483B-8308-7677B2AA71F0}"/>
              </a:ext>
            </a:extLst>
          </p:cNvPr>
          <p:cNvPicPr>
            <a:picLocks noChangeAspect="1" noChangeArrowheads="1"/>
          </p:cNvPicPr>
          <p:nvPr/>
        </p:nvPicPr>
        <p:blipFill>
          <a:blip r:embed="rId2">
            <a:lum bright="-6000"/>
            <a:extLst>
              <a:ext uri="{28A0092B-C50C-407E-A947-70E740481C1C}">
                <a14:useLocalDpi xmlns:a14="http://schemas.microsoft.com/office/drawing/2010/main" val="0"/>
              </a:ext>
            </a:extLst>
          </a:blip>
          <a:srcRect l="58438" t="35834" r="13750" b="25417"/>
          <a:stretch>
            <a:fillRect/>
          </a:stretch>
        </p:blipFill>
        <p:spPr bwMode="auto">
          <a:xfrm>
            <a:off x="299257" y="851719"/>
            <a:ext cx="1695450" cy="177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44" descr="PIA02963_modest">
            <a:extLst>
              <a:ext uri="{FF2B5EF4-FFF2-40B4-BE49-F238E27FC236}">
                <a16:creationId xmlns:a16="http://schemas.microsoft.com/office/drawing/2014/main" id="{3A362DFE-7D47-4918-B63E-4BA5F679AE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5208" t="17900" r="36301" b="15834"/>
          <a:stretch>
            <a:fillRect/>
          </a:stretch>
        </p:blipFill>
        <p:spPr bwMode="auto">
          <a:xfrm>
            <a:off x="8578800" y="357130"/>
            <a:ext cx="3038475" cy="5303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56330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708C2F5-EC62-41A6-A283-816133E64728}"/>
              </a:ext>
            </a:extLst>
          </p:cNvPr>
          <p:cNvSpPr>
            <a:spLocks noGrp="1"/>
          </p:cNvSpPr>
          <p:nvPr>
            <p:ph type="title"/>
          </p:nvPr>
        </p:nvSpPr>
        <p:spPr/>
        <p:txBody>
          <a:bodyPr>
            <a:normAutofit fontScale="90000"/>
          </a:bodyPr>
          <a:lstStyle/>
          <a:p>
            <a:r>
              <a:rPr lang="de-DE" dirty="0">
                <a:solidFill>
                  <a:srgbClr val="0070C0"/>
                </a:solidFill>
              </a:rPr>
              <a:t>Bildergalerie Sternwarte Stuttgart</a:t>
            </a:r>
          </a:p>
        </p:txBody>
      </p:sp>
    </p:spTree>
    <p:extLst>
      <p:ext uri="{BB962C8B-B14F-4D97-AF65-F5344CB8AC3E}">
        <p14:creationId xmlns:p14="http://schemas.microsoft.com/office/powerpoint/2010/main" val="4147371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3ADDA3-75B9-41AE-A244-4428F828067F}"/>
              </a:ext>
            </a:extLst>
          </p:cNvPr>
          <p:cNvSpPr>
            <a:spLocks noGrp="1"/>
          </p:cNvSpPr>
          <p:nvPr>
            <p:ph type="title"/>
          </p:nvPr>
        </p:nvSpPr>
        <p:spPr/>
        <p:txBody>
          <a:bodyPr>
            <a:normAutofit fontScale="90000"/>
          </a:bodyPr>
          <a:lstStyle/>
          <a:p>
            <a:r>
              <a:rPr lang="de-DE" dirty="0">
                <a:solidFill>
                  <a:srgbClr val="0070C0"/>
                </a:solidFill>
              </a:rPr>
              <a:t>Ein paar nützliche Informationen (1/2)</a:t>
            </a:r>
          </a:p>
        </p:txBody>
      </p:sp>
      <p:sp>
        <p:nvSpPr>
          <p:cNvPr id="4" name="Textfeld 3">
            <a:extLst>
              <a:ext uri="{FF2B5EF4-FFF2-40B4-BE49-F238E27FC236}">
                <a16:creationId xmlns:a16="http://schemas.microsoft.com/office/drawing/2014/main" id="{28E50A72-CFB1-4BEA-8319-4FEB5603E312}"/>
              </a:ext>
            </a:extLst>
          </p:cNvPr>
          <p:cNvSpPr txBox="1"/>
          <p:nvPr/>
        </p:nvSpPr>
        <p:spPr>
          <a:xfrm>
            <a:off x="534838" y="1233577"/>
            <a:ext cx="184731" cy="646331"/>
          </a:xfrm>
          <a:prstGeom prst="rect">
            <a:avLst/>
          </a:prstGeom>
          <a:noFill/>
        </p:spPr>
        <p:txBody>
          <a:bodyPr wrap="none" rtlCol="0">
            <a:spAutoFit/>
          </a:bodyPr>
          <a:lstStyle/>
          <a:p>
            <a:br>
              <a:rPr lang="de-DE" dirty="0"/>
            </a:br>
            <a:endParaRPr lang="de-DE" dirty="0"/>
          </a:p>
        </p:txBody>
      </p:sp>
      <p:graphicFrame>
        <p:nvGraphicFramePr>
          <p:cNvPr id="6" name="Tabelle 5">
            <a:extLst>
              <a:ext uri="{FF2B5EF4-FFF2-40B4-BE49-F238E27FC236}">
                <a16:creationId xmlns:a16="http://schemas.microsoft.com/office/drawing/2014/main" id="{F3BD0C91-1AED-4EC2-AE26-2A883E0257FB}"/>
              </a:ext>
            </a:extLst>
          </p:cNvPr>
          <p:cNvGraphicFramePr>
            <a:graphicFrameLocks noGrp="1"/>
          </p:cNvGraphicFramePr>
          <p:nvPr>
            <p:extLst>
              <p:ext uri="{D42A27DB-BD31-4B8C-83A1-F6EECF244321}">
                <p14:modId xmlns:p14="http://schemas.microsoft.com/office/powerpoint/2010/main" val="146783509"/>
              </p:ext>
            </p:extLst>
          </p:nvPr>
        </p:nvGraphicFramePr>
        <p:xfrm>
          <a:off x="414067" y="1077180"/>
          <a:ext cx="10748514" cy="2931160"/>
        </p:xfrm>
        <a:graphic>
          <a:graphicData uri="http://schemas.openxmlformats.org/drawingml/2006/table">
            <a:tbl>
              <a:tblPr firstRow="1" bandRow="1">
                <a:tableStyleId>{5C22544A-7EE6-4342-B048-85BDC9FD1C3A}</a:tableStyleId>
              </a:tblPr>
              <a:tblGrid>
                <a:gridCol w="5374257">
                  <a:extLst>
                    <a:ext uri="{9D8B030D-6E8A-4147-A177-3AD203B41FA5}">
                      <a16:colId xmlns:a16="http://schemas.microsoft.com/office/drawing/2014/main" val="296553520"/>
                    </a:ext>
                  </a:extLst>
                </a:gridCol>
                <a:gridCol w="5374257">
                  <a:extLst>
                    <a:ext uri="{9D8B030D-6E8A-4147-A177-3AD203B41FA5}">
                      <a16:colId xmlns:a16="http://schemas.microsoft.com/office/drawing/2014/main" val="2676780672"/>
                    </a:ext>
                  </a:extLst>
                </a:gridCol>
              </a:tblGrid>
              <a:tr h="370840">
                <a:tc>
                  <a:txBody>
                    <a:bodyPr/>
                    <a:lstStyle/>
                    <a:p>
                      <a:r>
                        <a:rPr lang="de-DE" dirty="0"/>
                        <a:t>Angabe</a:t>
                      </a:r>
                    </a:p>
                  </a:txBody>
                  <a:tcPr/>
                </a:tc>
                <a:tc>
                  <a:txBody>
                    <a:bodyPr/>
                    <a:lstStyle/>
                    <a:p>
                      <a:r>
                        <a:rPr lang="de-DE" dirty="0"/>
                        <a:t>Umrechnung</a:t>
                      </a:r>
                    </a:p>
                  </a:txBody>
                  <a:tcPr/>
                </a:tc>
                <a:extLst>
                  <a:ext uri="{0D108BD9-81ED-4DB2-BD59-A6C34878D82A}">
                    <a16:rowId xmlns:a16="http://schemas.microsoft.com/office/drawing/2014/main" val="3395373566"/>
                  </a:ext>
                </a:extLst>
              </a:tr>
              <a:tr h="370840">
                <a:tc>
                  <a:txBody>
                    <a:bodyPr/>
                    <a:lstStyle/>
                    <a:p>
                      <a:r>
                        <a:rPr lang="de-DE" dirty="0"/>
                        <a:t>1 Astronomische Einheit (</a:t>
                      </a:r>
                      <a:r>
                        <a:rPr lang="de-DE" dirty="0" err="1"/>
                        <a:t>Astronomic</a:t>
                      </a:r>
                      <a:r>
                        <a:rPr lang="de-DE" dirty="0"/>
                        <a:t> Unit) [au]</a:t>
                      </a:r>
                    </a:p>
                  </a:txBody>
                  <a:tcPr/>
                </a:tc>
                <a:tc>
                  <a:txBody>
                    <a:bodyPr/>
                    <a:lstStyle/>
                    <a:p>
                      <a:pPr algn="r"/>
                      <a:r>
                        <a:rPr lang="de-DE" dirty="0"/>
                        <a:t>149.597.870.700 m</a:t>
                      </a:r>
                      <a:br>
                        <a:rPr lang="de-DE" dirty="0"/>
                      </a:br>
                      <a:r>
                        <a:rPr lang="de-DE" dirty="0"/>
                        <a:t>(Dies entspricht der mittleren Entfernung Erde – Sonne)</a:t>
                      </a:r>
                    </a:p>
                  </a:txBody>
                  <a:tcPr/>
                </a:tc>
                <a:extLst>
                  <a:ext uri="{0D108BD9-81ED-4DB2-BD59-A6C34878D82A}">
                    <a16:rowId xmlns:a16="http://schemas.microsoft.com/office/drawing/2014/main" val="2165754780"/>
                  </a:ext>
                </a:extLst>
              </a:tr>
              <a:tr h="370840">
                <a:tc>
                  <a:txBody>
                    <a:bodyPr/>
                    <a:lstStyle/>
                    <a:p>
                      <a:r>
                        <a:rPr lang="de-DE" dirty="0"/>
                        <a:t>1 Lichtsekunde</a:t>
                      </a:r>
                      <a:br>
                        <a:rPr lang="de-DE" dirty="0"/>
                      </a:br>
                      <a:endParaRPr lang="de-DE" dirty="0"/>
                    </a:p>
                  </a:txBody>
                  <a:tcPr/>
                </a:tc>
                <a:tc>
                  <a:txBody>
                    <a:bodyPr/>
                    <a:lstStyle/>
                    <a:p>
                      <a:pPr algn="r"/>
                      <a:r>
                        <a:rPr lang="de-DE" dirty="0"/>
                        <a:t>299.792,458 Kilometer</a:t>
                      </a:r>
                      <a:br>
                        <a:rPr lang="de-DE" dirty="0"/>
                      </a:br>
                      <a:r>
                        <a:rPr lang="de-DE" dirty="0"/>
                        <a:t>(Zeit in der das Licht 1 Sekunde zurücklegt)</a:t>
                      </a:r>
                    </a:p>
                  </a:txBody>
                  <a:tcPr/>
                </a:tc>
                <a:extLst>
                  <a:ext uri="{0D108BD9-81ED-4DB2-BD59-A6C34878D82A}">
                    <a16:rowId xmlns:a16="http://schemas.microsoft.com/office/drawing/2014/main" val="1570319509"/>
                  </a:ext>
                </a:extLst>
              </a:tr>
              <a:tr h="370840">
                <a:tc>
                  <a:txBody>
                    <a:bodyPr/>
                    <a:lstStyle/>
                    <a:p>
                      <a:r>
                        <a:rPr lang="de-DE" dirty="0"/>
                        <a:t>1 Lichtminute</a:t>
                      </a:r>
                      <a:br>
                        <a:rPr lang="de-DE" dirty="0"/>
                      </a:br>
                      <a:endParaRPr lang="de-DE" dirty="0"/>
                    </a:p>
                  </a:txBody>
                  <a:tcPr/>
                </a:tc>
                <a:tc>
                  <a:txBody>
                    <a:bodyPr/>
                    <a:lstStyle/>
                    <a:p>
                      <a:pPr algn="r"/>
                      <a:r>
                        <a:rPr lang="de-DE" dirty="0"/>
                        <a:t>17.987.547,48 Kilometer</a:t>
                      </a:r>
                    </a:p>
                  </a:txBody>
                  <a:tcPr/>
                </a:tc>
                <a:extLst>
                  <a:ext uri="{0D108BD9-81ED-4DB2-BD59-A6C34878D82A}">
                    <a16:rowId xmlns:a16="http://schemas.microsoft.com/office/drawing/2014/main" val="2048658985"/>
                  </a:ext>
                </a:extLst>
              </a:tr>
              <a:tr h="370840">
                <a:tc>
                  <a:txBody>
                    <a:bodyPr/>
                    <a:lstStyle/>
                    <a:p>
                      <a:r>
                        <a:rPr lang="de-DE" dirty="0"/>
                        <a:t>1 Lichtjahr</a:t>
                      </a:r>
                      <a:br>
                        <a:rPr lang="de-DE" dirty="0"/>
                      </a:br>
                      <a:endParaRPr lang="de-DE" dirty="0"/>
                    </a:p>
                  </a:txBody>
                  <a:tcPr/>
                </a:tc>
                <a:tc>
                  <a:txBody>
                    <a:bodyPr/>
                    <a:lstStyle/>
                    <a:p>
                      <a:pPr algn="r"/>
                      <a:r>
                        <a:rPr lang="de-DE" dirty="0"/>
                        <a:t>9.460.730.472.580,8 Kilometer</a:t>
                      </a:r>
                    </a:p>
                  </a:txBody>
                  <a:tcPr/>
                </a:tc>
                <a:extLst>
                  <a:ext uri="{0D108BD9-81ED-4DB2-BD59-A6C34878D82A}">
                    <a16:rowId xmlns:a16="http://schemas.microsoft.com/office/drawing/2014/main" val="6043167"/>
                  </a:ext>
                </a:extLst>
              </a:tr>
            </a:tbl>
          </a:graphicData>
        </a:graphic>
      </p:graphicFrame>
    </p:spTree>
    <p:extLst>
      <p:ext uri="{BB962C8B-B14F-4D97-AF65-F5344CB8AC3E}">
        <p14:creationId xmlns:p14="http://schemas.microsoft.com/office/powerpoint/2010/main" val="71366920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1CEA506-099F-492A-997A-69883E04CF00}"/>
              </a:ext>
            </a:extLst>
          </p:cNvPr>
          <p:cNvSpPr>
            <a:spLocks noGrp="1"/>
          </p:cNvSpPr>
          <p:nvPr>
            <p:ph type="title"/>
          </p:nvPr>
        </p:nvSpPr>
        <p:spPr/>
        <p:txBody>
          <a:bodyPr>
            <a:normAutofit fontScale="90000"/>
          </a:bodyPr>
          <a:lstStyle/>
          <a:p>
            <a:r>
              <a:rPr lang="de-DE" dirty="0">
                <a:solidFill>
                  <a:srgbClr val="0070C0"/>
                </a:solidFill>
              </a:rPr>
              <a:t>Der Neptun</a:t>
            </a:r>
          </a:p>
        </p:txBody>
      </p:sp>
      <p:graphicFrame>
        <p:nvGraphicFramePr>
          <p:cNvPr id="6" name="Tabelle 5">
            <a:extLst>
              <a:ext uri="{FF2B5EF4-FFF2-40B4-BE49-F238E27FC236}">
                <a16:creationId xmlns:a16="http://schemas.microsoft.com/office/drawing/2014/main" id="{652DBB85-16CA-4A68-822A-DA12677992DD}"/>
              </a:ext>
            </a:extLst>
          </p:cNvPr>
          <p:cNvGraphicFramePr>
            <a:graphicFrameLocks noGrp="1"/>
          </p:cNvGraphicFramePr>
          <p:nvPr>
            <p:extLst>
              <p:ext uri="{D42A27DB-BD31-4B8C-83A1-F6EECF244321}">
                <p14:modId xmlns:p14="http://schemas.microsoft.com/office/powerpoint/2010/main" val="3065329000"/>
              </p:ext>
            </p:extLst>
          </p:nvPr>
        </p:nvGraphicFramePr>
        <p:xfrm>
          <a:off x="6828618" y="844781"/>
          <a:ext cx="4902200" cy="3708400"/>
        </p:xfrm>
        <a:graphic>
          <a:graphicData uri="http://schemas.openxmlformats.org/drawingml/2006/table">
            <a:tbl>
              <a:tblPr firstRow="1" bandRow="1">
                <a:tableStyleId>{7DF18680-E054-41AD-8BC1-D1AEF772440D}</a:tableStyleId>
              </a:tblPr>
              <a:tblGrid>
                <a:gridCol w="2451100">
                  <a:extLst>
                    <a:ext uri="{9D8B030D-6E8A-4147-A177-3AD203B41FA5}">
                      <a16:colId xmlns:a16="http://schemas.microsoft.com/office/drawing/2014/main" val="2051859721"/>
                    </a:ext>
                  </a:extLst>
                </a:gridCol>
                <a:gridCol w="2451100">
                  <a:extLst>
                    <a:ext uri="{9D8B030D-6E8A-4147-A177-3AD203B41FA5}">
                      <a16:colId xmlns:a16="http://schemas.microsoft.com/office/drawing/2014/main" val="4138028359"/>
                    </a:ext>
                  </a:extLst>
                </a:gridCol>
              </a:tblGrid>
              <a:tr h="370840">
                <a:tc gridSpan="2">
                  <a:txBody>
                    <a:bodyPr/>
                    <a:lstStyle/>
                    <a:p>
                      <a:r>
                        <a:rPr lang="de-DE" dirty="0"/>
                        <a:t>Zahlen, Daten, Fakten</a:t>
                      </a:r>
                    </a:p>
                  </a:txBody>
                  <a:tcPr/>
                </a:tc>
                <a:tc hMerge="1">
                  <a:txBody>
                    <a:bodyPr/>
                    <a:lstStyle/>
                    <a:p>
                      <a:endParaRPr lang="de-DE" dirty="0"/>
                    </a:p>
                  </a:txBody>
                  <a:tcPr/>
                </a:tc>
                <a:extLst>
                  <a:ext uri="{0D108BD9-81ED-4DB2-BD59-A6C34878D82A}">
                    <a16:rowId xmlns:a16="http://schemas.microsoft.com/office/drawing/2014/main" val="4025205327"/>
                  </a:ext>
                </a:extLst>
              </a:tr>
              <a:tr h="370840">
                <a:tc>
                  <a:txBody>
                    <a:bodyPr/>
                    <a:lstStyle/>
                    <a:p>
                      <a:r>
                        <a:rPr lang="de-DE" dirty="0"/>
                        <a:t>Durchmesser</a:t>
                      </a:r>
                    </a:p>
                  </a:txBody>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de-DE" dirty="0"/>
                        <a:t>49.528 km</a:t>
                      </a:r>
                    </a:p>
                  </a:txBody>
                  <a:tcPr/>
                </a:tc>
                <a:extLst>
                  <a:ext uri="{0D108BD9-81ED-4DB2-BD59-A6C34878D82A}">
                    <a16:rowId xmlns:a16="http://schemas.microsoft.com/office/drawing/2014/main" val="3159333423"/>
                  </a:ext>
                </a:extLst>
              </a:tr>
              <a:tr h="370840">
                <a:tc>
                  <a:txBody>
                    <a:bodyPr/>
                    <a:lstStyle/>
                    <a:p>
                      <a:r>
                        <a:rPr lang="de-DE" dirty="0"/>
                        <a:t>Masse</a:t>
                      </a:r>
                    </a:p>
                  </a:txBody>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de-DE" dirty="0"/>
                        <a:t>1,0243 * 10</a:t>
                      </a:r>
                      <a:r>
                        <a:rPr lang="de-DE" baseline="30000" dirty="0"/>
                        <a:t>26</a:t>
                      </a:r>
                      <a:r>
                        <a:rPr lang="de-DE" dirty="0"/>
                        <a:t> kg</a:t>
                      </a:r>
                    </a:p>
                  </a:txBody>
                  <a:tcPr/>
                </a:tc>
                <a:extLst>
                  <a:ext uri="{0D108BD9-81ED-4DB2-BD59-A6C34878D82A}">
                    <a16:rowId xmlns:a16="http://schemas.microsoft.com/office/drawing/2014/main" val="1460451374"/>
                  </a:ext>
                </a:extLst>
              </a:tr>
              <a:tr h="370840">
                <a:tc>
                  <a:txBody>
                    <a:bodyPr/>
                    <a:lstStyle/>
                    <a:p>
                      <a:r>
                        <a:rPr lang="de-DE" dirty="0"/>
                        <a:t>Rotationsperiode</a:t>
                      </a:r>
                    </a:p>
                  </a:txBody>
                  <a:tcPr/>
                </a:tc>
                <a:tc>
                  <a:txBody>
                    <a:bodyPr/>
                    <a:lstStyle/>
                    <a:p>
                      <a:pPr algn="r"/>
                      <a:r>
                        <a:rPr lang="de-DE" dirty="0"/>
                        <a:t>15 Stunden 58 min</a:t>
                      </a:r>
                    </a:p>
                  </a:txBody>
                  <a:tcPr/>
                </a:tc>
                <a:extLst>
                  <a:ext uri="{0D108BD9-81ED-4DB2-BD59-A6C34878D82A}">
                    <a16:rowId xmlns:a16="http://schemas.microsoft.com/office/drawing/2014/main" val="217902739"/>
                  </a:ext>
                </a:extLst>
              </a:tr>
              <a:tr h="370840">
                <a:tc>
                  <a:txBody>
                    <a:bodyPr/>
                    <a:lstStyle/>
                    <a:p>
                      <a:r>
                        <a:rPr lang="de-DE" dirty="0"/>
                        <a:t>Umlaufzeit (siderisch)</a:t>
                      </a:r>
                    </a:p>
                  </a:txBody>
                  <a:tcPr/>
                </a:tc>
                <a:tc>
                  <a:txBody>
                    <a:bodyPr/>
                    <a:lstStyle/>
                    <a:p>
                      <a:pPr algn="r"/>
                      <a:r>
                        <a:rPr lang="de-DE" dirty="0"/>
                        <a:t>164 Jahre 288 Tage</a:t>
                      </a:r>
                    </a:p>
                  </a:txBody>
                  <a:tcPr/>
                </a:tc>
                <a:extLst>
                  <a:ext uri="{0D108BD9-81ED-4DB2-BD59-A6C34878D82A}">
                    <a16:rowId xmlns:a16="http://schemas.microsoft.com/office/drawing/2014/main" val="192022854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Umlaufzeit (synodisch)</a:t>
                      </a:r>
                    </a:p>
                  </a:txBody>
                  <a:tcPr/>
                </a:tc>
                <a:tc>
                  <a:txBody>
                    <a:bodyPr/>
                    <a:lstStyle/>
                    <a:p>
                      <a:pPr algn="r"/>
                      <a:r>
                        <a:rPr lang="de-DE" dirty="0"/>
                        <a:t>367,49 Tage</a:t>
                      </a:r>
                    </a:p>
                  </a:txBody>
                  <a:tcPr/>
                </a:tc>
                <a:extLst>
                  <a:ext uri="{0D108BD9-81ED-4DB2-BD59-A6C34878D82A}">
                    <a16:rowId xmlns:a16="http://schemas.microsoft.com/office/drawing/2014/main" val="533719907"/>
                  </a:ext>
                </a:extLst>
              </a:tr>
              <a:tr h="370840">
                <a:tc>
                  <a:txBody>
                    <a:bodyPr/>
                    <a:lstStyle/>
                    <a:p>
                      <a:r>
                        <a:rPr lang="de-DE" dirty="0"/>
                        <a:t>Abstand zur Sonne</a:t>
                      </a:r>
                    </a:p>
                  </a:txBody>
                  <a:tcPr/>
                </a:tc>
                <a:tc>
                  <a:txBody>
                    <a:bodyPr/>
                    <a:lstStyle/>
                    <a:p>
                      <a:pPr algn="r"/>
                      <a:r>
                        <a:rPr lang="de-DE" dirty="0"/>
                        <a:t>30,07 au</a:t>
                      </a:r>
                    </a:p>
                  </a:txBody>
                  <a:tcPr/>
                </a:tc>
                <a:extLst>
                  <a:ext uri="{0D108BD9-81ED-4DB2-BD59-A6C34878D82A}">
                    <a16:rowId xmlns:a16="http://schemas.microsoft.com/office/drawing/2014/main" val="4222682422"/>
                  </a:ext>
                </a:extLst>
              </a:tr>
              <a:tr h="370840">
                <a:tc>
                  <a:txBody>
                    <a:bodyPr/>
                    <a:lstStyle/>
                    <a:p>
                      <a:r>
                        <a:rPr lang="de-DE" dirty="0"/>
                        <a:t>Astronomisches Symbol</a:t>
                      </a:r>
                    </a:p>
                  </a:txBody>
                  <a:tcPr/>
                </a:tc>
                <a:tc>
                  <a:txBody>
                    <a:bodyPr/>
                    <a:lstStyle/>
                    <a:p>
                      <a:pPr algn="r"/>
                      <a:r>
                        <a:rPr lang="de-DE" sz="1800" b="0" i="0" u="none" strike="noStrike" kern="1200" dirty="0">
                          <a:solidFill>
                            <a:schemeClr val="dk1"/>
                          </a:solidFill>
                          <a:effectLst/>
                          <a:latin typeface="+mn-lt"/>
                          <a:ea typeface="+mn-ea"/>
                          <a:cs typeface="+mn-cs"/>
                        </a:rPr>
                        <a:t>♆</a:t>
                      </a:r>
                      <a:endParaRPr lang="de-DE" dirty="0"/>
                    </a:p>
                  </a:txBody>
                  <a:tcPr/>
                </a:tc>
                <a:extLst>
                  <a:ext uri="{0D108BD9-81ED-4DB2-BD59-A6C34878D82A}">
                    <a16:rowId xmlns:a16="http://schemas.microsoft.com/office/drawing/2014/main" val="2419678030"/>
                  </a:ext>
                </a:extLst>
              </a:tr>
              <a:tr h="370840">
                <a:tc>
                  <a:txBody>
                    <a:bodyPr/>
                    <a:lstStyle/>
                    <a:p>
                      <a:r>
                        <a:rPr lang="de-DE" dirty="0"/>
                        <a:t>Monde</a:t>
                      </a:r>
                    </a:p>
                  </a:txBody>
                  <a:tcPr/>
                </a:tc>
                <a:tc>
                  <a:txBody>
                    <a:bodyPr/>
                    <a:lstStyle/>
                    <a:p>
                      <a:pPr algn="r"/>
                      <a:r>
                        <a:rPr lang="de-DE" dirty="0"/>
                        <a:t>14</a:t>
                      </a:r>
                    </a:p>
                  </a:txBody>
                  <a:tcPr/>
                </a:tc>
                <a:extLst>
                  <a:ext uri="{0D108BD9-81ED-4DB2-BD59-A6C34878D82A}">
                    <a16:rowId xmlns:a16="http://schemas.microsoft.com/office/drawing/2014/main" val="3041264096"/>
                  </a:ext>
                </a:extLst>
              </a:tr>
              <a:tr h="370840">
                <a:tc>
                  <a:txBody>
                    <a:bodyPr/>
                    <a:lstStyle/>
                    <a:p>
                      <a:r>
                        <a:rPr lang="de-DE" dirty="0"/>
                        <a:t>Besonderheit</a:t>
                      </a:r>
                    </a:p>
                  </a:txBody>
                  <a:tcPr/>
                </a:tc>
                <a:tc>
                  <a:txBody>
                    <a:bodyPr/>
                    <a:lstStyle/>
                    <a:p>
                      <a:pPr algn="r"/>
                      <a:r>
                        <a:rPr lang="de-DE" dirty="0"/>
                        <a:t>Ringsystem</a:t>
                      </a:r>
                    </a:p>
                  </a:txBody>
                  <a:tcPr/>
                </a:tc>
                <a:extLst>
                  <a:ext uri="{0D108BD9-81ED-4DB2-BD59-A6C34878D82A}">
                    <a16:rowId xmlns:a16="http://schemas.microsoft.com/office/drawing/2014/main" val="1895411311"/>
                  </a:ext>
                </a:extLst>
              </a:tr>
            </a:tbl>
          </a:graphicData>
        </a:graphic>
      </p:graphicFrame>
      <p:pic>
        <p:nvPicPr>
          <p:cNvPr id="4" name="Grafik 3">
            <a:extLst>
              <a:ext uri="{FF2B5EF4-FFF2-40B4-BE49-F238E27FC236}">
                <a16:creationId xmlns:a16="http://schemas.microsoft.com/office/drawing/2014/main" id="{8C746850-BA19-401B-ADD6-B80F8B9A5C74}"/>
              </a:ext>
            </a:extLst>
          </p:cNvPr>
          <p:cNvPicPr>
            <a:picLocks noChangeAspect="1"/>
          </p:cNvPicPr>
          <p:nvPr/>
        </p:nvPicPr>
        <p:blipFill rotWithShape="1">
          <a:blip r:embed="rId2">
            <a:extLst>
              <a:ext uri="{28A0092B-C50C-407E-A947-70E740481C1C}">
                <a14:useLocalDpi xmlns:a14="http://schemas.microsoft.com/office/drawing/2010/main" val="0"/>
              </a:ext>
            </a:extLst>
          </a:blip>
          <a:srcRect l="14444" t="16487" r="16165" b="17563"/>
          <a:stretch/>
        </p:blipFill>
        <p:spPr>
          <a:xfrm>
            <a:off x="461182" y="844781"/>
            <a:ext cx="4758813" cy="4522838"/>
          </a:xfrm>
          <a:prstGeom prst="rect">
            <a:avLst/>
          </a:prstGeom>
        </p:spPr>
      </p:pic>
      <p:sp>
        <p:nvSpPr>
          <p:cNvPr id="7" name="Textfeld 6">
            <a:extLst>
              <a:ext uri="{FF2B5EF4-FFF2-40B4-BE49-F238E27FC236}">
                <a16:creationId xmlns:a16="http://schemas.microsoft.com/office/drawing/2014/main" id="{1565C36F-CB5B-41F2-AFE5-A6C335D550AD}"/>
              </a:ext>
            </a:extLst>
          </p:cNvPr>
          <p:cNvSpPr txBox="1"/>
          <p:nvPr/>
        </p:nvSpPr>
        <p:spPr>
          <a:xfrm>
            <a:off x="1868206" y="5376657"/>
            <a:ext cx="1944763" cy="246221"/>
          </a:xfrm>
          <a:prstGeom prst="rect">
            <a:avLst/>
          </a:prstGeom>
          <a:noFill/>
        </p:spPr>
        <p:txBody>
          <a:bodyPr wrap="none" rtlCol="0">
            <a:spAutoFit/>
          </a:bodyPr>
          <a:lstStyle/>
          <a:p>
            <a:r>
              <a:rPr lang="de-DE" sz="1000" dirty="0"/>
              <a:t>Bild aufgenommen von Voyager 2</a:t>
            </a:r>
          </a:p>
        </p:txBody>
      </p:sp>
      <p:sp>
        <p:nvSpPr>
          <p:cNvPr id="8" name="Textfeld 7">
            <a:extLst>
              <a:ext uri="{FF2B5EF4-FFF2-40B4-BE49-F238E27FC236}">
                <a16:creationId xmlns:a16="http://schemas.microsoft.com/office/drawing/2014/main" id="{63B297F7-A3E3-4B1F-93D5-F05FB2EAD37A}"/>
              </a:ext>
            </a:extLst>
          </p:cNvPr>
          <p:cNvSpPr txBox="1"/>
          <p:nvPr/>
        </p:nvSpPr>
        <p:spPr>
          <a:xfrm>
            <a:off x="10551102" y="6015194"/>
            <a:ext cx="732893" cy="246221"/>
          </a:xfrm>
          <a:prstGeom prst="rect">
            <a:avLst/>
          </a:prstGeom>
          <a:noFill/>
        </p:spPr>
        <p:txBody>
          <a:bodyPr wrap="none" rtlCol="0">
            <a:spAutoFit/>
          </a:bodyPr>
          <a:lstStyle/>
          <a:p>
            <a:r>
              <a:rPr lang="de-DE" sz="1000" dirty="0"/>
              <a:t>Bild: NASA</a:t>
            </a:r>
          </a:p>
        </p:txBody>
      </p:sp>
    </p:spTree>
    <p:extLst>
      <p:ext uri="{BB962C8B-B14F-4D97-AF65-F5344CB8AC3E}">
        <p14:creationId xmlns:p14="http://schemas.microsoft.com/office/powerpoint/2010/main" val="62673139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708C2F5-EC62-41A6-A283-816133E64728}"/>
              </a:ext>
            </a:extLst>
          </p:cNvPr>
          <p:cNvSpPr>
            <a:spLocks noGrp="1"/>
          </p:cNvSpPr>
          <p:nvPr>
            <p:ph type="title"/>
          </p:nvPr>
        </p:nvSpPr>
        <p:spPr/>
        <p:txBody>
          <a:bodyPr>
            <a:normAutofit fontScale="90000"/>
          </a:bodyPr>
          <a:lstStyle/>
          <a:p>
            <a:r>
              <a:rPr lang="de-DE" dirty="0">
                <a:solidFill>
                  <a:srgbClr val="0070C0"/>
                </a:solidFill>
              </a:rPr>
              <a:t>Bildergalerie Sternwarte Stuttgart</a:t>
            </a:r>
          </a:p>
        </p:txBody>
      </p:sp>
    </p:spTree>
    <p:extLst>
      <p:ext uri="{BB962C8B-B14F-4D97-AF65-F5344CB8AC3E}">
        <p14:creationId xmlns:p14="http://schemas.microsoft.com/office/powerpoint/2010/main" val="113103652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1CEA506-099F-492A-997A-69883E04CF00}"/>
              </a:ext>
            </a:extLst>
          </p:cNvPr>
          <p:cNvSpPr>
            <a:spLocks noGrp="1"/>
          </p:cNvSpPr>
          <p:nvPr>
            <p:ph type="title"/>
          </p:nvPr>
        </p:nvSpPr>
        <p:spPr/>
        <p:txBody>
          <a:bodyPr>
            <a:normAutofit fontScale="90000"/>
          </a:bodyPr>
          <a:lstStyle/>
          <a:p>
            <a:r>
              <a:rPr lang="de-DE" dirty="0">
                <a:solidFill>
                  <a:srgbClr val="0070C0"/>
                </a:solidFill>
              </a:rPr>
              <a:t>Zwergplanet Pluto</a:t>
            </a:r>
          </a:p>
        </p:txBody>
      </p:sp>
      <p:graphicFrame>
        <p:nvGraphicFramePr>
          <p:cNvPr id="6" name="Tabelle 5">
            <a:extLst>
              <a:ext uri="{FF2B5EF4-FFF2-40B4-BE49-F238E27FC236}">
                <a16:creationId xmlns:a16="http://schemas.microsoft.com/office/drawing/2014/main" id="{652DBB85-16CA-4A68-822A-DA12677992DD}"/>
              </a:ext>
            </a:extLst>
          </p:cNvPr>
          <p:cNvGraphicFramePr>
            <a:graphicFrameLocks noGrp="1"/>
          </p:cNvGraphicFramePr>
          <p:nvPr>
            <p:extLst/>
          </p:nvPr>
        </p:nvGraphicFramePr>
        <p:xfrm>
          <a:off x="6828618" y="844781"/>
          <a:ext cx="4902200" cy="3708400"/>
        </p:xfrm>
        <a:graphic>
          <a:graphicData uri="http://schemas.openxmlformats.org/drawingml/2006/table">
            <a:tbl>
              <a:tblPr firstRow="1" bandRow="1">
                <a:tableStyleId>{7DF18680-E054-41AD-8BC1-D1AEF772440D}</a:tableStyleId>
              </a:tblPr>
              <a:tblGrid>
                <a:gridCol w="2451100">
                  <a:extLst>
                    <a:ext uri="{9D8B030D-6E8A-4147-A177-3AD203B41FA5}">
                      <a16:colId xmlns:a16="http://schemas.microsoft.com/office/drawing/2014/main" val="2051859721"/>
                    </a:ext>
                  </a:extLst>
                </a:gridCol>
                <a:gridCol w="2451100">
                  <a:extLst>
                    <a:ext uri="{9D8B030D-6E8A-4147-A177-3AD203B41FA5}">
                      <a16:colId xmlns:a16="http://schemas.microsoft.com/office/drawing/2014/main" val="4138028359"/>
                    </a:ext>
                  </a:extLst>
                </a:gridCol>
              </a:tblGrid>
              <a:tr h="370840">
                <a:tc gridSpan="2">
                  <a:txBody>
                    <a:bodyPr/>
                    <a:lstStyle/>
                    <a:p>
                      <a:r>
                        <a:rPr lang="de-DE" dirty="0"/>
                        <a:t>Zahlen, Daten, Fakten</a:t>
                      </a:r>
                    </a:p>
                  </a:txBody>
                  <a:tcPr/>
                </a:tc>
                <a:tc hMerge="1">
                  <a:txBody>
                    <a:bodyPr/>
                    <a:lstStyle/>
                    <a:p>
                      <a:endParaRPr lang="de-DE" dirty="0"/>
                    </a:p>
                  </a:txBody>
                  <a:tcPr/>
                </a:tc>
                <a:extLst>
                  <a:ext uri="{0D108BD9-81ED-4DB2-BD59-A6C34878D82A}">
                    <a16:rowId xmlns:a16="http://schemas.microsoft.com/office/drawing/2014/main" val="4025205327"/>
                  </a:ext>
                </a:extLst>
              </a:tr>
              <a:tr h="370840">
                <a:tc>
                  <a:txBody>
                    <a:bodyPr/>
                    <a:lstStyle/>
                    <a:p>
                      <a:r>
                        <a:rPr lang="de-DE" dirty="0"/>
                        <a:t>Durchmesser</a:t>
                      </a:r>
                    </a:p>
                  </a:txBody>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lang="de-DE" dirty="0"/>
                    </a:p>
                  </a:txBody>
                  <a:tcPr/>
                </a:tc>
                <a:extLst>
                  <a:ext uri="{0D108BD9-81ED-4DB2-BD59-A6C34878D82A}">
                    <a16:rowId xmlns:a16="http://schemas.microsoft.com/office/drawing/2014/main" val="3159333423"/>
                  </a:ext>
                </a:extLst>
              </a:tr>
              <a:tr h="370840">
                <a:tc>
                  <a:txBody>
                    <a:bodyPr/>
                    <a:lstStyle/>
                    <a:p>
                      <a:r>
                        <a:rPr lang="de-DE" dirty="0"/>
                        <a:t>Masse</a:t>
                      </a:r>
                    </a:p>
                  </a:txBody>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lang="de-DE" dirty="0"/>
                    </a:p>
                  </a:txBody>
                  <a:tcPr/>
                </a:tc>
                <a:extLst>
                  <a:ext uri="{0D108BD9-81ED-4DB2-BD59-A6C34878D82A}">
                    <a16:rowId xmlns:a16="http://schemas.microsoft.com/office/drawing/2014/main" val="1460451374"/>
                  </a:ext>
                </a:extLst>
              </a:tr>
              <a:tr h="370840">
                <a:tc>
                  <a:txBody>
                    <a:bodyPr/>
                    <a:lstStyle/>
                    <a:p>
                      <a:r>
                        <a:rPr lang="de-DE" dirty="0"/>
                        <a:t>Rotationsperiode</a:t>
                      </a:r>
                    </a:p>
                  </a:txBody>
                  <a:tcPr/>
                </a:tc>
                <a:tc>
                  <a:txBody>
                    <a:bodyPr/>
                    <a:lstStyle/>
                    <a:p>
                      <a:pPr algn="r"/>
                      <a:endParaRPr lang="de-DE" dirty="0"/>
                    </a:p>
                  </a:txBody>
                  <a:tcPr/>
                </a:tc>
                <a:extLst>
                  <a:ext uri="{0D108BD9-81ED-4DB2-BD59-A6C34878D82A}">
                    <a16:rowId xmlns:a16="http://schemas.microsoft.com/office/drawing/2014/main" val="217902739"/>
                  </a:ext>
                </a:extLst>
              </a:tr>
              <a:tr h="370840">
                <a:tc>
                  <a:txBody>
                    <a:bodyPr/>
                    <a:lstStyle/>
                    <a:p>
                      <a:r>
                        <a:rPr lang="de-DE" dirty="0"/>
                        <a:t>Umlaufzeit (siderisch)</a:t>
                      </a:r>
                    </a:p>
                  </a:txBody>
                  <a:tcPr/>
                </a:tc>
                <a:tc>
                  <a:txBody>
                    <a:bodyPr/>
                    <a:lstStyle/>
                    <a:p>
                      <a:pPr algn="r"/>
                      <a:endParaRPr lang="de-DE" dirty="0"/>
                    </a:p>
                  </a:txBody>
                  <a:tcPr/>
                </a:tc>
                <a:extLst>
                  <a:ext uri="{0D108BD9-81ED-4DB2-BD59-A6C34878D82A}">
                    <a16:rowId xmlns:a16="http://schemas.microsoft.com/office/drawing/2014/main" val="192022854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Umlaufzeit (synodisch)</a:t>
                      </a:r>
                    </a:p>
                  </a:txBody>
                  <a:tcPr/>
                </a:tc>
                <a:tc>
                  <a:txBody>
                    <a:bodyPr/>
                    <a:lstStyle/>
                    <a:p>
                      <a:pPr algn="r"/>
                      <a:endParaRPr lang="de-DE" dirty="0"/>
                    </a:p>
                  </a:txBody>
                  <a:tcPr/>
                </a:tc>
                <a:extLst>
                  <a:ext uri="{0D108BD9-81ED-4DB2-BD59-A6C34878D82A}">
                    <a16:rowId xmlns:a16="http://schemas.microsoft.com/office/drawing/2014/main" val="533719907"/>
                  </a:ext>
                </a:extLst>
              </a:tr>
              <a:tr h="370840">
                <a:tc>
                  <a:txBody>
                    <a:bodyPr/>
                    <a:lstStyle/>
                    <a:p>
                      <a:r>
                        <a:rPr lang="de-DE" dirty="0"/>
                        <a:t>Abstand zur Sonne</a:t>
                      </a:r>
                    </a:p>
                  </a:txBody>
                  <a:tcPr/>
                </a:tc>
                <a:tc>
                  <a:txBody>
                    <a:bodyPr/>
                    <a:lstStyle/>
                    <a:p>
                      <a:pPr algn="r"/>
                      <a:endParaRPr lang="de-DE" dirty="0"/>
                    </a:p>
                  </a:txBody>
                  <a:tcPr/>
                </a:tc>
                <a:extLst>
                  <a:ext uri="{0D108BD9-81ED-4DB2-BD59-A6C34878D82A}">
                    <a16:rowId xmlns:a16="http://schemas.microsoft.com/office/drawing/2014/main" val="4222682422"/>
                  </a:ext>
                </a:extLst>
              </a:tr>
              <a:tr h="370840">
                <a:tc>
                  <a:txBody>
                    <a:bodyPr/>
                    <a:lstStyle/>
                    <a:p>
                      <a:r>
                        <a:rPr lang="de-DE" dirty="0"/>
                        <a:t>Astronomisches Symbol</a:t>
                      </a:r>
                    </a:p>
                  </a:txBody>
                  <a:tcPr/>
                </a:tc>
                <a:tc>
                  <a:txBody>
                    <a:bodyPr/>
                    <a:lstStyle/>
                    <a:p>
                      <a:pPr algn="r"/>
                      <a:endParaRPr lang="de-DE" dirty="0"/>
                    </a:p>
                  </a:txBody>
                  <a:tcPr/>
                </a:tc>
                <a:extLst>
                  <a:ext uri="{0D108BD9-81ED-4DB2-BD59-A6C34878D82A}">
                    <a16:rowId xmlns:a16="http://schemas.microsoft.com/office/drawing/2014/main" val="2419678030"/>
                  </a:ext>
                </a:extLst>
              </a:tr>
              <a:tr h="370840">
                <a:tc>
                  <a:txBody>
                    <a:bodyPr/>
                    <a:lstStyle/>
                    <a:p>
                      <a:r>
                        <a:rPr lang="de-DE" dirty="0"/>
                        <a:t>Monde</a:t>
                      </a:r>
                    </a:p>
                  </a:txBody>
                  <a:tcPr/>
                </a:tc>
                <a:tc>
                  <a:txBody>
                    <a:bodyPr/>
                    <a:lstStyle/>
                    <a:p>
                      <a:pPr algn="r"/>
                      <a:endParaRPr lang="de-DE" dirty="0"/>
                    </a:p>
                  </a:txBody>
                  <a:tcPr/>
                </a:tc>
                <a:extLst>
                  <a:ext uri="{0D108BD9-81ED-4DB2-BD59-A6C34878D82A}">
                    <a16:rowId xmlns:a16="http://schemas.microsoft.com/office/drawing/2014/main" val="3041264096"/>
                  </a:ext>
                </a:extLst>
              </a:tr>
              <a:tr h="370840">
                <a:tc>
                  <a:txBody>
                    <a:bodyPr/>
                    <a:lstStyle/>
                    <a:p>
                      <a:r>
                        <a:rPr lang="de-DE" dirty="0"/>
                        <a:t>Besonderheit</a:t>
                      </a:r>
                    </a:p>
                  </a:txBody>
                  <a:tcPr/>
                </a:tc>
                <a:tc>
                  <a:txBody>
                    <a:bodyPr/>
                    <a:lstStyle/>
                    <a:p>
                      <a:pPr algn="r"/>
                      <a:endParaRPr lang="de-DE" dirty="0"/>
                    </a:p>
                  </a:txBody>
                  <a:tcPr/>
                </a:tc>
                <a:extLst>
                  <a:ext uri="{0D108BD9-81ED-4DB2-BD59-A6C34878D82A}">
                    <a16:rowId xmlns:a16="http://schemas.microsoft.com/office/drawing/2014/main" val="1895411311"/>
                  </a:ext>
                </a:extLst>
              </a:tr>
            </a:tbl>
          </a:graphicData>
        </a:graphic>
      </p:graphicFrame>
      <p:sp>
        <p:nvSpPr>
          <p:cNvPr id="8" name="Textfeld 7">
            <a:extLst>
              <a:ext uri="{FF2B5EF4-FFF2-40B4-BE49-F238E27FC236}">
                <a16:creationId xmlns:a16="http://schemas.microsoft.com/office/drawing/2014/main" id="{63B297F7-A3E3-4B1F-93D5-F05FB2EAD37A}"/>
              </a:ext>
            </a:extLst>
          </p:cNvPr>
          <p:cNvSpPr txBox="1"/>
          <p:nvPr/>
        </p:nvSpPr>
        <p:spPr>
          <a:xfrm>
            <a:off x="10551102" y="6015194"/>
            <a:ext cx="732893" cy="246221"/>
          </a:xfrm>
          <a:prstGeom prst="rect">
            <a:avLst/>
          </a:prstGeom>
          <a:noFill/>
        </p:spPr>
        <p:txBody>
          <a:bodyPr wrap="none" rtlCol="0">
            <a:spAutoFit/>
          </a:bodyPr>
          <a:lstStyle/>
          <a:p>
            <a:r>
              <a:rPr lang="de-DE" sz="1000" dirty="0"/>
              <a:t>Bild: NASA</a:t>
            </a:r>
          </a:p>
        </p:txBody>
      </p:sp>
    </p:spTree>
    <p:extLst>
      <p:ext uri="{BB962C8B-B14F-4D97-AF65-F5344CB8AC3E}">
        <p14:creationId xmlns:p14="http://schemas.microsoft.com/office/powerpoint/2010/main" val="34574167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708C2F5-EC62-41A6-A283-816133E64728}"/>
              </a:ext>
            </a:extLst>
          </p:cNvPr>
          <p:cNvSpPr>
            <a:spLocks noGrp="1"/>
          </p:cNvSpPr>
          <p:nvPr>
            <p:ph type="title"/>
          </p:nvPr>
        </p:nvSpPr>
        <p:spPr/>
        <p:txBody>
          <a:bodyPr>
            <a:normAutofit fontScale="90000"/>
          </a:bodyPr>
          <a:lstStyle/>
          <a:p>
            <a:r>
              <a:rPr lang="de-DE" dirty="0">
                <a:solidFill>
                  <a:srgbClr val="0070C0"/>
                </a:solidFill>
              </a:rPr>
              <a:t>Der Kuipergürtel</a:t>
            </a:r>
          </a:p>
        </p:txBody>
      </p:sp>
    </p:spTree>
    <p:extLst>
      <p:ext uri="{BB962C8B-B14F-4D97-AF65-F5344CB8AC3E}">
        <p14:creationId xmlns:p14="http://schemas.microsoft.com/office/powerpoint/2010/main" val="91980873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708C2F5-EC62-41A6-A283-816133E64728}"/>
              </a:ext>
            </a:extLst>
          </p:cNvPr>
          <p:cNvSpPr>
            <a:spLocks noGrp="1"/>
          </p:cNvSpPr>
          <p:nvPr>
            <p:ph type="title"/>
          </p:nvPr>
        </p:nvSpPr>
        <p:spPr/>
        <p:txBody>
          <a:bodyPr>
            <a:normAutofit fontScale="90000"/>
          </a:bodyPr>
          <a:lstStyle/>
          <a:p>
            <a:r>
              <a:rPr lang="de-DE" dirty="0">
                <a:solidFill>
                  <a:srgbClr val="0070C0"/>
                </a:solidFill>
              </a:rPr>
              <a:t>Kometen</a:t>
            </a:r>
          </a:p>
        </p:txBody>
      </p:sp>
    </p:spTree>
    <p:extLst>
      <p:ext uri="{BB962C8B-B14F-4D97-AF65-F5344CB8AC3E}">
        <p14:creationId xmlns:p14="http://schemas.microsoft.com/office/powerpoint/2010/main" val="1487553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3ADDA3-75B9-41AE-A244-4428F828067F}"/>
              </a:ext>
            </a:extLst>
          </p:cNvPr>
          <p:cNvSpPr>
            <a:spLocks noGrp="1"/>
          </p:cNvSpPr>
          <p:nvPr>
            <p:ph type="title"/>
          </p:nvPr>
        </p:nvSpPr>
        <p:spPr/>
        <p:txBody>
          <a:bodyPr>
            <a:normAutofit fontScale="90000"/>
          </a:bodyPr>
          <a:lstStyle/>
          <a:p>
            <a:r>
              <a:rPr lang="de-DE" dirty="0">
                <a:solidFill>
                  <a:srgbClr val="0070C0"/>
                </a:solidFill>
              </a:rPr>
              <a:t>Ein paar nützliche Informationen (2/2)</a:t>
            </a:r>
          </a:p>
        </p:txBody>
      </p:sp>
      <p:sp>
        <p:nvSpPr>
          <p:cNvPr id="4" name="Textfeld 3">
            <a:extLst>
              <a:ext uri="{FF2B5EF4-FFF2-40B4-BE49-F238E27FC236}">
                <a16:creationId xmlns:a16="http://schemas.microsoft.com/office/drawing/2014/main" id="{28E50A72-CFB1-4BEA-8319-4FEB5603E312}"/>
              </a:ext>
            </a:extLst>
          </p:cNvPr>
          <p:cNvSpPr txBox="1"/>
          <p:nvPr/>
        </p:nvSpPr>
        <p:spPr>
          <a:xfrm>
            <a:off x="534838" y="1233577"/>
            <a:ext cx="184731" cy="646331"/>
          </a:xfrm>
          <a:prstGeom prst="rect">
            <a:avLst/>
          </a:prstGeom>
          <a:noFill/>
        </p:spPr>
        <p:txBody>
          <a:bodyPr wrap="none" rtlCol="0">
            <a:spAutoFit/>
          </a:bodyPr>
          <a:lstStyle/>
          <a:p>
            <a:br>
              <a:rPr lang="de-DE" dirty="0"/>
            </a:br>
            <a:endParaRPr lang="de-DE" dirty="0"/>
          </a:p>
        </p:txBody>
      </p:sp>
      <p:graphicFrame>
        <p:nvGraphicFramePr>
          <p:cNvPr id="6" name="Tabelle 5">
            <a:extLst>
              <a:ext uri="{FF2B5EF4-FFF2-40B4-BE49-F238E27FC236}">
                <a16:creationId xmlns:a16="http://schemas.microsoft.com/office/drawing/2014/main" id="{F3BD0C91-1AED-4EC2-AE26-2A883E0257FB}"/>
              </a:ext>
            </a:extLst>
          </p:cNvPr>
          <p:cNvGraphicFramePr>
            <a:graphicFrameLocks noGrp="1"/>
          </p:cNvGraphicFramePr>
          <p:nvPr>
            <p:extLst>
              <p:ext uri="{D42A27DB-BD31-4B8C-83A1-F6EECF244321}">
                <p14:modId xmlns:p14="http://schemas.microsoft.com/office/powerpoint/2010/main" val="959312582"/>
              </p:ext>
            </p:extLst>
          </p:nvPr>
        </p:nvGraphicFramePr>
        <p:xfrm>
          <a:off x="414067" y="1077180"/>
          <a:ext cx="10748514" cy="2748280"/>
        </p:xfrm>
        <a:graphic>
          <a:graphicData uri="http://schemas.openxmlformats.org/drawingml/2006/table">
            <a:tbl>
              <a:tblPr firstRow="1" bandRow="1">
                <a:tableStyleId>{5C22544A-7EE6-4342-B048-85BDC9FD1C3A}</a:tableStyleId>
              </a:tblPr>
              <a:tblGrid>
                <a:gridCol w="5374257">
                  <a:extLst>
                    <a:ext uri="{9D8B030D-6E8A-4147-A177-3AD203B41FA5}">
                      <a16:colId xmlns:a16="http://schemas.microsoft.com/office/drawing/2014/main" val="296553520"/>
                    </a:ext>
                  </a:extLst>
                </a:gridCol>
                <a:gridCol w="5374257">
                  <a:extLst>
                    <a:ext uri="{9D8B030D-6E8A-4147-A177-3AD203B41FA5}">
                      <a16:colId xmlns:a16="http://schemas.microsoft.com/office/drawing/2014/main" val="2676780672"/>
                    </a:ext>
                  </a:extLst>
                </a:gridCol>
              </a:tblGrid>
              <a:tr h="370840">
                <a:tc>
                  <a:txBody>
                    <a:bodyPr/>
                    <a:lstStyle/>
                    <a:p>
                      <a:r>
                        <a:rPr lang="de-DE" dirty="0"/>
                        <a:t>Angabe</a:t>
                      </a:r>
                    </a:p>
                  </a:txBody>
                  <a:tcPr/>
                </a:tc>
                <a:tc>
                  <a:txBody>
                    <a:bodyPr/>
                    <a:lstStyle/>
                    <a:p>
                      <a:r>
                        <a:rPr lang="de-DE" dirty="0"/>
                        <a:t>Umrechnung</a:t>
                      </a:r>
                    </a:p>
                  </a:txBody>
                  <a:tcPr/>
                </a:tc>
                <a:extLst>
                  <a:ext uri="{0D108BD9-81ED-4DB2-BD59-A6C34878D82A}">
                    <a16:rowId xmlns:a16="http://schemas.microsoft.com/office/drawing/2014/main" val="3395373566"/>
                  </a:ext>
                </a:extLst>
              </a:tr>
              <a:tr h="370840">
                <a:tc>
                  <a:txBody>
                    <a:bodyPr/>
                    <a:lstStyle/>
                    <a:p>
                      <a:r>
                        <a:rPr lang="de-DE" dirty="0"/>
                        <a:t>Siderische Umlaufzeit</a:t>
                      </a:r>
                    </a:p>
                  </a:txBody>
                  <a:tcPr/>
                </a:tc>
                <a:tc>
                  <a:txBody>
                    <a:bodyPr/>
                    <a:lstStyle/>
                    <a:p>
                      <a:pPr algn="just"/>
                      <a:r>
                        <a:rPr lang="de-DE" dirty="0"/>
                        <a:t>Zeitspanne, die ein Himmelskörper für eine vollständige Umdrehung (Rotation) beziehungsweise für einen vollständigen Umlauf (Revolution) in Bezug auf überaus weit entfernte Himmelsobjekte wie Fixsterne oder Galaxien benötigt.</a:t>
                      </a:r>
                    </a:p>
                  </a:txBody>
                  <a:tcPr/>
                </a:tc>
                <a:extLst>
                  <a:ext uri="{0D108BD9-81ED-4DB2-BD59-A6C34878D82A}">
                    <a16:rowId xmlns:a16="http://schemas.microsoft.com/office/drawing/2014/main" val="213371932"/>
                  </a:ext>
                </a:extLst>
              </a:tr>
              <a:tr h="370840">
                <a:tc>
                  <a:txBody>
                    <a:bodyPr/>
                    <a:lstStyle/>
                    <a:p>
                      <a:r>
                        <a:rPr lang="de-DE" dirty="0"/>
                        <a:t>Synodische Umlaufzeit </a:t>
                      </a:r>
                    </a:p>
                  </a:txBody>
                  <a:tcPr/>
                </a:tc>
                <a:tc>
                  <a:txBody>
                    <a:bodyPr/>
                    <a:lstStyle/>
                    <a:p>
                      <a:pPr algn="just"/>
                      <a:r>
                        <a:rPr lang="de-DE" dirty="0"/>
                        <a:t>Zeitspanne zwischen den Zeitpunkten aufeinanderfolgender gleicher Stellungen eines Himmelskörpers bezüglich Erde und Sonne.</a:t>
                      </a:r>
                    </a:p>
                  </a:txBody>
                  <a:tcPr/>
                </a:tc>
                <a:extLst>
                  <a:ext uri="{0D108BD9-81ED-4DB2-BD59-A6C34878D82A}">
                    <a16:rowId xmlns:a16="http://schemas.microsoft.com/office/drawing/2014/main" val="1523654173"/>
                  </a:ext>
                </a:extLst>
              </a:tr>
            </a:tbl>
          </a:graphicData>
        </a:graphic>
      </p:graphicFrame>
    </p:spTree>
    <p:extLst>
      <p:ext uri="{BB962C8B-B14F-4D97-AF65-F5344CB8AC3E}">
        <p14:creationId xmlns:p14="http://schemas.microsoft.com/office/powerpoint/2010/main" val="8309504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r>
              <a:rPr lang="de-DE"/>
              <a:t>28.10.2017</a:t>
            </a:r>
          </a:p>
        </p:txBody>
      </p:sp>
      <p:sp>
        <p:nvSpPr>
          <p:cNvPr id="5" name="Fußzeilenplatzhalter 4"/>
          <p:cNvSpPr>
            <a:spLocks noGrp="1"/>
          </p:cNvSpPr>
          <p:nvPr>
            <p:ph type="ftr" sz="quarter" idx="11"/>
          </p:nvPr>
        </p:nvSpPr>
        <p:spPr/>
        <p:txBody>
          <a:bodyPr/>
          <a:lstStyle/>
          <a:p>
            <a:r>
              <a:rPr lang="en-US"/>
              <a:t>© Sternwarte Stuttgart – www.sternwarte.de</a:t>
            </a:r>
            <a:endParaRPr lang="de-DE" dirty="0"/>
          </a:p>
        </p:txBody>
      </p:sp>
      <p:sp>
        <p:nvSpPr>
          <p:cNvPr id="6" name="Foliennummernplatzhalter 5"/>
          <p:cNvSpPr>
            <a:spLocks noGrp="1"/>
          </p:cNvSpPr>
          <p:nvPr>
            <p:ph type="sldNum" sz="quarter" idx="12"/>
          </p:nvPr>
        </p:nvSpPr>
        <p:spPr/>
        <p:txBody>
          <a:bodyPr/>
          <a:lstStyle/>
          <a:p>
            <a:fld id="{FC2801B2-7198-F848-9BE4-1C2983152706}" type="slidenum">
              <a:rPr lang="de-DE" smtClean="0"/>
              <a:t>7</a:t>
            </a:fld>
            <a:endParaRPr lang="de-DE"/>
          </a:p>
        </p:txBody>
      </p:sp>
      <p:sp>
        <p:nvSpPr>
          <p:cNvPr id="7" name="Rechteck 6"/>
          <p:cNvSpPr/>
          <p:nvPr/>
        </p:nvSpPr>
        <p:spPr>
          <a:xfrm>
            <a:off x="0" y="6276814"/>
            <a:ext cx="12192001" cy="581186"/>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Fußzeilenplatzhalter 4"/>
          <p:cNvSpPr txBox="1">
            <a:spLocks/>
          </p:cNvSpPr>
          <p:nvPr/>
        </p:nvSpPr>
        <p:spPr>
          <a:xfrm>
            <a:off x="4038600" y="6356350"/>
            <a:ext cx="4114800" cy="365125"/>
          </a:xfrm>
          <a:prstGeom prst="rect">
            <a:avLst/>
          </a:prstGeom>
        </p:spPr>
        <p:txBody>
          <a:bodyPr vert="horz" lIns="91440" tIns="45720" rIns="91440" bIns="45720" rtlCol="0" anchor="ctr"/>
          <a:lstStyle>
            <a:defPPr>
              <a:defRPr lang="de-DE"/>
            </a:defPPr>
            <a:lvl1pPr marL="0" algn="ctr" defTabSz="914400" rtl="0" eaLnBrk="1" latinLnBrk="0" hangingPunct="1">
              <a:defRPr sz="14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 Sternwarte Stuttgart – www.sternwarte.de</a:t>
            </a:r>
            <a:endParaRPr lang="de-DE" dirty="0"/>
          </a:p>
        </p:txBody>
      </p:sp>
      <p:pic>
        <p:nvPicPr>
          <p:cNvPr id="11" name="Bild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53216" y="5789506"/>
            <a:ext cx="938784" cy="969264"/>
          </a:xfrm>
          <a:prstGeom prst="rect">
            <a:avLst/>
          </a:prstGeom>
        </p:spPr>
      </p:pic>
      <p:sp>
        <p:nvSpPr>
          <p:cNvPr id="8" name="Titel 1">
            <a:extLst>
              <a:ext uri="{FF2B5EF4-FFF2-40B4-BE49-F238E27FC236}">
                <a16:creationId xmlns:a16="http://schemas.microsoft.com/office/drawing/2014/main" id="{29538D8A-3845-441E-97FC-D916038C5208}"/>
              </a:ext>
            </a:extLst>
          </p:cNvPr>
          <p:cNvSpPr>
            <a:spLocks noGrp="1"/>
          </p:cNvSpPr>
          <p:nvPr>
            <p:ph type="title"/>
          </p:nvPr>
        </p:nvSpPr>
        <p:spPr>
          <a:xfrm>
            <a:off x="299257" y="40929"/>
            <a:ext cx="11754197" cy="632402"/>
          </a:xfrm>
        </p:spPr>
        <p:txBody>
          <a:bodyPr>
            <a:normAutofit fontScale="90000"/>
          </a:bodyPr>
          <a:lstStyle/>
          <a:p>
            <a:r>
              <a:rPr lang="de-DE" dirty="0">
                <a:solidFill>
                  <a:schemeClr val="accent1"/>
                </a:solidFill>
              </a:rPr>
              <a:t>Die Sonne</a:t>
            </a:r>
          </a:p>
        </p:txBody>
      </p:sp>
      <p:graphicFrame>
        <p:nvGraphicFramePr>
          <p:cNvPr id="27" name="Tabelle 26">
            <a:extLst>
              <a:ext uri="{FF2B5EF4-FFF2-40B4-BE49-F238E27FC236}">
                <a16:creationId xmlns:a16="http://schemas.microsoft.com/office/drawing/2014/main" id="{FD7C07C0-5926-44A5-A614-E2FA85B500A0}"/>
              </a:ext>
            </a:extLst>
          </p:cNvPr>
          <p:cNvGraphicFramePr>
            <a:graphicFrameLocks noGrp="1"/>
          </p:cNvGraphicFramePr>
          <p:nvPr>
            <p:extLst>
              <p:ext uri="{D42A27DB-BD31-4B8C-83A1-F6EECF244321}">
                <p14:modId xmlns:p14="http://schemas.microsoft.com/office/powerpoint/2010/main" val="1833371724"/>
              </p:ext>
            </p:extLst>
          </p:nvPr>
        </p:nvGraphicFramePr>
        <p:xfrm>
          <a:off x="6990543" y="673331"/>
          <a:ext cx="4896676" cy="2595880"/>
        </p:xfrm>
        <a:graphic>
          <a:graphicData uri="http://schemas.openxmlformats.org/drawingml/2006/table">
            <a:tbl>
              <a:tblPr firstRow="1" bandRow="1">
                <a:tableStyleId>{7DF18680-E054-41AD-8BC1-D1AEF772440D}</a:tableStyleId>
              </a:tblPr>
              <a:tblGrid>
                <a:gridCol w="2445576">
                  <a:extLst>
                    <a:ext uri="{9D8B030D-6E8A-4147-A177-3AD203B41FA5}">
                      <a16:colId xmlns:a16="http://schemas.microsoft.com/office/drawing/2014/main" val="2051859721"/>
                    </a:ext>
                  </a:extLst>
                </a:gridCol>
                <a:gridCol w="2451100">
                  <a:extLst>
                    <a:ext uri="{9D8B030D-6E8A-4147-A177-3AD203B41FA5}">
                      <a16:colId xmlns:a16="http://schemas.microsoft.com/office/drawing/2014/main" val="4138028359"/>
                    </a:ext>
                  </a:extLst>
                </a:gridCol>
              </a:tblGrid>
              <a:tr h="370840">
                <a:tc gridSpan="2">
                  <a:txBody>
                    <a:bodyPr/>
                    <a:lstStyle/>
                    <a:p>
                      <a:r>
                        <a:rPr lang="de-DE" dirty="0"/>
                        <a:t>Zahlen, Daten, Fakten</a:t>
                      </a:r>
                    </a:p>
                  </a:txBody>
                  <a:tcPr/>
                </a:tc>
                <a:tc hMerge="1">
                  <a:txBody>
                    <a:bodyPr/>
                    <a:lstStyle/>
                    <a:p>
                      <a:endParaRPr lang="de-DE" dirty="0"/>
                    </a:p>
                  </a:txBody>
                  <a:tcPr/>
                </a:tc>
                <a:extLst>
                  <a:ext uri="{0D108BD9-81ED-4DB2-BD59-A6C34878D82A}">
                    <a16:rowId xmlns:a16="http://schemas.microsoft.com/office/drawing/2014/main" val="4025205327"/>
                  </a:ext>
                </a:extLst>
              </a:tr>
              <a:tr h="370840">
                <a:tc>
                  <a:txBody>
                    <a:bodyPr/>
                    <a:lstStyle/>
                    <a:p>
                      <a:r>
                        <a:rPr lang="de-DE" dirty="0"/>
                        <a:t>Radius</a:t>
                      </a:r>
                    </a:p>
                  </a:txBody>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de-DE" dirty="0"/>
                        <a:t>696.342 km</a:t>
                      </a:r>
                    </a:p>
                  </a:txBody>
                  <a:tcPr/>
                </a:tc>
                <a:extLst>
                  <a:ext uri="{0D108BD9-81ED-4DB2-BD59-A6C34878D82A}">
                    <a16:rowId xmlns:a16="http://schemas.microsoft.com/office/drawing/2014/main" val="3159333423"/>
                  </a:ext>
                </a:extLst>
              </a:tr>
              <a:tr h="370840">
                <a:tc>
                  <a:txBody>
                    <a:bodyPr/>
                    <a:lstStyle/>
                    <a:p>
                      <a:r>
                        <a:rPr lang="de-DE" dirty="0"/>
                        <a:t>Masse</a:t>
                      </a:r>
                    </a:p>
                  </a:txBody>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de-DE" sz="1800" b="0" i="0" u="none" strike="noStrike" kern="1200" dirty="0">
                          <a:solidFill>
                            <a:schemeClr val="dk1"/>
                          </a:solidFill>
                          <a:effectLst/>
                          <a:latin typeface="+mn-lt"/>
                          <a:ea typeface="+mn-ea"/>
                          <a:cs typeface="+mn-cs"/>
                        </a:rPr>
                        <a:t>1,9884 · 10</a:t>
                      </a:r>
                      <a:r>
                        <a:rPr lang="de-DE" sz="1800" b="0" i="0" u="none" strike="noStrike" kern="1200" baseline="30000" dirty="0">
                          <a:solidFill>
                            <a:schemeClr val="dk1"/>
                          </a:solidFill>
                          <a:effectLst/>
                          <a:latin typeface="+mn-lt"/>
                          <a:ea typeface="+mn-ea"/>
                          <a:cs typeface="+mn-cs"/>
                        </a:rPr>
                        <a:t>30</a:t>
                      </a:r>
                      <a:r>
                        <a:rPr lang="de-DE" sz="1800" b="0" i="0" u="none" strike="noStrike" kern="1200" dirty="0">
                          <a:solidFill>
                            <a:schemeClr val="dk1"/>
                          </a:solidFill>
                          <a:effectLst/>
                          <a:latin typeface="+mn-lt"/>
                          <a:ea typeface="+mn-ea"/>
                          <a:cs typeface="+mn-cs"/>
                        </a:rPr>
                        <a:t> kg</a:t>
                      </a:r>
                      <a:endParaRPr lang="de-DE" dirty="0"/>
                    </a:p>
                  </a:txBody>
                  <a:tcPr/>
                </a:tc>
                <a:extLst>
                  <a:ext uri="{0D108BD9-81ED-4DB2-BD59-A6C34878D82A}">
                    <a16:rowId xmlns:a16="http://schemas.microsoft.com/office/drawing/2014/main" val="1460451374"/>
                  </a:ext>
                </a:extLst>
              </a:tr>
              <a:tr h="370840">
                <a:tc>
                  <a:txBody>
                    <a:bodyPr/>
                    <a:lstStyle/>
                    <a:p>
                      <a:r>
                        <a:rPr lang="de-DE" dirty="0"/>
                        <a:t>Rotation</a:t>
                      </a:r>
                    </a:p>
                  </a:txBody>
                  <a:tcPr/>
                </a:tc>
                <a:tc>
                  <a:txBody>
                    <a:bodyPr/>
                    <a:lstStyle/>
                    <a:p>
                      <a:pPr algn="r"/>
                      <a:r>
                        <a:rPr lang="de-DE" dirty="0"/>
                        <a:t>25,38 Tage</a:t>
                      </a:r>
                    </a:p>
                  </a:txBody>
                  <a:tcPr/>
                </a:tc>
                <a:extLst>
                  <a:ext uri="{0D108BD9-81ED-4DB2-BD59-A6C34878D82A}">
                    <a16:rowId xmlns:a16="http://schemas.microsoft.com/office/drawing/2014/main" val="217902739"/>
                  </a:ext>
                </a:extLst>
              </a:tr>
              <a:tr h="370840">
                <a:tc>
                  <a:txBody>
                    <a:bodyPr/>
                    <a:lstStyle/>
                    <a:p>
                      <a:r>
                        <a:rPr lang="de-DE" dirty="0"/>
                        <a:t>Temperatur Oberfläche</a:t>
                      </a:r>
                    </a:p>
                  </a:txBody>
                  <a:tcPr/>
                </a:tc>
                <a:tc>
                  <a:txBody>
                    <a:bodyPr/>
                    <a:lstStyle/>
                    <a:p>
                      <a:pPr algn="r"/>
                      <a:r>
                        <a:rPr lang="de-DE" dirty="0"/>
                        <a:t>5.778 °K </a:t>
                      </a:r>
                    </a:p>
                  </a:txBody>
                  <a:tcPr/>
                </a:tc>
                <a:extLst>
                  <a:ext uri="{0D108BD9-81ED-4DB2-BD59-A6C34878D82A}">
                    <a16:rowId xmlns:a16="http://schemas.microsoft.com/office/drawing/2014/main" val="2134494814"/>
                  </a:ext>
                </a:extLst>
              </a:tr>
              <a:tr h="370840">
                <a:tc>
                  <a:txBody>
                    <a:bodyPr/>
                    <a:lstStyle/>
                    <a:p>
                      <a:r>
                        <a:rPr lang="de-DE" dirty="0"/>
                        <a:t>Temperatur Kern</a:t>
                      </a:r>
                    </a:p>
                  </a:txBody>
                  <a:tcPr/>
                </a:tc>
                <a:tc>
                  <a:txBody>
                    <a:bodyPr/>
                    <a:lstStyle/>
                    <a:p>
                      <a:pPr algn="r"/>
                      <a:r>
                        <a:rPr lang="de-DE" dirty="0"/>
                        <a:t>15.000.000 °K</a:t>
                      </a:r>
                    </a:p>
                  </a:txBody>
                  <a:tcPr/>
                </a:tc>
                <a:extLst>
                  <a:ext uri="{0D108BD9-81ED-4DB2-BD59-A6C34878D82A}">
                    <a16:rowId xmlns:a16="http://schemas.microsoft.com/office/drawing/2014/main" val="3093015210"/>
                  </a:ext>
                </a:extLst>
              </a:tr>
              <a:tr h="370840">
                <a:tc>
                  <a:txBody>
                    <a:bodyPr/>
                    <a:lstStyle/>
                    <a:p>
                      <a:r>
                        <a:rPr lang="de-DE" dirty="0"/>
                        <a:t>Astronomisches Symbol</a:t>
                      </a:r>
                    </a:p>
                  </a:txBody>
                  <a:tcPr/>
                </a:tc>
                <a:tc>
                  <a:txBody>
                    <a:bodyPr/>
                    <a:lstStyle/>
                    <a:p>
                      <a:pPr algn="r"/>
                      <a:r>
                        <a:rPr lang="de-DE" sz="1800" b="0" i="0" u="none" strike="noStrike" kern="1200" dirty="0">
                          <a:solidFill>
                            <a:schemeClr val="dk1"/>
                          </a:solidFill>
                          <a:effectLst/>
                          <a:latin typeface="+mn-lt"/>
                          <a:ea typeface="+mn-ea"/>
                          <a:cs typeface="+mn-cs"/>
                        </a:rPr>
                        <a:t>☉</a:t>
                      </a:r>
                      <a:endParaRPr lang="de-DE" dirty="0"/>
                    </a:p>
                  </a:txBody>
                  <a:tcPr/>
                </a:tc>
                <a:extLst>
                  <a:ext uri="{0D108BD9-81ED-4DB2-BD59-A6C34878D82A}">
                    <a16:rowId xmlns:a16="http://schemas.microsoft.com/office/drawing/2014/main" val="2419678030"/>
                  </a:ext>
                </a:extLst>
              </a:tr>
            </a:tbl>
          </a:graphicData>
        </a:graphic>
      </p:graphicFrame>
      <p:sp>
        <p:nvSpPr>
          <p:cNvPr id="18" name="Text Box 18">
            <a:extLst>
              <a:ext uri="{FF2B5EF4-FFF2-40B4-BE49-F238E27FC236}">
                <a16:creationId xmlns:a16="http://schemas.microsoft.com/office/drawing/2014/main" id="{E9428E17-5D3D-4C53-9CCC-BC05900C2430}"/>
              </a:ext>
            </a:extLst>
          </p:cNvPr>
          <p:cNvSpPr txBox="1">
            <a:spLocks noChangeArrowheads="1"/>
          </p:cNvSpPr>
          <p:nvPr/>
        </p:nvSpPr>
        <p:spPr bwMode="auto">
          <a:xfrm>
            <a:off x="9867900" y="6027917"/>
            <a:ext cx="1390099"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de-DE" altLang="de-DE" sz="1000" dirty="0"/>
              <a:t>Bild: Andreas Eberle</a:t>
            </a:r>
          </a:p>
        </p:txBody>
      </p:sp>
      <p:pic>
        <p:nvPicPr>
          <p:cNvPr id="16" name="Grafik 15">
            <a:extLst>
              <a:ext uri="{FF2B5EF4-FFF2-40B4-BE49-F238E27FC236}">
                <a16:creationId xmlns:a16="http://schemas.microsoft.com/office/drawing/2014/main" id="{08BF2929-42AC-4B71-A7B1-BF40299D0D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9232" y="673306"/>
            <a:ext cx="5417130" cy="5417130"/>
          </a:xfrm>
          <a:prstGeom prst="rect">
            <a:avLst/>
          </a:prstGeom>
        </p:spPr>
      </p:pic>
    </p:spTree>
    <p:extLst>
      <p:ext uri="{BB962C8B-B14F-4D97-AF65-F5344CB8AC3E}">
        <p14:creationId xmlns:p14="http://schemas.microsoft.com/office/powerpoint/2010/main" val="5569563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E9DEA2EA-90B6-4ACF-8C56-63B38E14D474}"/>
              </a:ext>
            </a:extLst>
          </p:cNvPr>
          <p:cNvSpPr/>
          <p:nvPr/>
        </p:nvSpPr>
        <p:spPr>
          <a:xfrm>
            <a:off x="790575" y="781050"/>
            <a:ext cx="10382250" cy="502779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sp>
        <p:nvSpPr>
          <p:cNvPr id="2" name="Titel 1">
            <a:extLst>
              <a:ext uri="{FF2B5EF4-FFF2-40B4-BE49-F238E27FC236}">
                <a16:creationId xmlns:a16="http://schemas.microsoft.com/office/drawing/2014/main" id="{AACEAEA4-C927-4647-82FE-DD2DEFDDD513}"/>
              </a:ext>
            </a:extLst>
          </p:cNvPr>
          <p:cNvSpPr>
            <a:spLocks noGrp="1"/>
          </p:cNvSpPr>
          <p:nvPr>
            <p:ph type="title"/>
          </p:nvPr>
        </p:nvSpPr>
        <p:spPr/>
        <p:txBody>
          <a:bodyPr>
            <a:normAutofit fontScale="90000"/>
          </a:bodyPr>
          <a:lstStyle/>
          <a:p>
            <a:r>
              <a:rPr lang="de-DE" dirty="0">
                <a:solidFill>
                  <a:schemeClr val="accent1"/>
                </a:solidFill>
              </a:rPr>
              <a:t>Sonnenfinsternis</a:t>
            </a:r>
          </a:p>
        </p:txBody>
      </p:sp>
      <p:pic>
        <p:nvPicPr>
          <p:cNvPr id="5" name="Picture 13" descr="sofi-rohbild">
            <a:extLst>
              <a:ext uri="{FF2B5EF4-FFF2-40B4-BE49-F238E27FC236}">
                <a16:creationId xmlns:a16="http://schemas.microsoft.com/office/drawing/2014/main" id="{E48C17AB-93AD-4A4F-8C6F-A46B601C4CEC}"/>
              </a:ext>
            </a:extLst>
          </p:cNvPr>
          <p:cNvPicPr>
            <a:picLocks noChangeAspect="1" noChangeArrowheads="1"/>
          </p:cNvPicPr>
          <p:nvPr/>
        </p:nvPicPr>
        <p:blipFill rotWithShape="1">
          <a:blip r:embed="rId2">
            <a:lum bright="-6000" contrast="12000"/>
            <a:extLst>
              <a:ext uri="{28A0092B-C50C-407E-A947-70E740481C1C}">
                <a14:useLocalDpi xmlns:a14="http://schemas.microsoft.com/office/drawing/2010/main" val="0"/>
              </a:ext>
            </a:extLst>
          </a:blip>
          <a:srcRect l="26748" t="22123" r="20397" b="22754"/>
          <a:stretch/>
        </p:blipFill>
        <p:spPr bwMode="auto">
          <a:xfrm>
            <a:off x="1472663" y="1049152"/>
            <a:ext cx="4124212" cy="430118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5" descr="sofi 1">
            <a:extLst>
              <a:ext uri="{FF2B5EF4-FFF2-40B4-BE49-F238E27FC236}">
                <a16:creationId xmlns:a16="http://schemas.microsoft.com/office/drawing/2014/main" id="{DB04A797-F274-4A48-9879-0AE33CFFAE1C}"/>
              </a:ext>
            </a:extLst>
          </p:cNvPr>
          <p:cNvPicPr>
            <a:picLocks noChangeAspect="1" noChangeArrowheads="1"/>
          </p:cNvPicPr>
          <p:nvPr/>
        </p:nvPicPr>
        <p:blipFill>
          <a:blip r:embed="rId3">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7132820" y="1636294"/>
            <a:ext cx="3620536" cy="2715402"/>
          </a:xfrm>
          <a:prstGeom prst="rect">
            <a:avLst/>
          </a:prstGeom>
          <a:noFill/>
          <a:extLst>
            <a:ext uri="{909E8E84-426E-40DD-AFC4-6F175D3DCCD1}">
              <a14:hiddenFill xmlns:a14="http://schemas.microsoft.com/office/drawing/2010/main">
                <a:solidFill>
                  <a:srgbClr val="FFFFFF"/>
                </a:solidFill>
              </a14:hiddenFill>
            </a:ext>
          </a:extLst>
        </p:spPr>
      </p:pic>
      <p:sp>
        <p:nvSpPr>
          <p:cNvPr id="7" name="Text Box 18">
            <a:extLst>
              <a:ext uri="{FF2B5EF4-FFF2-40B4-BE49-F238E27FC236}">
                <a16:creationId xmlns:a16="http://schemas.microsoft.com/office/drawing/2014/main" id="{EEE37150-7315-4A34-BBEF-BF78DF5A5EAF}"/>
              </a:ext>
            </a:extLst>
          </p:cNvPr>
          <p:cNvSpPr txBox="1">
            <a:spLocks noChangeArrowheads="1"/>
          </p:cNvSpPr>
          <p:nvPr/>
        </p:nvSpPr>
        <p:spPr bwMode="auto">
          <a:xfrm>
            <a:off x="8830226" y="5996976"/>
            <a:ext cx="2614211"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de-DE" altLang="de-DE" sz="1000" dirty="0"/>
              <a:t>Bild: Astrid Teuscher-</a:t>
            </a:r>
            <a:r>
              <a:rPr lang="de-DE" altLang="de-DE" sz="1000" dirty="0" err="1"/>
              <a:t>Faragó</a:t>
            </a:r>
            <a:r>
              <a:rPr lang="de-DE" altLang="de-DE" sz="1000" dirty="0"/>
              <a:t> / Thorsten Denk</a:t>
            </a:r>
          </a:p>
        </p:txBody>
      </p:sp>
      <p:sp>
        <p:nvSpPr>
          <p:cNvPr id="9" name="Text Box 16">
            <a:extLst>
              <a:ext uri="{FF2B5EF4-FFF2-40B4-BE49-F238E27FC236}">
                <a16:creationId xmlns:a16="http://schemas.microsoft.com/office/drawing/2014/main" id="{0B775535-A91E-498E-860E-8E1785B8D449}"/>
              </a:ext>
            </a:extLst>
          </p:cNvPr>
          <p:cNvSpPr txBox="1">
            <a:spLocks noChangeArrowheads="1"/>
          </p:cNvSpPr>
          <p:nvPr/>
        </p:nvSpPr>
        <p:spPr bwMode="auto">
          <a:xfrm>
            <a:off x="1965610" y="5359442"/>
            <a:ext cx="28606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de-DE" altLang="de-DE" dirty="0">
                <a:solidFill>
                  <a:schemeClr val="bg1"/>
                </a:solidFill>
              </a:rPr>
              <a:t>Totale Sonnenfinsternis</a:t>
            </a:r>
          </a:p>
        </p:txBody>
      </p:sp>
      <p:sp>
        <p:nvSpPr>
          <p:cNvPr id="10" name="Text Box 17">
            <a:extLst>
              <a:ext uri="{FF2B5EF4-FFF2-40B4-BE49-F238E27FC236}">
                <a16:creationId xmlns:a16="http://schemas.microsoft.com/office/drawing/2014/main" id="{F317B276-B154-4AFB-A3F4-AE2EAE30E4E4}"/>
              </a:ext>
            </a:extLst>
          </p:cNvPr>
          <p:cNvSpPr txBox="1">
            <a:spLocks noChangeArrowheads="1"/>
          </p:cNvSpPr>
          <p:nvPr/>
        </p:nvSpPr>
        <p:spPr bwMode="auto">
          <a:xfrm>
            <a:off x="7365717" y="5322972"/>
            <a:ext cx="3498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de-DE"/>
            </a:defPPr>
            <a:lvl1pPr algn="ctr">
              <a:spcBef>
                <a:spcPct val="50000"/>
              </a:spcBef>
              <a:defRPr>
                <a:solidFill>
                  <a:schemeClr val="bg1"/>
                </a:solidFill>
              </a:defRPr>
            </a:lvl1pPr>
          </a:lstStyle>
          <a:p>
            <a:r>
              <a:rPr lang="de-DE" altLang="de-DE" dirty="0"/>
              <a:t>Ringförmige Sonnenfinsternis</a:t>
            </a:r>
          </a:p>
        </p:txBody>
      </p:sp>
    </p:spTree>
    <p:extLst>
      <p:ext uri="{BB962C8B-B14F-4D97-AF65-F5344CB8AC3E}">
        <p14:creationId xmlns:p14="http://schemas.microsoft.com/office/powerpoint/2010/main" val="12132613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ACEAEA4-C927-4647-82FE-DD2DEFDDD513}"/>
              </a:ext>
            </a:extLst>
          </p:cNvPr>
          <p:cNvSpPr>
            <a:spLocks noGrp="1"/>
          </p:cNvSpPr>
          <p:nvPr>
            <p:ph type="title"/>
          </p:nvPr>
        </p:nvSpPr>
        <p:spPr/>
        <p:txBody>
          <a:bodyPr>
            <a:normAutofit fontScale="90000"/>
          </a:bodyPr>
          <a:lstStyle/>
          <a:p>
            <a:r>
              <a:rPr lang="de-DE" dirty="0">
                <a:solidFill>
                  <a:schemeClr val="accent1"/>
                </a:solidFill>
              </a:rPr>
              <a:t>Sonnenfinsternis</a:t>
            </a:r>
          </a:p>
        </p:txBody>
      </p:sp>
      <p:pic>
        <p:nvPicPr>
          <p:cNvPr id="4" name="Grafik 3">
            <a:extLst>
              <a:ext uri="{FF2B5EF4-FFF2-40B4-BE49-F238E27FC236}">
                <a16:creationId xmlns:a16="http://schemas.microsoft.com/office/drawing/2014/main" id="{44884730-FDD4-4B1E-83C0-93A6A48BB472}"/>
              </a:ext>
            </a:extLst>
          </p:cNvPr>
          <p:cNvPicPr>
            <a:picLocks noChangeAspect="1"/>
          </p:cNvPicPr>
          <p:nvPr/>
        </p:nvPicPr>
        <p:blipFill rotWithShape="1">
          <a:blip r:embed="rId2">
            <a:extLst>
              <a:ext uri="{28A0092B-C50C-407E-A947-70E740481C1C}">
                <a14:useLocalDpi xmlns:a14="http://schemas.microsoft.com/office/drawing/2010/main" val="0"/>
              </a:ext>
            </a:extLst>
          </a:blip>
          <a:srcRect l="12052" t="10873" r="10451"/>
          <a:stretch/>
        </p:blipFill>
        <p:spPr>
          <a:xfrm>
            <a:off x="299261" y="753035"/>
            <a:ext cx="6244825" cy="4034138"/>
          </a:xfrm>
          <a:prstGeom prst="rect">
            <a:avLst/>
          </a:prstGeom>
        </p:spPr>
      </p:pic>
      <p:sp>
        <p:nvSpPr>
          <p:cNvPr id="5" name="Textfeld 4">
            <a:extLst>
              <a:ext uri="{FF2B5EF4-FFF2-40B4-BE49-F238E27FC236}">
                <a16:creationId xmlns:a16="http://schemas.microsoft.com/office/drawing/2014/main" id="{ACF7A502-FBC9-4F57-8EAE-A54E54D382B9}"/>
              </a:ext>
            </a:extLst>
          </p:cNvPr>
          <p:cNvSpPr txBox="1"/>
          <p:nvPr/>
        </p:nvSpPr>
        <p:spPr>
          <a:xfrm>
            <a:off x="6680719" y="753035"/>
            <a:ext cx="5372736" cy="923330"/>
          </a:xfrm>
          <a:prstGeom prst="rect">
            <a:avLst/>
          </a:prstGeom>
          <a:noFill/>
        </p:spPr>
        <p:txBody>
          <a:bodyPr wrap="square" rtlCol="0">
            <a:spAutoFit/>
          </a:bodyPr>
          <a:lstStyle/>
          <a:p>
            <a:pPr algn="just"/>
            <a:r>
              <a:rPr lang="de-DE" dirty="0"/>
              <a:t>Bei einer Sonnenfinsternis schiebt sich die der Mond </a:t>
            </a:r>
            <a:br>
              <a:rPr lang="de-DE" dirty="0"/>
            </a:br>
            <a:r>
              <a:rPr lang="de-DE" dirty="0"/>
              <a:t>zwischen Sonne und Erde und bedeckt dabei scheinbar die Sonne.</a:t>
            </a:r>
          </a:p>
        </p:txBody>
      </p:sp>
      <p:sp>
        <p:nvSpPr>
          <p:cNvPr id="9" name="Textfeld 8">
            <a:extLst>
              <a:ext uri="{FF2B5EF4-FFF2-40B4-BE49-F238E27FC236}">
                <a16:creationId xmlns:a16="http://schemas.microsoft.com/office/drawing/2014/main" id="{D603E3CA-EE42-454F-941E-C219D49ACFA0}"/>
              </a:ext>
            </a:extLst>
          </p:cNvPr>
          <p:cNvSpPr txBox="1"/>
          <p:nvPr/>
        </p:nvSpPr>
        <p:spPr>
          <a:xfrm>
            <a:off x="6680719" y="1922472"/>
            <a:ext cx="5372736" cy="646331"/>
          </a:xfrm>
          <a:prstGeom prst="rect">
            <a:avLst/>
          </a:prstGeom>
          <a:noFill/>
        </p:spPr>
        <p:txBody>
          <a:bodyPr wrap="square" rtlCol="0">
            <a:spAutoFit/>
          </a:bodyPr>
          <a:lstStyle/>
          <a:p>
            <a:pPr algn="just"/>
            <a:r>
              <a:rPr lang="de-DE" dirty="0"/>
              <a:t>Das der Mond eine Größe hat, mit der er in der Lage ist die Sonne zu bedecken, ist reiner Zufall.</a:t>
            </a:r>
          </a:p>
        </p:txBody>
      </p:sp>
      <p:sp>
        <p:nvSpPr>
          <p:cNvPr id="10" name="Textfeld 9">
            <a:extLst>
              <a:ext uri="{FF2B5EF4-FFF2-40B4-BE49-F238E27FC236}">
                <a16:creationId xmlns:a16="http://schemas.microsoft.com/office/drawing/2014/main" id="{E2FD6857-CF2F-4775-BCC2-EC802707FBCE}"/>
              </a:ext>
            </a:extLst>
          </p:cNvPr>
          <p:cNvSpPr txBox="1"/>
          <p:nvPr/>
        </p:nvSpPr>
        <p:spPr>
          <a:xfrm>
            <a:off x="6680719" y="2825000"/>
            <a:ext cx="5372736" cy="646331"/>
          </a:xfrm>
          <a:prstGeom prst="rect">
            <a:avLst/>
          </a:prstGeom>
          <a:noFill/>
        </p:spPr>
        <p:txBody>
          <a:bodyPr wrap="square" rtlCol="0">
            <a:spAutoFit/>
          </a:bodyPr>
          <a:lstStyle/>
          <a:p>
            <a:pPr algn="just"/>
            <a:r>
              <a:rPr lang="de-DE" dirty="0"/>
              <a:t>Der Kernschatten, der bei einer Sonnenfinsternis entsteht, ist höchstens einige hunderte Kilometer breit.</a:t>
            </a:r>
          </a:p>
        </p:txBody>
      </p:sp>
      <p:sp>
        <p:nvSpPr>
          <p:cNvPr id="11" name="Textfeld 10">
            <a:extLst>
              <a:ext uri="{FF2B5EF4-FFF2-40B4-BE49-F238E27FC236}">
                <a16:creationId xmlns:a16="http://schemas.microsoft.com/office/drawing/2014/main" id="{CEE062B4-43AC-4161-8316-1DB157658CE5}"/>
              </a:ext>
            </a:extLst>
          </p:cNvPr>
          <p:cNvSpPr txBox="1"/>
          <p:nvPr/>
        </p:nvSpPr>
        <p:spPr>
          <a:xfrm>
            <a:off x="6680718" y="3863843"/>
            <a:ext cx="5372736" cy="646331"/>
          </a:xfrm>
          <a:prstGeom prst="rect">
            <a:avLst/>
          </a:prstGeom>
          <a:noFill/>
        </p:spPr>
        <p:txBody>
          <a:bodyPr wrap="square" rtlCol="0">
            <a:spAutoFit/>
          </a:bodyPr>
          <a:lstStyle/>
          <a:p>
            <a:pPr algn="just"/>
            <a:r>
              <a:rPr lang="de-DE" dirty="0"/>
              <a:t>Der Halbschatten kann mehrere 1000 Kilometer breit sein.</a:t>
            </a:r>
          </a:p>
        </p:txBody>
      </p:sp>
      <p:sp>
        <p:nvSpPr>
          <p:cNvPr id="12" name="Text Box 18">
            <a:extLst>
              <a:ext uri="{FF2B5EF4-FFF2-40B4-BE49-F238E27FC236}">
                <a16:creationId xmlns:a16="http://schemas.microsoft.com/office/drawing/2014/main" id="{A97BCFCC-887C-4E12-B0AC-4B52765154BD}"/>
              </a:ext>
            </a:extLst>
          </p:cNvPr>
          <p:cNvSpPr txBox="1">
            <a:spLocks noChangeArrowheads="1"/>
          </p:cNvSpPr>
          <p:nvPr/>
        </p:nvSpPr>
        <p:spPr bwMode="auto">
          <a:xfrm>
            <a:off x="10229819" y="5981854"/>
            <a:ext cx="1172190"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de-DE" altLang="de-DE" sz="1000" dirty="0"/>
              <a:t>Bild: www.faz.net</a:t>
            </a:r>
          </a:p>
        </p:txBody>
      </p:sp>
    </p:spTree>
    <p:extLst>
      <p:ext uri="{BB962C8B-B14F-4D97-AF65-F5344CB8AC3E}">
        <p14:creationId xmlns:p14="http://schemas.microsoft.com/office/powerpoint/2010/main" val="3337198204"/>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SW_template_new_16_9.potx" id="{5E10B2DA-1AE7-4FC8-BB9C-D6A8418342AD}" vid="{E6FD9F37-E88D-47A3-9D1A-D1278E922112}"/>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SSW_template_new_16_9</Template>
  <TotalTime>0</TotalTime>
  <Words>4725</Words>
  <Application>Microsoft Office PowerPoint</Application>
  <PresentationFormat>Breitbild</PresentationFormat>
  <Paragraphs>701</Paragraphs>
  <Slides>54</Slides>
  <Notes>13</Notes>
  <HiddenSlides>0</HiddenSlides>
  <MMClips>1</MMClips>
  <ScaleCrop>false</ScaleCrop>
  <HeadingPairs>
    <vt:vector size="6" baseType="variant">
      <vt:variant>
        <vt:lpstr>Verwendete Schriftarten</vt:lpstr>
      </vt:variant>
      <vt:variant>
        <vt:i4>2</vt:i4>
      </vt:variant>
      <vt:variant>
        <vt:lpstr>Design</vt:lpstr>
      </vt:variant>
      <vt:variant>
        <vt:i4>1</vt:i4>
      </vt:variant>
      <vt:variant>
        <vt:lpstr>Folientitel</vt:lpstr>
      </vt:variant>
      <vt:variant>
        <vt:i4>54</vt:i4>
      </vt:variant>
    </vt:vector>
  </HeadingPairs>
  <TitlesOfParts>
    <vt:vector size="57" baseType="lpstr">
      <vt:lpstr>Arial</vt:lpstr>
      <vt:lpstr>Calibri</vt:lpstr>
      <vt:lpstr>Office</vt:lpstr>
      <vt:lpstr>Ein Streifzug durch unser Sonnensystem</vt:lpstr>
      <vt:lpstr>Unser Sonnensystem – Die Planeten</vt:lpstr>
      <vt:lpstr>Unser Sonnensystem – Zwergplaneten</vt:lpstr>
      <vt:lpstr>Unser Sonnensystem – Weitere Bereiche</vt:lpstr>
      <vt:lpstr>Ein paar nützliche Informationen (1/2)</vt:lpstr>
      <vt:lpstr>Ein paar nützliche Informationen (2/2)</vt:lpstr>
      <vt:lpstr>Die Sonne</vt:lpstr>
      <vt:lpstr>Sonnenfinsternis</vt:lpstr>
      <vt:lpstr>Sonnenfinsternis</vt:lpstr>
      <vt:lpstr>Sonnenfinsternis</vt:lpstr>
      <vt:lpstr>Bildergalerie Sternwarte Stuttgart</vt:lpstr>
      <vt:lpstr>Der Merkur</vt:lpstr>
      <vt:lpstr>Der Merkur</vt:lpstr>
      <vt:lpstr>Der Merkur</vt:lpstr>
      <vt:lpstr>Bildergalerie Sternwarte Stuttgart</vt:lpstr>
      <vt:lpstr>Die Venus</vt:lpstr>
      <vt:lpstr>Die Venus</vt:lpstr>
      <vt:lpstr>Erforschung mit Raumsonden</vt:lpstr>
      <vt:lpstr>Bildergalerie Sternwarte Stuttgart</vt:lpstr>
      <vt:lpstr>Die Erde</vt:lpstr>
      <vt:lpstr>Die Erde</vt:lpstr>
      <vt:lpstr>Mond</vt:lpstr>
      <vt:lpstr>Astronauten auf dem Mond</vt:lpstr>
      <vt:lpstr>Mond</vt:lpstr>
      <vt:lpstr>Der Mars</vt:lpstr>
      <vt:lpstr>Der Mars</vt:lpstr>
      <vt:lpstr>Der Mars</vt:lpstr>
      <vt:lpstr>Erforschung des Mars</vt:lpstr>
      <vt:lpstr>Erforschung des Mars</vt:lpstr>
      <vt:lpstr>Bildergalerie Sternwarte Stuttgart</vt:lpstr>
      <vt:lpstr>Der Asteroidengürtel</vt:lpstr>
      <vt:lpstr>Zwergplanet Ceres</vt:lpstr>
      <vt:lpstr>Zwergplanet Ceres</vt:lpstr>
      <vt:lpstr>Der Jupiter</vt:lpstr>
      <vt:lpstr>Der Jupiter</vt:lpstr>
      <vt:lpstr>Das Wetter auf Jupiter</vt:lpstr>
      <vt:lpstr>Die Galileischen Monde</vt:lpstr>
      <vt:lpstr>Die Galileischen Monde</vt:lpstr>
      <vt:lpstr>Die Galileischen Monde</vt:lpstr>
      <vt:lpstr>Erforschung des Jupiter</vt:lpstr>
      <vt:lpstr>Bildergalerie Sternwarte Stuttgart</vt:lpstr>
      <vt:lpstr>Der Saturn</vt:lpstr>
      <vt:lpstr>Der Saturn</vt:lpstr>
      <vt:lpstr>Der Monde des Saturn</vt:lpstr>
      <vt:lpstr>Das Wetter auf Saturn</vt:lpstr>
      <vt:lpstr>Bildergalerie Sternwarte Stuttgart</vt:lpstr>
      <vt:lpstr>Der Uranus</vt:lpstr>
      <vt:lpstr>Der Uranus</vt:lpstr>
      <vt:lpstr>Bildergalerie Sternwarte Stuttgart</vt:lpstr>
      <vt:lpstr>Der Neptun</vt:lpstr>
      <vt:lpstr>Bildergalerie Sternwarte Stuttgart</vt:lpstr>
      <vt:lpstr>Zwergplanet Pluto</vt:lpstr>
      <vt:lpstr>Der Kuipergürtel</vt:lpstr>
      <vt:lpstr>Kometen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Andreas Burkhardtsmaier</dc:creator>
  <cp:lastModifiedBy>Andreas Burkhardtsmaier</cp:lastModifiedBy>
  <cp:revision>173</cp:revision>
  <dcterms:created xsi:type="dcterms:W3CDTF">2018-07-25T21:31:31Z</dcterms:created>
  <dcterms:modified xsi:type="dcterms:W3CDTF">2018-09-20T13:52:11Z</dcterms:modified>
</cp:coreProperties>
</file>