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71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05AF"/>
    <a:srgbClr val="F711F7"/>
    <a:srgbClr val="70AD47"/>
    <a:srgbClr val="63A808"/>
    <a:srgbClr val="FB240D"/>
    <a:srgbClr val="FFFF99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3" autoAdjust="0"/>
    <p:restoredTop sz="77762"/>
  </p:normalViewPr>
  <p:slideViewPr>
    <p:cSldViewPr snapToGrid="0" snapToObjects="1">
      <p:cViewPr varScale="1">
        <p:scale>
          <a:sx n="97" d="100"/>
          <a:sy n="97" d="100"/>
        </p:scale>
        <p:origin x="484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as Zaremba" userId="be1b7f3511dfb827" providerId="LiveId" clId="{02740C87-9E4D-4D84-A9F3-DCEBBF5783CE}"/>
    <pc:docChg chg="addSld delSld modSld">
      <pc:chgData name="Lukas Zaremba" userId="be1b7f3511dfb827" providerId="LiveId" clId="{02740C87-9E4D-4D84-A9F3-DCEBBF5783CE}" dt="2023-09-03T23:41:37.625" v="40" actId="47"/>
      <pc:docMkLst>
        <pc:docMk/>
      </pc:docMkLst>
      <pc:sldChg chg="modSp mod">
        <pc:chgData name="Lukas Zaremba" userId="be1b7f3511dfb827" providerId="LiveId" clId="{02740C87-9E4D-4D84-A9F3-DCEBBF5783CE}" dt="2023-09-03T23:40:57.197" v="37" actId="20577"/>
        <pc:sldMkLst>
          <pc:docMk/>
          <pc:sldMk cId="634845166" sldId="264"/>
        </pc:sldMkLst>
        <pc:spChg chg="mod">
          <ac:chgData name="Lukas Zaremba" userId="be1b7f3511dfb827" providerId="LiveId" clId="{02740C87-9E4D-4D84-A9F3-DCEBBF5783CE}" dt="2023-09-03T23:40:57.197" v="37" actId="20577"/>
          <ac:spMkLst>
            <pc:docMk/>
            <pc:sldMk cId="634845166" sldId="264"/>
            <ac:spMk id="7" creationId="{00000000-0000-0000-0000-000000000000}"/>
          </ac:spMkLst>
        </pc:spChg>
      </pc:sldChg>
      <pc:sldChg chg="mod modShow">
        <pc:chgData name="Lukas Zaremba" userId="be1b7f3511dfb827" providerId="LiveId" clId="{02740C87-9E4D-4D84-A9F3-DCEBBF5783CE}" dt="2023-09-03T23:41:18.271" v="38" actId="729"/>
        <pc:sldMkLst>
          <pc:docMk/>
          <pc:sldMk cId="3105098249" sldId="267"/>
        </pc:sldMkLst>
      </pc:sldChg>
      <pc:sldChg chg="new del">
        <pc:chgData name="Lukas Zaremba" userId="be1b7f3511dfb827" providerId="LiveId" clId="{02740C87-9E4D-4D84-A9F3-DCEBBF5783CE}" dt="2023-09-03T23:41:37.625" v="40" actId="47"/>
        <pc:sldMkLst>
          <pc:docMk/>
          <pc:sldMk cId="3167707092" sldId="2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DBFD3-02C2-F24C-8E11-E11F3FB11EFA}" type="datetimeFigureOut">
              <a:rPr lang="de-DE" smtClean="0"/>
              <a:t>04.09.2023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FB76E-BB12-CC4E-BFD0-22EEAD6CE0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5530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FB76E-BB12-CC4E-BFD0-22EEAD6CE02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6215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FB76E-BB12-CC4E-BFD0-22EEAD6CE027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2126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FB76E-BB12-CC4E-BFD0-22EEAD6CE027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7889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FB76E-BB12-CC4E-BFD0-22EEAD6CE027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925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FB76E-BB12-CC4E-BFD0-22EEAD6CE027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0592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FB76E-BB12-CC4E-BFD0-22EEAD6CE027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2646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FB76E-BB12-CC4E-BFD0-22EEAD6CE027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9001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FB76E-BB12-CC4E-BFD0-22EEAD6CE027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4754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FB76E-BB12-CC4E-BFD0-22EEAD6CE027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0256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FB76E-BB12-CC4E-BFD0-22EEAD6CE02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1781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FB76E-BB12-CC4E-BFD0-22EEAD6CE02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3832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FB76E-BB12-CC4E-BFD0-22EEAD6CE02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5122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FB76E-BB12-CC4E-BFD0-22EEAD6CE02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134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FB76E-BB12-CC4E-BFD0-22EEAD6CE02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0359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FB76E-BB12-CC4E-BFD0-22EEAD6CE02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367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FB76E-BB12-CC4E-BFD0-22EEAD6CE02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1555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FB76E-BB12-CC4E-BFD0-22EEAD6CE02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3952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8200" y="526942"/>
            <a:ext cx="10515600" cy="34638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38200" y="4424765"/>
            <a:ext cx="10515600" cy="143359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28.10.2017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11. CCD Workshop 2017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1B2-7198-F848-9BE4-1C29831527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8742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28.10.2017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11. CCD Workshop 2017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1B2-7198-F848-9BE4-1C29831527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4848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28.10.2017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11. CCD Workshop 2017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1B2-7198-F848-9BE4-1C29831527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3664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28.10.2017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11. CCD Workshop 2017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1B2-7198-F848-9BE4-1C29831527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9071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28.10.2017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11. CCD Workshop 2017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1B2-7198-F848-9BE4-1C29831527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540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434752"/>
            <a:ext cx="5181600" cy="47422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434750"/>
            <a:ext cx="5181600" cy="474221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28.10.2017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11. CCD Workshop 2017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1B2-7198-F848-9BE4-1C29831527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2741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28.10.2017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11. CCD Workshop 2017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1B2-7198-F848-9BE4-1C29831527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154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28.10.2017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11. CCD Workshop 2017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1B2-7198-F848-9BE4-1C29831527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6709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28.10.2017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11. CCD Workshop 2017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1B2-7198-F848-9BE4-1C29831527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1289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28.10.2017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11. CCD Workshop 2017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1B2-7198-F848-9BE4-1C29831527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1081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28.10.2017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11. CCD Workshop 2017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1B2-7198-F848-9BE4-1C29831527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8843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1" y="6276814"/>
            <a:ext cx="12192000" cy="58118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0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43816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28.10.2017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11. CCD Workshop 2017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2801B2-7198-F848-9BE4-1C2983152706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216" y="5789506"/>
            <a:ext cx="938784" cy="96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3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Schwäbische</a:t>
            </a:r>
            <a:r>
              <a:rPr lang="en-US" dirty="0"/>
              <a:t> </a:t>
            </a:r>
            <a:r>
              <a:rPr lang="en-US" dirty="0" err="1"/>
              <a:t>Sternwarte</a:t>
            </a:r>
            <a:r>
              <a:rPr lang="en-US" dirty="0"/>
              <a:t> </a:t>
            </a:r>
            <a:r>
              <a:rPr lang="en-US" dirty="0" err="1"/>
              <a:t>e.V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1B2-7198-F848-9BE4-1C2983152706}" type="slidenum">
              <a:rPr lang="de-DE" smtClean="0"/>
              <a:t>1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18.07.2020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42152" y="262890"/>
            <a:ext cx="11236411" cy="1062990"/>
          </a:xfrm>
        </p:spPr>
        <p:txBody>
          <a:bodyPr>
            <a:noAutofit/>
          </a:bodyPr>
          <a:lstStyle/>
          <a:p>
            <a:r>
              <a:rPr lang="de-DE" sz="5400" dirty="0">
                <a:solidFill>
                  <a:schemeClr val="bg1"/>
                </a:solidFill>
                <a:latin typeface="+mn-lt"/>
              </a:rPr>
              <a:t>Meteoriten, Meteore und </a:t>
            </a:r>
            <a:r>
              <a:rPr lang="de-DE" sz="5400" dirty="0" err="1">
                <a:solidFill>
                  <a:schemeClr val="bg1"/>
                </a:solidFill>
                <a:latin typeface="+mn-lt"/>
              </a:rPr>
              <a:t>Meteoroide</a:t>
            </a:r>
            <a:endParaRPr lang="de-DE" sz="5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38200" y="5235594"/>
            <a:ext cx="10515600" cy="923893"/>
          </a:xfrm>
        </p:spPr>
        <p:txBody>
          <a:bodyPr>
            <a:normAutofit fontScale="92500" lnSpcReduction="20000"/>
          </a:bodyPr>
          <a:lstStyle/>
          <a:p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Johannes Philipp</a:t>
            </a:r>
          </a:p>
          <a:p>
            <a:r>
              <a:rPr lang="de-DE" dirty="0">
                <a:solidFill>
                  <a:schemeClr val="bg1"/>
                </a:solidFill>
              </a:rPr>
              <a:t>Jugendgruppe der Sternwarte Stuttgart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579" y="5789535"/>
            <a:ext cx="938784" cy="96926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32" y="1325880"/>
            <a:ext cx="581025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43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87" y="1151"/>
            <a:ext cx="10265226" cy="685685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579" y="5789535"/>
            <a:ext cx="938784" cy="96926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660073" y="140150"/>
            <a:ext cx="11602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>
                <a:solidFill>
                  <a:schemeClr val="bg1"/>
                </a:solidFill>
              </a:rPr>
              <a:t>Neowise</a:t>
            </a:r>
            <a:r>
              <a:rPr lang="de-DE" sz="4000" dirty="0">
                <a:solidFill>
                  <a:schemeClr val="bg1"/>
                </a:solidFill>
              </a:rPr>
              <a:t> (</a:t>
            </a:r>
            <a:r>
              <a:rPr lang="de-DE" sz="4000" dirty="0" err="1">
                <a:solidFill>
                  <a:schemeClr val="bg1"/>
                </a:solidFill>
              </a:rPr>
              <a:t>Pico</a:t>
            </a:r>
            <a:r>
              <a:rPr lang="de-DE" sz="4000" dirty="0">
                <a:solidFill>
                  <a:schemeClr val="bg1"/>
                </a:solidFill>
              </a:rPr>
              <a:t> del </a:t>
            </a:r>
            <a:r>
              <a:rPr lang="de-DE" sz="4000" dirty="0" err="1">
                <a:solidFill>
                  <a:schemeClr val="bg1"/>
                </a:solidFill>
              </a:rPr>
              <a:t>Teide</a:t>
            </a:r>
            <a:r>
              <a:rPr lang="de-DE" sz="4000" dirty="0">
                <a:solidFill>
                  <a:schemeClr val="bg1"/>
                </a:solidFill>
              </a:rPr>
              <a:t>, Teneriffa) </a:t>
            </a:r>
          </a:p>
        </p:txBody>
      </p:sp>
    </p:spTree>
    <p:extLst>
      <p:ext uri="{BB962C8B-B14F-4D97-AF65-F5344CB8AC3E}">
        <p14:creationId xmlns:p14="http://schemas.microsoft.com/office/powerpoint/2010/main" val="721771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Schwäbische</a:t>
            </a:r>
            <a:r>
              <a:rPr lang="en-US" dirty="0"/>
              <a:t> </a:t>
            </a:r>
            <a:r>
              <a:rPr lang="en-US" dirty="0" err="1"/>
              <a:t>Sternwarte</a:t>
            </a:r>
            <a:r>
              <a:rPr lang="en-US" dirty="0"/>
              <a:t> </a:t>
            </a:r>
            <a:r>
              <a:rPr lang="en-US" dirty="0" err="1"/>
              <a:t>e.V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1B2-7198-F848-9BE4-1C2983152706}" type="slidenum">
              <a:rPr lang="de-DE" smtClean="0"/>
              <a:t>11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18.7.2020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579" y="5789535"/>
            <a:ext cx="938784" cy="96926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2259" y="-2075365"/>
            <a:ext cx="6265252" cy="1041598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10774" y="177065"/>
            <a:ext cx="101821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C/2020 F3 </a:t>
            </a:r>
            <a:r>
              <a:rPr lang="de-DE" sz="4000" dirty="0" err="1">
                <a:solidFill>
                  <a:schemeClr val="bg1"/>
                </a:solidFill>
              </a:rPr>
              <a:t>Neowise</a:t>
            </a:r>
            <a:r>
              <a:rPr lang="de-DE" sz="4000" dirty="0">
                <a:solidFill>
                  <a:schemeClr val="bg1"/>
                </a:solidFill>
              </a:rPr>
              <a:t>, fotografiert von Sebastian Dittmann (Sternwarte Stuttgart) </a:t>
            </a:r>
          </a:p>
        </p:txBody>
      </p:sp>
    </p:spTree>
    <p:extLst>
      <p:ext uri="{BB962C8B-B14F-4D97-AF65-F5344CB8AC3E}">
        <p14:creationId xmlns:p14="http://schemas.microsoft.com/office/powerpoint/2010/main" val="3528800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Schwäbische</a:t>
            </a:r>
            <a:r>
              <a:rPr lang="en-US" dirty="0"/>
              <a:t> </a:t>
            </a:r>
            <a:r>
              <a:rPr lang="en-US" dirty="0" err="1"/>
              <a:t>Sternwarte</a:t>
            </a:r>
            <a:r>
              <a:rPr lang="en-US" dirty="0"/>
              <a:t> </a:t>
            </a:r>
            <a:r>
              <a:rPr lang="en-US" dirty="0" err="1"/>
              <a:t>e.V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1B2-7198-F848-9BE4-1C2983152706}" type="slidenum">
              <a:rPr lang="de-DE" smtClean="0"/>
              <a:t>12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18.7.2020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579" y="5789535"/>
            <a:ext cx="938784" cy="96926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0"/>
            <a:ext cx="9944100" cy="6858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171698" y="260192"/>
            <a:ext cx="10182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C/2020 F3 </a:t>
            </a:r>
            <a:r>
              <a:rPr lang="de-DE" sz="4000" dirty="0" err="1">
                <a:solidFill>
                  <a:schemeClr val="bg1"/>
                </a:solidFill>
              </a:rPr>
              <a:t>Neowise</a:t>
            </a:r>
            <a:r>
              <a:rPr lang="de-DE" sz="4000" dirty="0">
                <a:solidFill>
                  <a:schemeClr val="bg1"/>
                </a:solidFill>
              </a:rPr>
              <a:t> mit Staub- und Gasschweif </a:t>
            </a:r>
          </a:p>
        </p:txBody>
      </p:sp>
    </p:spTree>
    <p:extLst>
      <p:ext uri="{BB962C8B-B14F-4D97-AF65-F5344CB8AC3E}">
        <p14:creationId xmlns:p14="http://schemas.microsoft.com/office/powerpoint/2010/main" val="3137040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ogen 9"/>
          <p:cNvSpPr/>
          <p:nvPr/>
        </p:nvSpPr>
        <p:spPr>
          <a:xfrm>
            <a:off x="2671948" y="3213596"/>
            <a:ext cx="13664540" cy="1630543"/>
          </a:xfrm>
          <a:prstGeom prst="arc">
            <a:avLst>
              <a:gd name="adj1" fmla="val 5461997"/>
              <a:gd name="adj2" fmla="val 1620406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Schwäbische</a:t>
            </a:r>
            <a:r>
              <a:rPr lang="en-US" dirty="0"/>
              <a:t> </a:t>
            </a:r>
            <a:r>
              <a:rPr lang="en-US" dirty="0" err="1"/>
              <a:t>Sternwarte</a:t>
            </a:r>
            <a:r>
              <a:rPr lang="en-US" dirty="0"/>
              <a:t> </a:t>
            </a:r>
            <a:r>
              <a:rPr lang="en-US" dirty="0" err="1"/>
              <a:t>e.V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1B2-7198-F848-9BE4-1C2983152706}" type="slidenum">
              <a:rPr lang="de-DE" smtClean="0"/>
              <a:t>13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18.7.2020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579" y="5789535"/>
            <a:ext cx="938784" cy="96926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10774" y="177065"/>
            <a:ext cx="950195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</a:rPr>
              <a:t>Komet [von </a:t>
            </a:r>
            <a:r>
              <a:rPr lang="de-DE" sz="3600" dirty="0" err="1">
                <a:solidFill>
                  <a:schemeClr val="bg1"/>
                </a:solidFill>
              </a:rPr>
              <a:t>grch</a:t>
            </a:r>
            <a:r>
              <a:rPr lang="de-DE" sz="3600" dirty="0">
                <a:solidFill>
                  <a:schemeClr val="bg1"/>
                </a:solidFill>
              </a:rPr>
              <a:t>. </a:t>
            </a:r>
            <a:r>
              <a:rPr lang="el-GR" sz="3600" dirty="0">
                <a:solidFill>
                  <a:schemeClr val="bg1"/>
                </a:solidFill>
                <a:cs typeface="Arial" panose="020B0604020202020204" pitchFamily="34" charset="0"/>
              </a:rPr>
              <a:t>ἡ</a:t>
            </a:r>
            <a:r>
              <a:rPr lang="de-DE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l-GR" sz="3600" dirty="0">
                <a:solidFill>
                  <a:schemeClr val="bg1"/>
                </a:solidFill>
                <a:cs typeface="Arial" panose="020B0604020202020204" pitchFamily="34" charset="0"/>
              </a:rPr>
              <a:t>κόμη</a:t>
            </a:r>
            <a:r>
              <a:rPr lang="de-DE" sz="3600" dirty="0">
                <a:solidFill>
                  <a:schemeClr val="bg1"/>
                </a:solidFill>
              </a:rPr>
              <a:t> (</a:t>
            </a:r>
            <a:r>
              <a:rPr lang="de-DE" sz="3600" dirty="0" err="1">
                <a:solidFill>
                  <a:schemeClr val="bg1"/>
                </a:solidFill>
              </a:rPr>
              <a:t>kome</a:t>
            </a:r>
            <a:r>
              <a:rPr lang="de-DE" sz="3600" dirty="0">
                <a:solidFill>
                  <a:schemeClr val="bg1"/>
                </a:solidFill>
              </a:rPr>
              <a:t>) =  das Haar]</a:t>
            </a:r>
          </a:p>
          <a:p>
            <a:r>
              <a:rPr lang="de-DE" sz="2800" dirty="0">
                <a:solidFill>
                  <a:schemeClr val="bg1"/>
                </a:solidFill>
              </a:rPr>
              <a:t> </a:t>
            </a:r>
          </a:p>
          <a:p>
            <a:r>
              <a:rPr lang="el-GR" sz="3600" dirty="0">
                <a:solidFill>
                  <a:schemeClr val="bg1"/>
                </a:solidFill>
                <a:cs typeface="Arial" panose="020B0604020202020204" pitchFamily="34" charset="0"/>
              </a:rPr>
              <a:t>ὁ</a:t>
            </a:r>
            <a:r>
              <a:rPr lang="de-DE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l-GR" sz="3600" dirty="0">
                <a:solidFill>
                  <a:schemeClr val="bg1"/>
                </a:solidFill>
                <a:cs typeface="Arial" panose="020B0604020202020204" pitchFamily="34" charset="0"/>
              </a:rPr>
              <a:t>κομήτης</a:t>
            </a:r>
            <a:r>
              <a:rPr lang="de-DE" sz="3600" dirty="0">
                <a:solidFill>
                  <a:schemeClr val="bg1"/>
                </a:solidFill>
              </a:rPr>
              <a:t> = der Langhaarige</a:t>
            </a:r>
          </a:p>
          <a:p>
            <a:r>
              <a:rPr lang="de-DE" sz="3600" dirty="0">
                <a:solidFill>
                  <a:schemeClr val="bg1"/>
                </a:solidFill>
                <a:cs typeface="Arial" panose="020B0604020202020204" pitchFamily="34" charset="0"/>
              </a:rPr>
              <a:t>κ</a:t>
            </a:r>
            <a:r>
              <a:rPr lang="el-GR" sz="3600" dirty="0">
                <a:solidFill>
                  <a:schemeClr val="bg1"/>
                </a:solidFill>
                <a:cs typeface="Arial" panose="020B0604020202020204" pitchFamily="34" charset="0"/>
              </a:rPr>
              <a:t>ομήτης</a:t>
            </a:r>
            <a:r>
              <a:rPr lang="de-DE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l-GR" sz="3600" dirty="0">
                <a:solidFill>
                  <a:schemeClr val="bg1"/>
                </a:solidFill>
                <a:cs typeface="Arial" panose="020B0604020202020204" pitchFamily="34" charset="0"/>
              </a:rPr>
              <a:t>ἀστήρ</a:t>
            </a:r>
            <a:r>
              <a:rPr lang="de-DE" sz="3600" dirty="0">
                <a:solidFill>
                  <a:schemeClr val="bg1"/>
                </a:solidFill>
                <a:cs typeface="Arial" panose="020B0604020202020204" pitchFamily="34" charset="0"/>
              </a:rPr>
              <a:t> = Bartstern, Haarstern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Ellipse 2"/>
          <p:cNvSpPr/>
          <p:nvPr/>
        </p:nvSpPr>
        <p:spPr>
          <a:xfrm>
            <a:off x="2671948" y="3895106"/>
            <a:ext cx="252000" cy="252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/>
          <p:cNvSpPr/>
          <p:nvPr/>
        </p:nvSpPr>
        <p:spPr>
          <a:xfrm>
            <a:off x="2365948" y="3589106"/>
            <a:ext cx="864000" cy="864000"/>
          </a:xfrm>
          <a:prstGeom prst="ellipse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2797948" y="2802577"/>
            <a:ext cx="909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Kern</a:t>
            </a:r>
          </a:p>
        </p:txBody>
      </p:sp>
      <p:cxnSp>
        <p:nvCxnSpPr>
          <p:cNvPr id="13" name="Gerade Verbindung mit Pfeil 12"/>
          <p:cNvCxnSpPr>
            <a:stCxn id="11" idx="2"/>
          </p:cNvCxnSpPr>
          <p:nvPr/>
        </p:nvCxnSpPr>
        <p:spPr>
          <a:xfrm flipH="1">
            <a:off x="2797948" y="3264242"/>
            <a:ext cx="454726" cy="741129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1620311" y="4943062"/>
            <a:ext cx="909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Koma</a:t>
            </a:r>
          </a:p>
        </p:txBody>
      </p:sp>
      <p:cxnSp>
        <p:nvCxnSpPr>
          <p:cNvPr id="15" name="Gerade Verbindung mit Pfeil 14"/>
          <p:cNvCxnSpPr/>
          <p:nvPr/>
        </p:nvCxnSpPr>
        <p:spPr>
          <a:xfrm flipV="1">
            <a:off x="2209800" y="4380881"/>
            <a:ext cx="462148" cy="722030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7208323" y="3728718"/>
            <a:ext cx="1586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Schweif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78129" y="5510150"/>
            <a:ext cx="1147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Ursache des Schweifs: Sonnenwind und Strahlungsdruck der Sonne </a:t>
            </a:r>
          </a:p>
        </p:txBody>
      </p:sp>
    </p:spTree>
    <p:extLst>
      <p:ext uri="{BB962C8B-B14F-4D97-AF65-F5344CB8AC3E}">
        <p14:creationId xmlns:p14="http://schemas.microsoft.com/office/powerpoint/2010/main" val="3965839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Schwäbische</a:t>
            </a:r>
            <a:r>
              <a:rPr lang="en-US" dirty="0"/>
              <a:t> </a:t>
            </a:r>
            <a:r>
              <a:rPr lang="en-US" dirty="0" err="1"/>
              <a:t>Sternwarte</a:t>
            </a:r>
            <a:r>
              <a:rPr lang="en-US" dirty="0"/>
              <a:t> </a:t>
            </a:r>
            <a:r>
              <a:rPr lang="en-US" dirty="0" err="1"/>
              <a:t>e.V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1B2-7198-F848-9BE4-1C2983152706}" type="slidenum">
              <a:rPr lang="de-DE" smtClean="0"/>
              <a:t>14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18.7.2020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579" y="5789535"/>
            <a:ext cx="938784" cy="96926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712" y="0"/>
            <a:ext cx="9737651" cy="6858000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296883" y="522514"/>
            <a:ext cx="18525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>
                <a:solidFill>
                  <a:schemeClr val="bg1"/>
                </a:solidFill>
              </a:rPr>
              <a:t>Aufsuch</a:t>
            </a:r>
            <a:r>
              <a:rPr lang="de-DE" sz="3200" dirty="0">
                <a:solidFill>
                  <a:schemeClr val="bg1"/>
                </a:solidFill>
              </a:rPr>
              <a:t>-</a:t>
            </a:r>
          </a:p>
          <a:p>
            <a:r>
              <a:rPr lang="de-DE" sz="3200" dirty="0">
                <a:solidFill>
                  <a:schemeClr val="bg1"/>
                </a:solidFill>
              </a:rPr>
              <a:t>karte für</a:t>
            </a:r>
          </a:p>
          <a:p>
            <a:r>
              <a:rPr lang="de-DE" sz="3200" dirty="0" err="1">
                <a:solidFill>
                  <a:schemeClr val="bg1"/>
                </a:solidFill>
              </a:rPr>
              <a:t>Neowise</a:t>
            </a:r>
            <a:endParaRPr lang="de-DE" sz="3200" dirty="0">
              <a:solidFill>
                <a:schemeClr val="bg1"/>
              </a:solidFill>
            </a:endParaRPr>
          </a:p>
          <a:p>
            <a:endParaRPr lang="de-DE" sz="3200" dirty="0">
              <a:solidFill>
                <a:schemeClr val="bg1"/>
              </a:solidFill>
            </a:endParaRPr>
          </a:p>
          <a:p>
            <a:r>
              <a:rPr lang="de-DE" sz="3200" dirty="0">
                <a:solidFill>
                  <a:schemeClr val="bg1"/>
                </a:solidFill>
              </a:rPr>
              <a:t>Wikipedia</a:t>
            </a:r>
          </a:p>
          <a:p>
            <a:r>
              <a:rPr lang="de-DE" sz="3200" dirty="0">
                <a:solidFill>
                  <a:schemeClr val="bg1"/>
                </a:solidFill>
              </a:rPr>
              <a:t>(engl.)</a:t>
            </a:r>
          </a:p>
        </p:txBody>
      </p:sp>
    </p:spTree>
    <p:extLst>
      <p:ext uri="{BB962C8B-B14F-4D97-AF65-F5344CB8AC3E}">
        <p14:creationId xmlns:p14="http://schemas.microsoft.com/office/powerpoint/2010/main" val="3105098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Schwäbische</a:t>
            </a:r>
            <a:r>
              <a:rPr lang="en-US" dirty="0"/>
              <a:t> </a:t>
            </a:r>
            <a:r>
              <a:rPr lang="en-US" dirty="0" err="1"/>
              <a:t>Sternwarte</a:t>
            </a:r>
            <a:r>
              <a:rPr lang="en-US" dirty="0"/>
              <a:t> </a:t>
            </a:r>
            <a:r>
              <a:rPr lang="en-US" dirty="0" err="1"/>
              <a:t>e.V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1B2-7198-F848-9BE4-1C2983152706}" type="slidenum">
              <a:rPr lang="de-DE" smtClean="0"/>
              <a:t>15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18.7.2020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579" y="5789535"/>
            <a:ext cx="938784" cy="96926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90699" y="177065"/>
            <a:ext cx="8436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berühmtester Komet: 1/P Halley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813" y="884951"/>
            <a:ext cx="7481455" cy="5194898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9785268" y="5435592"/>
            <a:ext cx="1586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(1986) </a:t>
            </a:r>
          </a:p>
        </p:txBody>
      </p:sp>
    </p:spTree>
    <p:extLst>
      <p:ext uri="{BB962C8B-B14F-4D97-AF65-F5344CB8AC3E}">
        <p14:creationId xmlns:p14="http://schemas.microsoft.com/office/powerpoint/2010/main" val="2318407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Schwäbische</a:t>
            </a:r>
            <a:r>
              <a:rPr lang="en-US" dirty="0"/>
              <a:t> </a:t>
            </a:r>
            <a:r>
              <a:rPr lang="en-US" dirty="0" err="1"/>
              <a:t>Sternwarte</a:t>
            </a:r>
            <a:r>
              <a:rPr lang="en-US" dirty="0"/>
              <a:t> </a:t>
            </a:r>
            <a:r>
              <a:rPr lang="en-US" dirty="0" err="1"/>
              <a:t>e.V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1B2-7198-F848-9BE4-1C2983152706}" type="slidenum">
              <a:rPr lang="de-DE" smtClean="0"/>
              <a:t>16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18.7.2020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579" y="5789535"/>
            <a:ext cx="938784" cy="96926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835239" y="272259"/>
            <a:ext cx="46600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>
                <a:solidFill>
                  <a:schemeClr val="bg1"/>
                </a:solidFill>
              </a:rPr>
              <a:t>Halleyscher</a:t>
            </a:r>
            <a:r>
              <a:rPr lang="de-DE" sz="4000" dirty="0">
                <a:solidFill>
                  <a:schemeClr val="bg1"/>
                </a:solidFill>
              </a:rPr>
              <a:t> Komet auf dem Teppich von </a:t>
            </a:r>
            <a:r>
              <a:rPr lang="de-DE" sz="4000" dirty="0" err="1">
                <a:solidFill>
                  <a:schemeClr val="bg1"/>
                </a:solidFill>
              </a:rPr>
              <a:t>Bayeux</a:t>
            </a:r>
            <a:endParaRPr lang="de-DE" sz="4000" dirty="0">
              <a:solidFill>
                <a:schemeClr val="bg1"/>
              </a:solidFill>
            </a:endParaRPr>
          </a:p>
          <a:p>
            <a:r>
              <a:rPr lang="de-DE" sz="4000" dirty="0">
                <a:solidFill>
                  <a:schemeClr val="bg1"/>
                </a:solidFill>
              </a:rPr>
              <a:t> </a:t>
            </a:r>
          </a:p>
          <a:p>
            <a:r>
              <a:rPr lang="de-DE" sz="4000" dirty="0">
                <a:solidFill>
                  <a:schemeClr val="bg1"/>
                </a:solidFill>
              </a:rPr>
              <a:t>(Unglücksbote für die Schlacht von Hastings 1066)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8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82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Schwäbische</a:t>
            </a:r>
            <a:r>
              <a:rPr lang="en-US" dirty="0"/>
              <a:t> </a:t>
            </a:r>
            <a:r>
              <a:rPr lang="en-US" dirty="0" err="1"/>
              <a:t>Sternwarte</a:t>
            </a:r>
            <a:r>
              <a:rPr lang="en-US" dirty="0"/>
              <a:t> </a:t>
            </a:r>
            <a:r>
              <a:rPr lang="en-US" dirty="0" err="1"/>
              <a:t>e.V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1B2-7198-F848-9BE4-1C2983152706}" type="slidenum">
              <a:rPr lang="de-DE" smtClean="0"/>
              <a:t>17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18.7.2020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579" y="5789535"/>
            <a:ext cx="938784" cy="96926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71945" y="687023"/>
            <a:ext cx="91726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>
                <a:solidFill>
                  <a:schemeClr val="bg1"/>
                </a:solidFill>
              </a:rPr>
              <a:t>Halleyscher</a:t>
            </a:r>
            <a:r>
              <a:rPr lang="de-DE" sz="4000" dirty="0">
                <a:solidFill>
                  <a:schemeClr val="bg1"/>
                </a:solidFill>
              </a:rPr>
              <a:t> Komet</a:t>
            </a:r>
          </a:p>
          <a:p>
            <a:endParaRPr lang="de-DE" sz="4000" dirty="0">
              <a:solidFill>
                <a:schemeClr val="bg1"/>
              </a:solidFill>
            </a:endParaRPr>
          </a:p>
          <a:p>
            <a:r>
              <a:rPr lang="de-DE" sz="4000" dirty="0">
                <a:solidFill>
                  <a:schemeClr val="bg1"/>
                </a:solidFill>
              </a:rPr>
              <a:t>Größe: ca. 15 km x 7 km x 7 km </a:t>
            </a:r>
          </a:p>
          <a:p>
            <a:endParaRPr lang="de-DE" sz="4000" dirty="0">
              <a:solidFill>
                <a:schemeClr val="bg1"/>
              </a:solidFill>
            </a:endParaRPr>
          </a:p>
          <a:p>
            <a:r>
              <a:rPr lang="de-DE" sz="4000" dirty="0">
                <a:solidFill>
                  <a:schemeClr val="bg1"/>
                </a:solidFill>
              </a:rPr>
              <a:t>Umlaufzeit: ca. 75,3 Jahre</a:t>
            </a:r>
          </a:p>
          <a:p>
            <a:endParaRPr lang="de-DE" sz="4000" dirty="0">
              <a:solidFill>
                <a:schemeClr val="bg1"/>
              </a:solidFill>
            </a:endParaRPr>
          </a:p>
          <a:p>
            <a:r>
              <a:rPr lang="de-DE" sz="4000" dirty="0">
                <a:solidFill>
                  <a:schemeClr val="bg1"/>
                </a:solidFill>
              </a:rPr>
              <a:t>nächste Wiederkehr:  2061 </a:t>
            </a:r>
          </a:p>
        </p:txBody>
      </p:sp>
    </p:spTree>
    <p:extLst>
      <p:ext uri="{BB962C8B-B14F-4D97-AF65-F5344CB8AC3E}">
        <p14:creationId xmlns:p14="http://schemas.microsoft.com/office/powerpoint/2010/main" val="1222366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Schwäbische</a:t>
            </a:r>
            <a:r>
              <a:rPr lang="en-US" dirty="0"/>
              <a:t> </a:t>
            </a:r>
            <a:r>
              <a:rPr lang="en-US" dirty="0" err="1"/>
              <a:t>Sternwarte</a:t>
            </a:r>
            <a:r>
              <a:rPr lang="en-US" dirty="0"/>
              <a:t> </a:t>
            </a:r>
            <a:r>
              <a:rPr lang="en-US" dirty="0" err="1"/>
              <a:t>e.V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1B2-7198-F848-9BE4-1C2983152706}" type="slidenum">
              <a:rPr lang="de-DE" smtClean="0"/>
              <a:t>2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18.07.2020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6605" y="354607"/>
            <a:ext cx="11236411" cy="795878"/>
          </a:xfrm>
        </p:spPr>
        <p:txBody>
          <a:bodyPr>
            <a:normAutofit/>
          </a:bodyPr>
          <a:lstStyle/>
          <a:p>
            <a:pPr algn="l"/>
            <a:r>
              <a:rPr lang="de-DE" sz="4400" b="1" dirty="0">
                <a:solidFill>
                  <a:schemeClr val="bg1"/>
                </a:solidFill>
              </a:rPr>
              <a:t>Was sind Meteoriten?</a:t>
            </a:r>
            <a:endParaRPr lang="de-DE" sz="4400" dirty="0">
              <a:solidFill>
                <a:schemeClr val="bg1"/>
              </a:solidFill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579" y="5789535"/>
            <a:ext cx="938784" cy="969264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3332205" y="1097984"/>
            <a:ext cx="8021595" cy="8085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de-DE" sz="3200" dirty="0">
                <a:solidFill>
                  <a:schemeClr val="bg1"/>
                </a:solidFill>
                <a:latin typeface="+mn-lt"/>
              </a:rPr>
              <a:t>Vom Himmel gefallene Stein- oder Erzbrocken!</a:t>
            </a: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482560" y="2432223"/>
            <a:ext cx="11236411" cy="6766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400" b="1" dirty="0">
                <a:solidFill>
                  <a:schemeClr val="bg1"/>
                </a:solidFill>
              </a:rPr>
              <a:t>Wo kommen sie her?</a:t>
            </a:r>
            <a:endParaRPr lang="de-DE" sz="4400" dirty="0">
              <a:solidFill>
                <a:schemeClr val="bg1"/>
              </a:solidFill>
            </a:endParaRP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3332205" y="3231737"/>
            <a:ext cx="8021595" cy="7250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de-DE" sz="3200" dirty="0">
                <a:solidFill>
                  <a:schemeClr val="bg1"/>
                </a:solidFill>
                <a:latin typeface="+mn-lt"/>
              </a:rPr>
              <a:t>Es handelt sich um Bruchstücke von Kometen.</a:t>
            </a:r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482560" y="4508048"/>
            <a:ext cx="11236411" cy="6772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400" b="1" dirty="0">
                <a:solidFill>
                  <a:schemeClr val="bg1"/>
                </a:solidFill>
              </a:rPr>
              <a:t>Und wo kommen die Kometen her?</a:t>
            </a:r>
            <a:endParaRPr lang="de-DE" sz="4400" dirty="0">
              <a:solidFill>
                <a:schemeClr val="bg1"/>
              </a:solidFill>
            </a:endParaRPr>
          </a:p>
        </p:txBody>
      </p:sp>
      <p:sp>
        <p:nvSpPr>
          <p:cNvPr id="16" name="Titel 1"/>
          <p:cNvSpPr txBox="1">
            <a:spLocks/>
          </p:cNvSpPr>
          <p:nvPr/>
        </p:nvSpPr>
        <p:spPr>
          <a:xfrm>
            <a:off x="3332205" y="5261082"/>
            <a:ext cx="8021595" cy="7250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de-DE" sz="3200" dirty="0">
                <a:solidFill>
                  <a:schemeClr val="bg1"/>
                </a:solidFill>
                <a:latin typeface="+mn-lt"/>
              </a:rPr>
              <a:t>Von ganz weit außen im Sonnensystem.</a:t>
            </a:r>
          </a:p>
        </p:txBody>
      </p:sp>
    </p:spTree>
    <p:extLst>
      <p:ext uri="{BB962C8B-B14F-4D97-AF65-F5344CB8AC3E}">
        <p14:creationId xmlns:p14="http://schemas.microsoft.com/office/powerpoint/2010/main" val="70798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/>
          <p:cNvSpPr/>
          <p:nvPr/>
        </p:nvSpPr>
        <p:spPr>
          <a:xfrm>
            <a:off x="3336966" y="2400773"/>
            <a:ext cx="7482444" cy="17700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Schwäbische</a:t>
            </a:r>
            <a:r>
              <a:rPr lang="en-US" dirty="0"/>
              <a:t> </a:t>
            </a:r>
            <a:r>
              <a:rPr lang="en-US" dirty="0" err="1"/>
              <a:t>Sternwarte</a:t>
            </a:r>
            <a:r>
              <a:rPr lang="en-US" dirty="0"/>
              <a:t> </a:t>
            </a:r>
            <a:r>
              <a:rPr lang="en-US" dirty="0" err="1"/>
              <a:t>e.V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1B2-7198-F848-9BE4-1C2983152706}" type="slidenum">
              <a:rPr lang="de-DE" smtClean="0"/>
              <a:t>3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18.7.2020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579" y="5789535"/>
            <a:ext cx="938784" cy="969264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6537960" y="3063240"/>
            <a:ext cx="360000" cy="36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8875419" y="2447389"/>
            <a:ext cx="180000" cy="18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8875419" y="2030681"/>
            <a:ext cx="1218607" cy="370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Erde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066594" y="2257297"/>
            <a:ext cx="2373295" cy="370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Bahnebene der Erde</a:t>
            </a:r>
          </a:p>
        </p:txBody>
      </p:sp>
      <p:sp>
        <p:nvSpPr>
          <p:cNvPr id="13" name="Bogen 12"/>
          <p:cNvSpPr/>
          <p:nvPr/>
        </p:nvSpPr>
        <p:spPr>
          <a:xfrm rot="905755">
            <a:off x="-6344708" y="1027155"/>
            <a:ext cx="18094621" cy="2160000"/>
          </a:xfrm>
          <a:prstGeom prst="arc">
            <a:avLst>
              <a:gd name="adj1" fmla="val 21387033"/>
              <a:gd name="adj2" fmla="val 5225927"/>
            </a:avLst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Bogen 18"/>
          <p:cNvSpPr/>
          <p:nvPr/>
        </p:nvSpPr>
        <p:spPr>
          <a:xfrm rot="905755">
            <a:off x="-6440702" y="962556"/>
            <a:ext cx="18094621" cy="2160000"/>
          </a:xfrm>
          <a:prstGeom prst="arc">
            <a:avLst>
              <a:gd name="adj1" fmla="val 16147175"/>
              <a:gd name="adj2" fmla="val 21401431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3812761" y="944987"/>
            <a:ext cx="2373295" cy="370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Kometenbahn</a:t>
            </a:r>
          </a:p>
        </p:txBody>
      </p:sp>
    </p:spTree>
    <p:extLst>
      <p:ext uri="{BB962C8B-B14F-4D97-AF65-F5344CB8AC3E}">
        <p14:creationId xmlns:p14="http://schemas.microsoft.com/office/powerpoint/2010/main" val="557644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Schwäbische</a:t>
            </a:r>
            <a:r>
              <a:rPr lang="en-US" dirty="0"/>
              <a:t> </a:t>
            </a:r>
            <a:r>
              <a:rPr lang="en-US" dirty="0" err="1"/>
              <a:t>Sternwarte</a:t>
            </a:r>
            <a:r>
              <a:rPr lang="en-US" dirty="0"/>
              <a:t> </a:t>
            </a:r>
            <a:r>
              <a:rPr lang="en-US" dirty="0" err="1"/>
              <a:t>e.V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1B2-7198-F848-9BE4-1C2983152706}" type="slidenum">
              <a:rPr lang="de-DE" smtClean="0"/>
              <a:t>4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18.7.2020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6605" y="308763"/>
            <a:ext cx="11236411" cy="1257173"/>
          </a:xfrm>
        </p:spPr>
        <p:txBody>
          <a:bodyPr>
            <a:normAutofit fontScale="90000"/>
          </a:bodyPr>
          <a:lstStyle/>
          <a:p>
            <a:pPr algn="l"/>
            <a:r>
              <a:rPr lang="de-DE" sz="4400" b="1" dirty="0">
                <a:solidFill>
                  <a:schemeClr val="bg1"/>
                </a:solidFill>
              </a:rPr>
              <a:t>Ein Komet besteht aus Eis, Staub, Gesteins- und Erzbrocken.</a:t>
            </a:r>
            <a:endParaRPr lang="de-DE" sz="4400" dirty="0">
              <a:solidFill>
                <a:schemeClr val="bg1"/>
              </a:solidFill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579" y="5789535"/>
            <a:ext cx="938784" cy="969264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482560" y="1851708"/>
            <a:ext cx="11236411" cy="1280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/>
                </a:solidFill>
              </a:rPr>
              <a:t>In Sonnennähe löst er sich durch die Sonnenstrahlung teilweise auf (manchmal auch ganz).</a:t>
            </a:r>
            <a:endParaRPr lang="de-DE" sz="4000" dirty="0">
              <a:solidFill>
                <a:schemeClr val="bg1"/>
              </a:solidFill>
            </a:endParaRPr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482560" y="3472740"/>
            <a:ext cx="11236411" cy="1230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/>
                </a:solidFill>
              </a:rPr>
              <a:t>Die Bruchstücke verteilen sich entlang </a:t>
            </a:r>
          </a:p>
          <a:p>
            <a:pPr algn="l"/>
            <a:r>
              <a:rPr lang="de-DE" sz="4000" b="1" dirty="0">
                <a:solidFill>
                  <a:schemeClr val="bg1"/>
                </a:solidFill>
              </a:rPr>
              <a:t>der Kometenbahn (und kreisen dort um die Sonne).</a:t>
            </a:r>
            <a:endParaRPr lang="de-DE" sz="4000" dirty="0">
              <a:solidFill>
                <a:schemeClr val="bg1"/>
              </a:solidFill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436604" y="5043319"/>
            <a:ext cx="11236411" cy="1230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FFFF00"/>
                </a:solidFill>
              </a:rPr>
              <a:t>Kreuzt die Erde eine Kometenbahn, kollidiert sie mit den dort umlaufenden Bruchstücken.</a:t>
            </a:r>
            <a:endParaRPr lang="de-DE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35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Schwäbische</a:t>
            </a:r>
            <a:r>
              <a:rPr lang="en-US" dirty="0"/>
              <a:t> </a:t>
            </a:r>
            <a:r>
              <a:rPr lang="en-US" dirty="0" err="1"/>
              <a:t>Sternwarte</a:t>
            </a:r>
            <a:r>
              <a:rPr lang="en-US" dirty="0"/>
              <a:t> </a:t>
            </a:r>
            <a:r>
              <a:rPr lang="en-US" dirty="0" err="1"/>
              <a:t>e.V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1B2-7198-F848-9BE4-1C2983152706}" type="slidenum">
              <a:rPr lang="de-DE" smtClean="0"/>
              <a:t>5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18.7.2020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6605" y="187176"/>
            <a:ext cx="11236411" cy="568409"/>
          </a:xfrm>
        </p:spPr>
        <p:txBody>
          <a:bodyPr>
            <a:normAutofit/>
          </a:bodyPr>
          <a:lstStyle/>
          <a:p>
            <a:pPr algn="l"/>
            <a:r>
              <a:rPr lang="de-DE" sz="3200" b="1" dirty="0">
                <a:solidFill>
                  <a:schemeClr val="bg1"/>
                </a:solidFill>
              </a:rPr>
              <a:t>Kollisionsgeschwindigkeit: ca. Bahngeschwindigkeit der Erde! </a:t>
            </a:r>
            <a:endParaRPr lang="de-DE" sz="3200" dirty="0">
              <a:solidFill>
                <a:schemeClr val="bg1"/>
              </a:solidFill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579" y="5789535"/>
            <a:ext cx="938784" cy="969264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2612791" y="1021334"/>
            <a:ext cx="6333876" cy="6260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u="sng" dirty="0">
                <a:solidFill>
                  <a:srgbClr val="FFFF00"/>
                </a:solidFill>
              </a:rPr>
              <a:t>Bahngeschwindigkeit der Erde</a:t>
            </a:r>
            <a:endParaRPr lang="de-DE" sz="4000" u="sng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itel 1"/>
              <p:cNvSpPr txBox="1">
                <a:spLocks/>
              </p:cNvSpPr>
              <p:nvPr/>
            </p:nvSpPr>
            <p:spPr>
              <a:xfrm>
                <a:off x="436605" y="1678268"/>
                <a:ext cx="10812974" cy="71347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de-DE" sz="3200" b="1" dirty="0">
                    <a:solidFill>
                      <a:schemeClr val="bg1"/>
                    </a:solidFill>
                  </a:rPr>
                  <a:t>Länge der Bahn  =   1 AE * 2 </a:t>
                </a:r>
                <a14:m>
                  <m:oMath xmlns:m="http://schemas.openxmlformats.org/officeDocument/2006/math">
                    <m:r>
                      <a:rPr lang="de-DE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de-DE" sz="3200" b="1" dirty="0">
                    <a:solidFill>
                      <a:schemeClr val="bg1"/>
                    </a:solidFill>
                  </a:rPr>
                  <a:t>  =  150 </a:t>
                </a:r>
                <a:r>
                  <a:rPr lang="de-DE" sz="3200" b="1" dirty="0" err="1">
                    <a:solidFill>
                      <a:schemeClr val="bg1"/>
                    </a:solidFill>
                  </a:rPr>
                  <a:t>Mio</a:t>
                </a:r>
                <a:r>
                  <a:rPr lang="de-DE" sz="3200" b="1" dirty="0">
                    <a:solidFill>
                      <a:schemeClr val="bg1"/>
                    </a:solidFill>
                  </a:rPr>
                  <a:t> km * 2 </a:t>
                </a:r>
                <a14:m>
                  <m:oMath xmlns:m="http://schemas.openxmlformats.org/officeDocument/2006/math">
                    <m:r>
                      <a:rPr lang="de-DE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de-DE" sz="3200" b="1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5" name="Titel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605" y="1678268"/>
                <a:ext cx="10812974" cy="713479"/>
              </a:xfrm>
              <a:prstGeom prst="rect">
                <a:avLst/>
              </a:prstGeom>
              <a:blipFill rotWithShape="0">
                <a:blip r:embed="rId4"/>
                <a:stretch>
                  <a:fillRect l="-1466" b="-2906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el 1"/>
          <p:cNvSpPr txBox="1">
            <a:spLocks/>
          </p:cNvSpPr>
          <p:nvPr/>
        </p:nvSpPr>
        <p:spPr>
          <a:xfrm>
            <a:off x="329299" y="2475435"/>
            <a:ext cx="11343717" cy="5756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b="1" dirty="0">
                <a:solidFill>
                  <a:schemeClr val="bg1"/>
                </a:solidFill>
              </a:rPr>
              <a:t>			   ( =   150 </a:t>
            </a:r>
            <a:r>
              <a:rPr lang="de-DE" sz="2800" b="1" dirty="0" err="1">
                <a:solidFill>
                  <a:schemeClr val="bg1"/>
                </a:solidFill>
              </a:rPr>
              <a:t>Mio</a:t>
            </a:r>
            <a:r>
              <a:rPr lang="de-DE" sz="2800" b="1" dirty="0">
                <a:solidFill>
                  <a:schemeClr val="bg1"/>
                </a:solidFill>
              </a:rPr>
              <a:t> km  * 6,28  =  942 </a:t>
            </a:r>
            <a:r>
              <a:rPr lang="de-DE" sz="2800" b="1" dirty="0" err="1">
                <a:solidFill>
                  <a:schemeClr val="bg1"/>
                </a:solidFill>
              </a:rPr>
              <a:t>Mio</a:t>
            </a:r>
            <a:r>
              <a:rPr lang="de-DE" sz="2800" b="1" dirty="0">
                <a:solidFill>
                  <a:schemeClr val="bg1"/>
                </a:solidFill>
              </a:rPr>
              <a:t> km)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el 1"/>
              <p:cNvSpPr txBox="1">
                <a:spLocks/>
              </p:cNvSpPr>
              <p:nvPr/>
            </p:nvSpPr>
            <p:spPr>
              <a:xfrm>
                <a:off x="436605" y="3261195"/>
                <a:ext cx="10037431" cy="71347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de-DE" sz="3200" b="1" dirty="0">
                    <a:solidFill>
                      <a:schemeClr val="bg1"/>
                    </a:solidFill>
                  </a:rPr>
                  <a:t>Umlaufdauer  =  1 Jahr  </a:t>
                </a:r>
                <a:r>
                  <a:rPr lang="de-DE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≈ </a:t>
                </a:r>
                <a14:m>
                  <m:oMath xmlns:m="http://schemas.openxmlformats.org/officeDocument/2006/math">
                    <m:r>
                      <a:rPr lang="de-DE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</m:oMath>
                </a14:m>
                <a:r>
                  <a:rPr lang="de-DE" sz="3200" b="1" dirty="0">
                    <a:solidFill>
                      <a:schemeClr val="bg1"/>
                    </a:solidFill>
                  </a:rPr>
                  <a:t> * 10 </a:t>
                </a:r>
                <a:r>
                  <a:rPr lang="de-DE" sz="3200" b="1" dirty="0" err="1">
                    <a:solidFill>
                      <a:schemeClr val="bg1"/>
                    </a:solidFill>
                  </a:rPr>
                  <a:t>Mio</a:t>
                </a:r>
                <a:r>
                  <a:rPr lang="de-DE" sz="3200" b="1" dirty="0">
                    <a:solidFill>
                      <a:schemeClr val="bg1"/>
                    </a:solidFill>
                  </a:rPr>
                  <a:t> s  </a:t>
                </a:r>
              </a:p>
            </p:txBody>
          </p:sp>
        </mc:Choice>
        <mc:Fallback xmlns="">
          <p:sp>
            <p:nvSpPr>
              <p:cNvPr id="12" name="Titel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605" y="3261195"/>
                <a:ext cx="10037431" cy="713479"/>
              </a:xfrm>
              <a:prstGeom prst="rect">
                <a:avLst/>
              </a:prstGeom>
              <a:blipFill rotWithShape="0">
                <a:blip r:embed="rId5"/>
                <a:stretch>
                  <a:fillRect l="-1580" b="-2906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el 1"/>
              <p:cNvSpPr txBox="1">
                <a:spLocks/>
              </p:cNvSpPr>
              <p:nvPr/>
            </p:nvSpPr>
            <p:spPr>
              <a:xfrm>
                <a:off x="436605" y="4351568"/>
                <a:ext cx="10812974" cy="71347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de-DE" sz="3200" b="1" dirty="0">
                    <a:solidFill>
                      <a:schemeClr val="bg1"/>
                    </a:solidFill>
                  </a:rPr>
                  <a:t>Geschwindigkeit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𝑺𝒕𝒓𝒆𝒄𝒌𝒆</m:t>
                        </m:r>
                      </m:num>
                      <m:den>
                        <m:r>
                          <a:rPr lang="de-DE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𝒁𝒆𝒊𝒕</m:t>
                        </m:r>
                      </m:den>
                    </m:f>
                  </m:oMath>
                </a14:m>
                <a:r>
                  <a:rPr lang="de-DE" sz="3200" b="1" dirty="0">
                    <a:solidFill>
                      <a:schemeClr val="bg1"/>
                    </a:solidFill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𝟏𝟓𝟎</m:t>
                        </m:r>
                        <m:r>
                          <a:rPr lang="de-DE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𝑴𝒊𝒐</m:t>
                        </m:r>
                        <m:r>
                          <a:rPr lang="de-DE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𝒌𝒎</m:t>
                        </m:r>
                        <m:r>
                          <a:rPr lang="de-DE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de-DE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de-DE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de-DE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𝑴𝒊𝒐</m:t>
                        </m:r>
                        <m:r>
                          <a:rPr lang="de-DE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de-DE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den>
                    </m:f>
                  </m:oMath>
                </a14:m>
                <a:r>
                  <a:rPr lang="de-DE" sz="3200" b="1" dirty="0">
                    <a:solidFill>
                      <a:schemeClr val="bg1"/>
                    </a:solidFill>
                  </a:rPr>
                  <a:t>  =  30 km/s</a:t>
                </a:r>
              </a:p>
            </p:txBody>
          </p:sp>
        </mc:Choice>
        <mc:Fallback xmlns="">
          <p:sp>
            <p:nvSpPr>
              <p:cNvPr id="14" name="Titel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605" y="4351568"/>
                <a:ext cx="10812974" cy="713479"/>
              </a:xfrm>
              <a:prstGeom prst="rect">
                <a:avLst/>
              </a:prstGeom>
              <a:blipFill rotWithShape="0">
                <a:blip r:embed="rId6"/>
                <a:stretch>
                  <a:fillRect l="-1466" t="-3419" b="-170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itel 1"/>
          <p:cNvSpPr txBox="1">
            <a:spLocks/>
          </p:cNvSpPr>
          <p:nvPr/>
        </p:nvSpPr>
        <p:spPr>
          <a:xfrm>
            <a:off x="436605" y="5223837"/>
            <a:ext cx="2342221" cy="7134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200" b="1" dirty="0">
                <a:solidFill>
                  <a:schemeClr val="bg1"/>
                </a:solidFill>
              </a:rPr>
              <a:t>=  ?? km/h  </a:t>
            </a:r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5291634" y="5467852"/>
            <a:ext cx="3318966" cy="7134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rgbClr val="FFFF0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rgbClr val="FF0000"/>
                </a:solidFill>
              </a:rPr>
              <a:t>= 108000 km/h  </a:t>
            </a:r>
          </a:p>
        </p:txBody>
      </p:sp>
    </p:spTree>
    <p:extLst>
      <p:ext uri="{BB962C8B-B14F-4D97-AF65-F5344CB8AC3E}">
        <p14:creationId xmlns:p14="http://schemas.microsoft.com/office/powerpoint/2010/main" val="2547172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Schwäbische</a:t>
            </a:r>
            <a:r>
              <a:rPr lang="en-US" dirty="0"/>
              <a:t> </a:t>
            </a:r>
            <a:r>
              <a:rPr lang="en-US" dirty="0" err="1"/>
              <a:t>Sternwarte</a:t>
            </a:r>
            <a:r>
              <a:rPr lang="en-US" dirty="0"/>
              <a:t> </a:t>
            </a:r>
            <a:r>
              <a:rPr lang="en-US" dirty="0" err="1"/>
              <a:t>e.V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1B2-7198-F848-9BE4-1C2983152706}" type="slidenum">
              <a:rPr lang="de-DE" smtClean="0"/>
              <a:t>6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18.7.2020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6605" y="344388"/>
            <a:ext cx="11236411" cy="902524"/>
          </a:xfrm>
        </p:spPr>
        <p:txBody>
          <a:bodyPr>
            <a:normAutofit fontScale="90000"/>
          </a:bodyPr>
          <a:lstStyle/>
          <a:p>
            <a:pPr algn="l"/>
            <a:r>
              <a:rPr lang="de-DE" sz="3200" b="1" dirty="0">
                <a:solidFill>
                  <a:schemeClr val="bg1"/>
                </a:solidFill>
              </a:rPr>
              <a:t>Ein Staubteilchen, das mit dieser Geschwindigkeit in die Erdatmosphäre eintritt, verglüht und erzeugt eine Leuchtspur: eine Sternschnuppe. </a:t>
            </a:r>
            <a:endParaRPr lang="de-DE" sz="3200" dirty="0">
              <a:solidFill>
                <a:schemeClr val="bg1"/>
              </a:solidFill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579" y="5789535"/>
            <a:ext cx="938784" cy="96926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50" y="1365662"/>
            <a:ext cx="7335616" cy="489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44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Schwäbische</a:t>
            </a:r>
            <a:r>
              <a:rPr lang="en-US" dirty="0"/>
              <a:t> </a:t>
            </a:r>
            <a:r>
              <a:rPr lang="en-US" dirty="0" err="1"/>
              <a:t>Sternwarte</a:t>
            </a:r>
            <a:r>
              <a:rPr lang="en-US" dirty="0"/>
              <a:t> </a:t>
            </a:r>
            <a:r>
              <a:rPr lang="en-US" dirty="0" err="1"/>
              <a:t>e.V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1B2-7198-F848-9BE4-1C2983152706}" type="slidenum">
              <a:rPr lang="de-DE" smtClean="0"/>
              <a:t>7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18.7.2020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24483" y="629392"/>
            <a:ext cx="11081470" cy="617520"/>
          </a:xfrm>
        </p:spPr>
        <p:txBody>
          <a:bodyPr>
            <a:normAutofit/>
          </a:bodyPr>
          <a:lstStyle/>
          <a:p>
            <a:pPr algn="l"/>
            <a:r>
              <a:rPr lang="de-DE" sz="3200" b="1" dirty="0">
                <a:solidFill>
                  <a:schemeClr val="bg1"/>
                </a:solidFill>
              </a:rPr>
              <a:t>Größere Teilchen (&gt; 1 cm) erzeugen spektakuläre „Feuerkugeln“. </a:t>
            </a:r>
            <a:endParaRPr lang="de-DE" sz="3200" dirty="0">
              <a:solidFill>
                <a:schemeClr val="bg1"/>
              </a:solidFill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579" y="5789535"/>
            <a:ext cx="938784" cy="96926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753" y="1533419"/>
            <a:ext cx="5268494" cy="3613348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720623" y="5333971"/>
            <a:ext cx="10429317" cy="8351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b="1" dirty="0">
                <a:solidFill>
                  <a:schemeClr val="bg1"/>
                </a:solidFill>
              </a:rPr>
              <a:t>Sie verglühen manchmal nicht vollständig. Der zur Erde fallende Rest heißt METEORIT. 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901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Schwäbische</a:t>
            </a:r>
            <a:r>
              <a:rPr lang="en-US" dirty="0"/>
              <a:t> </a:t>
            </a:r>
            <a:r>
              <a:rPr lang="en-US" dirty="0" err="1"/>
              <a:t>Sternwarte</a:t>
            </a:r>
            <a:r>
              <a:rPr lang="en-US" dirty="0"/>
              <a:t> </a:t>
            </a:r>
            <a:r>
              <a:rPr lang="en-US" dirty="0" err="1"/>
              <a:t>e.V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1B2-7198-F848-9BE4-1C2983152706}" type="slidenum">
              <a:rPr lang="de-DE" smtClean="0"/>
              <a:t>8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18.7.2020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24483" y="629392"/>
            <a:ext cx="11081470" cy="617520"/>
          </a:xfrm>
        </p:spPr>
        <p:txBody>
          <a:bodyPr>
            <a:normAutofit/>
          </a:bodyPr>
          <a:lstStyle/>
          <a:p>
            <a:pPr algn="l"/>
            <a:r>
              <a:rPr lang="de-DE" sz="3200" b="1" dirty="0">
                <a:solidFill>
                  <a:schemeClr val="bg1"/>
                </a:solidFill>
              </a:rPr>
              <a:t>Die Leuchterscheinungen heißen METEORE. </a:t>
            </a:r>
            <a:endParaRPr lang="de-DE" sz="3200" dirty="0">
              <a:solidFill>
                <a:schemeClr val="bg1"/>
              </a:solidFill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579" y="5789535"/>
            <a:ext cx="938784" cy="96926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924483" y="1504967"/>
            <a:ext cx="10325096" cy="6175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200" b="1" dirty="0">
                <a:solidFill>
                  <a:schemeClr val="bg1"/>
                </a:solidFill>
              </a:rPr>
              <a:t>Die Teilchen, die Meteore hervorrufen, heißen METEOROIDE. 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886942" y="2420868"/>
            <a:ext cx="10325096" cy="40910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200" b="1" dirty="0">
                <a:solidFill>
                  <a:schemeClr val="bg1"/>
                </a:solidFill>
              </a:rPr>
              <a:t>Wann sehen wir wieder viele Sternschnuppen?</a:t>
            </a:r>
          </a:p>
          <a:p>
            <a:pPr algn="l"/>
            <a:endParaRPr lang="de-DE" sz="3200" b="1" dirty="0">
              <a:solidFill>
                <a:schemeClr val="bg1"/>
              </a:solidFill>
            </a:endParaRPr>
          </a:p>
          <a:p>
            <a:pPr algn="l"/>
            <a:r>
              <a:rPr lang="de-DE" sz="3200" b="1" dirty="0">
                <a:solidFill>
                  <a:schemeClr val="bg1"/>
                </a:solidFill>
              </a:rPr>
              <a:t>Jetzt!     Vom 17. Juli – 24. August!</a:t>
            </a:r>
          </a:p>
          <a:p>
            <a:pPr algn="l"/>
            <a:endParaRPr lang="de-DE" sz="3200" b="1" dirty="0">
              <a:solidFill>
                <a:schemeClr val="bg1"/>
              </a:solidFill>
            </a:endParaRPr>
          </a:p>
          <a:p>
            <a:pPr algn="l"/>
            <a:r>
              <a:rPr lang="de-DE" sz="3200" b="1" dirty="0">
                <a:solidFill>
                  <a:schemeClr val="bg1"/>
                </a:solidFill>
              </a:rPr>
              <a:t>Die Perseiden (Überreste des Kometen 109/P Swift-</a:t>
            </a:r>
            <a:r>
              <a:rPr lang="de-DE" sz="3200" b="1" dirty="0" err="1">
                <a:solidFill>
                  <a:schemeClr val="bg1"/>
                </a:solidFill>
              </a:rPr>
              <a:t>Tuttle</a:t>
            </a:r>
            <a:r>
              <a:rPr lang="de-DE" sz="3200" b="1" dirty="0">
                <a:solidFill>
                  <a:schemeClr val="bg1"/>
                </a:solidFill>
              </a:rPr>
              <a:t>)!</a:t>
            </a:r>
          </a:p>
          <a:p>
            <a:pPr algn="l"/>
            <a:endParaRPr lang="de-DE" sz="3200" b="1" dirty="0">
              <a:solidFill>
                <a:schemeClr val="bg1"/>
              </a:solidFill>
            </a:endParaRPr>
          </a:p>
          <a:p>
            <a:pPr algn="l"/>
            <a:r>
              <a:rPr lang="de-DE" sz="3200" b="1" dirty="0">
                <a:solidFill>
                  <a:schemeClr val="bg1"/>
                </a:solidFill>
              </a:rPr>
              <a:t>Aktivitätsmaximum: Nacht vom 12. auf den 13. August  (nach Mitternacht)</a:t>
            </a:r>
          </a:p>
          <a:p>
            <a:pPr algn="l"/>
            <a:endParaRPr lang="de-DE" sz="3200" b="1" dirty="0">
              <a:solidFill>
                <a:schemeClr val="bg1"/>
              </a:solidFill>
            </a:endParaRPr>
          </a:p>
        </p:txBody>
      </p:sp>
      <p:cxnSp>
        <p:nvCxnSpPr>
          <p:cNvPr id="8" name="Gerader Verbinder 7"/>
          <p:cNvCxnSpPr/>
          <p:nvPr/>
        </p:nvCxnSpPr>
        <p:spPr>
          <a:xfrm>
            <a:off x="380010" y="2327567"/>
            <a:ext cx="11338961" cy="0"/>
          </a:xfrm>
          <a:prstGeom prst="line">
            <a:avLst/>
          </a:prstGeom>
          <a:ln w="539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6157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Schwäbische</a:t>
            </a:r>
            <a:r>
              <a:rPr lang="en-US" dirty="0"/>
              <a:t> </a:t>
            </a:r>
            <a:r>
              <a:rPr lang="en-US" dirty="0" err="1"/>
              <a:t>Sternwarte</a:t>
            </a:r>
            <a:r>
              <a:rPr lang="en-US" dirty="0"/>
              <a:t> </a:t>
            </a:r>
            <a:r>
              <a:rPr lang="en-US" dirty="0" err="1"/>
              <a:t>e.V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1B2-7198-F848-9BE4-1C2983152706}" type="slidenum">
              <a:rPr lang="de-DE" smtClean="0"/>
              <a:t>9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18.7.2020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579" y="5789535"/>
            <a:ext cx="938784" cy="96926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851313" y="300842"/>
            <a:ext cx="8704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Der Komet: C/2020 F3 </a:t>
            </a:r>
            <a:r>
              <a:rPr lang="de-DE" sz="4000" dirty="0" err="1">
                <a:solidFill>
                  <a:schemeClr val="bg1"/>
                </a:solidFill>
              </a:rPr>
              <a:t>Neowise</a:t>
            </a:r>
            <a:endParaRPr lang="de-DE" sz="4000" dirty="0">
              <a:solidFill>
                <a:schemeClr val="bg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262" y="1185257"/>
            <a:ext cx="72009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45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SW" id="{49EE9E95-3A52-9842-A3FD-01495293EAAB}" vid="{0E43480D-863D-1345-B577-B5679695BA2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587</Words>
  <Application>Microsoft Office PowerPoint</Application>
  <PresentationFormat>Breitbild</PresentationFormat>
  <Paragraphs>132</Paragraphs>
  <Slides>17</Slides>
  <Notes>17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Office-Design</vt:lpstr>
      <vt:lpstr>Meteoriten, Meteore und Meteoroide</vt:lpstr>
      <vt:lpstr>Was sind Meteoriten?</vt:lpstr>
      <vt:lpstr>PowerPoint-Präsentation</vt:lpstr>
      <vt:lpstr>Ein Komet besteht aus Eis, Staub, Gesteins- und Erzbrocken.</vt:lpstr>
      <vt:lpstr>Kollisionsgeschwindigkeit: ca. Bahngeschwindigkeit der Erde! </vt:lpstr>
      <vt:lpstr>Ein Staubteilchen, das mit dieser Geschwindigkeit in die Erdatmosphäre eintritt, verglüht und erzeugt eine Leuchtspur: eine Sternschnuppe. </vt:lpstr>
      <vt:lpstr>Größere Teilchen (&gt; 1 cm) erzeugen spektakuläre „Feuerkugeln“. </vt:lpstr>
      <vt:lpstr>Die Leuchterscheinungen heißen METEORE.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Stefan Benz</dc:creator>
  <cp:lastModifiedBy>Lukas Zaremba</cp:lastModifiedBy>
  <cp:revision>839</cp:revision>
  <dcterms:created xsi:type="dcterms:W3CDTF">2017-09-23T06:47:51Z</dcterms:created>
  <dcterms:modified xsi:type="dcterms:W3CDTF">2023-09-03T23:41:43Z</dcterms:modified>
</cp:coreProperties>
</file>