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308" r:id="rId2"/>
    <p:sldId id="396" r:id="rId3"/>
    <p:sldId id="397" r:id="rId4"/>
    <p:sldId id="398" r:id="rId5"/>
    <p:sldId id="399" r:id="rId6"/>
    <p:sldId id="400" r:id="rId7"/>
    <p:sldId id="401" r:id="rId8"/>
    <p:sldId id="402" r:id="rId9"/>
    <p:sldId id="403" r:id="rId10"/>
    <p:sldId id="404" r:id="rId11"/>
    <p:sldId id="405" r:id="rId12"/>
    <p:sldId id="379" r:id="rId13"/>
    <p:sldId id="329" r:id="rId14"/>
    <p:sldId id="342" r:id="rId15"/>
    <p:sldId id="383" r:id="rId16"/>
    <p:sldId id="384" r:id="rId17"/>
    <p:sldId id="388" r:id="rId18"/>
    <p:sldId id="389" r:id="rId19"/>
    <p:sldId id="406" r:id="rId20"/>
  </p:sldIdLst>
  <p:sldSz cx="9144000" cy="6858000" type="screen4x3"/>
  <p:notesSz cx="6858000" cy="9144000"/>
  <p:defaultTextStyle>
    <a:defPPr>
      <a:defRPr lang="de-DE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2455A1"/>
    <a:srgbClr val="FFFF00"/>
    <a:srgbClr val="2730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134" autoAdjust="0"/>
    <p:restoredTop sz="90929"/>
  </p:normalViewPr>
  <p:slideViewPr>
    <p:cSldViewPr>
      <p:cViewPr varScale="1">
        <p:scale>
          <a:sx n="96" d="100"/>
          <a:sy n="96" d="100"/>
        </p:scale>
        <p:origin x="1320" y="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5669"/>
    </p:cViewPr>
  </p:sorterViewPr>
  <p:notesViewPr>
    <p:cSldViewPr>
      <p:cViewPr varScale="1">
        <p:scale>
          <a:sx n="43" d="100"/>
          <a:sy n="43" d="100"/>
        </p:scale>
        <p:origin x="-1476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ukas Zaremba" userId="be1b7f3511dfb827" providerId="LiveId" clId="{79150FC9-6C8F-4C4A-B42E-04401ECC439B}"/>
    <pc:docChg chg="modSld">
      <pc:chgData name="Lukas Zaremba" userId="be1b7f3511dfb827" providerId="LiveId" clId="{79150FC9-6C8F-4C4A-B42E-04401ECC439B}" dt="2022-10-01T11:57:04.865" v="35" actId="20577"/>
      <pc:docMkLst>
        <pc:docMk/>
      </pc:docMkLst>
      <pc:sldChg chg="modSp mod">
        <pc:chgData name="Lukas Zaremba" userId="be1b7f3511dfb827" providerId="LiveId" clId="{79150FC9-6C8F-4C4A-B42E-04401ECC439B}" dt="2022-10-01T11:55:21.652" v="0" actId="20577"/>
        <pc:sldMkLst>
          <pc:docMk/>
          <pc:sldMk cId="4163164559" sldId="308"/>
        </pc:sldMkLst>
        <pc:spChg chg="mod">
          <ac:chgData name="Lukas Zaremba" userId="be1b7f3511dfb827" providerId="LiveId" clId="{79150FC9-6C8F-4C4A-B42E-04401ECC439B}" dt="2022-10-01T11:55:21.652" v="0" actId="20577"/>
          <ac:spMkLst>
            <pc:docMk/>
            <pc:sldMk cId="4163164559" sldId="308"/>
            <ac:spMk id="3079" creationId="{00000000-0000-0000-0000-000000000000}"/>
          </ac:spMkLst>
        </pc:spChg>
      </pc:sldChg>
      <pc:sldChg chg="mod modShow">
        <pc:chgData name="Lukas Zaremba" userId="be1b7f3511dfb827" providerId="LiveId" clId="{79150FC9-6C8F-4C4A-B42E-04401ECC439B}" dt="2022-10-01T11:55:56.378" v="2" actId="729"/>
        <pc:sldMkLst>
          <pc:docMk/>
          <pc:sldMk cId="1396344831" sldId="397"/>
        </pc:sldMkLst>
      </pc:sldChg>
      <pc:sldChg chg="modSp">
        <pc:chgData name="Lukas Zaremba" userId="be1b7f3511dfb827" providerId="LiveId" clId="{79150FC9-6C8F-4C4A-B42E-04401ECC439B}" dt="2022-10-01T11:57:04.865" v="35" actId="20577"/>
        <pc:sldMkLst>
          <pc:docMk/>
          <pc:sldMk cId="66092066" sldId="402"/>
        </pc:sldMkLst>
        <pc:spChg chg="mod">
          <ac:chgData name="Lukas Zaremba" userId="be1b7f3511dfb827" providerId="LiveId" clId="{79150FC9-6C8F-4C4A-B42E-04401ECC439B}" dt="2022-10-01T11:57:04.865" v="35" actId="20577"/>
          <ac:spMkLst>
            <pc:docMk/>
            <pc:sldMk cId="66092066" sldId="402"/>
            <ac:spMk id="7" creationId="{00000000-0000-0000-0000-000000000000}"/>
          </ac:spMkLst>
        </pc:spChg>
      </pc:sldChg>
    </pc:docChg>
  </pc:docChgLst>
  <pc:docChgLst>
    <pc:chgData name="Lukas Zaremba" userId="be1b7f3511dfb827" providerId="LiveId" clId="{7A5D792E-6D06-4D2C-8E42-4EB485E03CFB}"/>
    <pc:docChg chg="addSld delSld">
      <pc:chgData name="Lukas Zaremba" userId="be1b7f3511dfb827" providerId="LiveId" clId="{7A5D792E-6D06-4D2C-8E42-4EB485E03CFB}" dt="2023-02-26T18:09:20.801" v="1" actId="47"/>
      <pc:docMkLst>
        <pc:docMk/>
      </pc:docMkLst>
      <pc:sldChg chg="new del">
        <pc:chgData name="Lukas Zaremba" userId="be1b7f3511dfb827" providerId="LiveId" clId="{7A5D792E-6D06-4D2C-8E42-4EB485E03CFB}" dt="2023-02-26T18:09:20.801" v="1" actId="47"/>
        <pc:sldMkLst>
          <pc:docMk/>
          <pc:sldMk cId="962676789" sldId="407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/>
              <a:t>Klicken Sie, um die Formate des Vorlagentextes zu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0C9BFB7E-04BC-494A-A578-AC54CF205AE7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5328759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4D41A4F0-56DA-4D27-BECC-D4B5468FD49D}" type="slidenum">
              <a:rPr lang="de-DE" altLang="de-DE" sz="1200" smtClean="0"/>
              <a:pPr/>
              <a:t>1</a:t>
            </a:fld>
            <a:endParaRPr lang="de-DE" altLang="de-DE" sz="1200"/>
          </a:p>
        </p:txBody>
      </p:sp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26421811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4D41A4F0-56DA-4D27-BECC-D4B5468FD49D}" type="slidenum">
              <a:rPr lang="de-DE" altLang="de-DE" sz="1200" smtClean="0"/>
              <a:pPr/>
              <a:t>2</a:t>
            </a:fld>
            <a:endParaRPr lang="de-DE" altLang="de-DE" sz="1200"/>
          </a:p>
        </p:txBody>
      </p:sp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3211266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B8E9306-70F2-419F-A9BA-89E0D51803BF}" type="slidenum">
              <a:rPr lang="de-DE" altLang="de-DE" sz="1200" smtClean="0"/>
              <a:pPr/>
              <a:t>13</a:t>
            </a:fld>
            <a:endParaRPr lang="de-DE" altLang="de-DE" sz="1200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657566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B8E9306-70F2-419F-A9BA-89E0D51803BF}" type="slidenum">
              <a:rPr lang="de-DE" altLang="de-DE" sz="1200" smtClean="0"/>
              <a:pPr/>
              <a:t>14</a:t>
            </a:fld>
            <a:endParaRPr lang="de-DE" altLang="de-DE" sz="1200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4810483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B24BE7-869C-4D41-A090-78D6E076072E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3775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7363C6-D5A4-4090-B205-71A896F78A5A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276202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40500" y="609600"/>
            <a:ext cx="1951038" cy="5686425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702300" cy="5686425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7B5DF8-9911-4989-A9A1-2218253F01DD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157274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75462A-4ED9-4891-A9C1-CE833E79BF6E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159021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7A8930-D40C-4D68-9C83-7FD401DC7A2D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475551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719138" y="1978025"/>
            <a:ext cx="3810000" cy="431800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81538" y="1978025"/>
            <a:ext cx="3810000" cy="431800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0F9E4E-B3D1-467A-8393-1C0414584707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296672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9CF093-517A-4B67-A4F1-53DAF71E2A7D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085159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C2A8EC-3E1D-46E4-9451-E709452B865A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762344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B7E154-EE7D-4716-A33A-7025EF33398D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04894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958E0D-933F-4FD5-B74E-864D62323857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582283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7FDC79-8464-43DE-8F3F-8917AB76302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954059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Klicken Sie, um das Titelformat zu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19138" y="1978025"/>
            <a:ext cx="7772400" cy="431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Klicken Sie, um die Formate des Vorlagentextes zu bearbeiten</a:t>
            </a:r>
          </a:p>
          <a:p>
            <a:pPr lvl="1"/>
            <a:r>
              <a:rPr lang="de-DE" altLang="de-DE"/>
              <a:t>Zweite Ebene</a:t>
            </a:r>
          </a:p>
          <a:p>
            <a:pPr lvl="2"/>
            <a:r>
              <a:rPr lang="de-DE" altLang="de-DE"/>
              <a:t>Dritte Ebene</a:t>
            </a:r>
          </a:p>
          <a:p>
            <a:pPr lvl="3"/>
            <a:r>
              <a:rPr lang="de-DE" altLang="de-DE"/>
              <a:t>Vierte Ebene</a:t>
            </a:r>
          </a:p>
          <a:p>
            <a:pPr lvl="4"/>
            <a:r>
              <a:rPr lang="de-DE" altLang="de-DE"/>
              <a:t>Fünfte Ebene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19138" y="6477000"/>
            <a:ext cx="1800225" cy="28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800">
                <a:solidFill>
                  <a:srgbClr val="FFFF00"/>
                </a:solidFill>
                <a:latin typeface="Futura BdCn BT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78138" y="6477000"/>
            <a:ext cx="2879725" cy="28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800">
                <a:solidFill>
                  <a:srgbClr val="FFFF00"/>
                </a:solidFill>
                <a:latin typeface="Futura BdCn BT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6750" y="6477000"/>
            <a:ext cx="1439863" cy="28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800">
                <a:solidFill>
                  <a:srgbClr val="FFFF00"/>
                </a:solidFill>
                <a:latin typeface="Futura BdCn BT" pitchFamily="34" charset="0"/>
              </a:defRPr>
            </a:lvl1pPr>
          </a:lstStyle>
          <a:p>
            <a:pPr>
              <a:defRPr/>
            </a:pPr>
            <a:fld id="{ED7CA023-498B-46CB-9F45-DE16DDC73CF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2.jp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.xml"/><Relationship Id="rId4" Type="http://schemas.openxmlformats.org/officeDocument/2006/relationships/image" Target="../media/image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4.xml"/><Relationship Id="rId4" Type="http://schemas.openxmlformats.org/officeDocument/2006/relationships/image" Target="../media/image1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3.jpeg"/><Relationship Id="rId4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Foliennummernplatzhalt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C32357B-FF36-4649-B696-A16E89E03EA5}" type="slidenum">
              <a:rPr lang="de-DE" altLang="de-DE" sz="800" smtClean="0">
                <a:solidFill>
                  <a:srgbClr val="FFFF00"/>
                </a:solidFill>
                <a:latin typeface="Futura BdCn BT" pitchFamily="34" charset="0"/>
              </a:rPr>
              <a:pPr>
                <a:spcBef>
                  <a:spcPct val="0"/>
                </a:spcBef>
                <a:buFontTx/>
                <a:buNone/>
              </a:pPr>
              <a:t>1</a:t>
            </a:fld>
            <a:endParaRPr lang="de-DE" altLang="de-DE" sz="800">
              <a:solidFill>
                <a:srgbClr val="FFFF00"/>
              </a:solidFill>
              <a:latin typeface="Futura BdCn BT" pitchFamily="34" charset="0"/>
            </a:endParaRPr>
          </a:p>
        </p:txBody>
      </p:sp>
      <p:sp>
        <p:nvSpPr>
          <p:cNvPr id="3075" name="Text Box 2"/>
          <p:cNvSpPr txBox="1">
            <a:spLocks noChangeArrowheads="1"/>
          </p:cNvSpPr>
          <p:nvPr/>
        </p:nvSpPr>
        <p:spPr bwMode="auto">
          <a:xfrm>
            <a:off x="685800" y="228600"/>
            <a:ext cx="5453063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dirty="0">
                <a:solidFill>
                  <a:srgbClr val="FFFF00"/>
                </a:solidFill>
                <a:latin typeface="Futura Md BT" pitchFamily="34" charset="0"/>
              </a:rPr>
              <a:t>Schwäbische Sternwarte e.V. Stuttgart</a:t>
            </a:r>
          </a:p>
        </p:txBody>
      </p:sp>
      <p:sp>
        <p:nvSpPr>
          <p:cNvPr id="3076" name="Line 3"/>
          <p:cNvSpPr>
            <a:spLocks noChangeShapeType="1"/>
          </p:cNvSpPr>
          <p:nvPr/>
        </p:nvSpPr>
        <p:spPr bwMode="auto">
          <a:xfrm>
            <a:off x="539750" y="719138"/>
            <a:ext cx="8277225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pic>
        <p:nvPicPr>
          <p:cNvPr id="3077" name="Picture 12" descr="C:\Dokumente und Einstellungen\J\Eigene Dateien\SSW\Folien\logo_bl_g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0" y="142875"/>
            <a:ext cx="579438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8" name="Line 13"/>
          <p:cNvSpPr>
            <a:spLocks noChangeShapeType="1"/>
          </p:cNvSpPr>
          <p:nvPr/>
        </p:nvSpPr>
        <p:spPr bwMode="auto">
          <a:xfrm>
            <a:off x="539750" y="6477000"/>
            <a:ext cx="8277225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079" name="Textfeld 1"/>
          <p:cNvSpPr txBox="1">
            <a:spLocks noChangeArrowheads="1"/>
          </p:cNvSpPr>
          <p:nvPr/>
        </p:nvSpPr>
        <p:spPr bwMode="auto">
          <a:xfrm>
            <a:off x="829773" y="685800"/>
            <a:ext cx="7487947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4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Radioastronomie: </a:t>
            </a:r>
            <a:r>
              <a:rPr lang="de-DE" altLang="de-DE" sz="4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Meteorscatter</a:t>
            </a:r>
            <a:endParaRPr lang="de-DE" altLang="de-DE" sz="40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de-DE" altLang="de-DE" sz="20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537" y="2191286"/>
            <a:ext cx="7105650" cy="3800475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399032" y="5928172"/>
            <a:ext cx="8349431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professionelle Radioteleskope</a:t>
            </a:r>
          </a:p>
        </p:txBody>
      </p:sp>
    </p:spTree>
    <p:extLst>
      <p:ext uri="{BB962C8B-B14F-4D97-AF65-F5344CB8AC3E}">
        <p14:creationId xmlns:p14="http://schemas.microsoft.com/office/powerpoint/2010/main" val="41631645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107504" y="404664"/>
            <a:ext cx="88569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Wellenart				Ausbreitungsmedium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107504" y="1342509"/>
            <a:ext cx="88569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Wasserwelle			Wasser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93762" y="2494637"/>
            <a:ext cx="87129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Schallwelle			Luft 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93762" y="3690898"/>
            <a:ext cx="871296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elektromagnetische</a:t>
            </a:r>
          </a:p>
          <a:p>
            <a:r>
              <a:rPr lang="de-DE" sz="3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Welle </a:t>
            </a:r>
          </a:p>
          <a:p>
            <a:r>
              <a:rPr lang="de-DE" sz="3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(Radiowelle, Licht)	 	keines erforderlich </a:t>
            </a:r>
          </a:p>
        </p:txBody>
      </p:sp>
      <p:cxnSp>
        <p:nvCxnSpPr>
          <p:cNvPr id="6" name="Gerader Verbinder 5"/>
          <p:cNvCxnSpPr/>
          <p:nvPr/>
        </p:nvCxnSpPr>
        <p:spPr>
          <a:xfrm>
            <a:off x="107504" y="1050995"/>
            <a:ext cx="8856984" cy="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796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feld 10"/>
          <p:cNvSpPr txBox="1"/>
          <p:nvPr/>
        </p:nvSpPr>
        <p:spPr>
          <a:xfrm>
            <a:off x="251520" y="692696"/>
            <a:ext cx="871296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Die elektromagnetischen Wellen breiten sich  auch durch das Vakuum des Weltalls aus</a:t>
            </a:r>
          </a:p>
          <a:p>
            <a:r>
              <a:rPr lang="de-DE" sz="3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und geben uns so Kunde von sehr weit entfernten Objekten.  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251520" y="3645024"/>
            <a:ext cx="871296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Die optische Astronomie nutzt das sichtbare Licht.</a:t>
            </a:r>
          </a:p>
          <a:p>
            <a:endParaRPr lang="de-DE" sz="3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DE" sz="3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Die Radioastronomie nutzt die Radiowellen.  </a:t>
            </a:r>
          </a:p>
        </p:txBody>
      </p:sp>
    </p:spTree>
    <p:extLst>
      <p:ext uri="{BB962C8B-B14F-4D97-AF65-F5344CB8AC3E}">
        <p14:creationId xmlns:p14="http://schemas.microsoft.com/office/powerpoint/2010/main" val="4233124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772816"/>
            <a:ext cx="7432358" cy="4954905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827584" y="116632"/>
            <a:ext cx="7488832" cy="1207001"/>
          </a:xfrm>
        </p:spPr>
        <p:txBody>
          <a:bodyPr>
            <a:normAutofit/>
          </a:bodyPr>
          <a:lstStyle/>
          <a:p>
            <a:r>
              <a:rPr lang="de-DE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Meteorscatter</a:t>
            </a:r>
            <a:r>
              <a:rPr lang="de-DE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auf der </a:t>
            </a:r>
            <a:r>
              <a:rPr lang="de-DE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Uhlandshöhe</a:t>
            </a:r>
            <a:br>
              <a:rPr lang="de-DE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bei 50 MHz (6 m Wellenlänge)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2411760" y="4437112"/>
            <a:ext cx="1368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 MHz</a:t>
            </a:r>
          </a:p>
        </p:txBody>
      </p:sp>
    </p:spTree>
    <p:extLst>
      <p:ext uri="{BB962C8B-B14F-4D97-AF65-F5344CB8AC3E}">
        <p14:creationId xmlns:p14="http://schemas.microsoft.com/office/powerpoint/2010/main" val="2336894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Foliennummernplatzhalt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9490664-FBB6-44A4-889F-B80F422A6243}" type="slidenum">
              <a:rPr lang="de-DE" altLang="de-DE" sz="800" smtClean="0">
                <a:solidFill>
                  <a:srgbClr val="FFFF00"/>
                </a:solidFill>
                <a:latin typeface="Futura BdCn BT" pitchFamily="34" charset="0"/>
              </a:rPr>
              <a:pPr>
                <a:spcBef>
                  <a:spcPct val="0"/>
                </a:spcBef>
                <a:buFontTx/>
                <a:buNone/>
              </a:pPr>
              <a:t>13</a:t>
            </a:fld>
            <a:endParaRPr lang="de-DE" altLang="de-DE" sz="800">
              <a:solidFill>
                <a:srgbClr val="FFFF00"/>
              </a:solidFill>
              <a:latin typeface="Futura BdCn BT" pitchFamily="34" charset="0"/>
            </a:endParaRPr>
          </a:p>
        </p:txBody>
      </p:sp>
      <p:sp>
        <p:nvSpPr>
          <p:cNvPr id="89091" name="Text Box 2"/>
          <p:cNvSpPr txBox="1">
            <a:spLocks noChangeArrowheads="1"/>
          </p:cNvSpPr>
          <p:nvPr/>
        </p:nvSpPr>
        <p:spPr bwMode="auto">
          <a:xfrm>
            <a:off x="685800" y="228600"/>
            <a:ext cx="5453063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>
                <a:solidFill>
                  <a:srgbClr val="FFFF00"/>
                </a:solidFill>
                <a:latin typeface="Futura Md BT" pitchFamily="34" charset="0"/>
              </a:rPr>
              <a:t>Schwäbische Sternwarte e.V. Stuttgart</a:t>
            </a:r>
          </a:p>
        </p:txBody>
      </p:sp>
      <p:sp>
        <p:nvSpPr>
          <p:cNvPr id="89092" name="Line 3"/>
          <p:cNvSpPr>
            <a:spLocks noChangeShapeType="1"/>
          </p:cNvSpPr>
          <p:nvPr/>
        </p:nvSpPr>
        <p:spPr bwMode="auto">
          <a:xfrm>
            <a:off x="539750" y="719138"/>
            <a:ext cx="8277225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pic>
        <p:nvPicPr>
          <p:cNvPr id="89093" name="Picture 12" descr="C:\Dokumente und Einstellungen\J\Eigene Dateien\SSW\Folien\logo_bl_g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0" y="142875"/>
            <a:ext cx="579438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4" name="Line 13"/>
          <p:cNvSpPr>
            <a:spLocks noChangeShapeType="1"/>
          </p:cNvSpPr>
          <p:nvPr/>
        </p:nvSpPr>
        <p:spPr bwMode="auto">
          <a:xfrm>
            <a:off x="539750" y="6477000"/>
            <a:ext cx="8277225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" name="Textfeld 2"/>
          <p:cNvSpPr txBox="1"/>
          <p:nvPr/>
        </p:nvSpPr>
        <p:spPr>
          <a:xfrm>
            <a:off x="395536" y="1052736"/>
            <a:ext cx="7992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Funkstrecke    </a:t>
            </a:r>
            <a:r>
              <a:rPr lang="de-DE" dirty="0" err="1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Dourbes</a:t>
            </a:r>
            <a:r>
              <a:rPr lang="de-DE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(Belgien)    -    Stuttgart</a:t>
            </a:r>
          </a:p>
        </p:txBody>
      </p:sp>
      <p:sp>
        <p:nvSpPr>
          <p:cNvPr id="8" name="Bogen 7"/>
          <p:cNvSpPr/>
          <p:nvPr/>
        </p:nvSpPr>
        <p:spPr>
          <a:xfrm>
            <a:off x="2588122" y="4917504"/>
            <a:ext cx="4032448" cy="3192016"/>
          </a:xfrm>
          <a:prstGeom prst="arc">
            <a:avLst>
              <a:gd name="adj1" fmla="val 10812191"/>
              <a:gd name="adj2" fmla="val 0"/>
            </a:avLst>
          </a:prstGeom>
          <a:solidFill>
            <a:srgbClr val="92D050"/>
          </a:solidFill>
          <a:ln w="127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Gleichschenkliges Dreieck 8"/>
          <p:cNvSpPr/>
          <p:nvPr/>
        </p:nvSpPr>
        <p:spPr>
          <a:xfrm>
            <a:off x="2739454" y="5373216"/>
            <a:ext cx="104354" cy="311570"/>
          </a:xfrm>
          <a:prstGeom prst="triangle">
            <a:avLst/>
          </a:prstGeom>
          <a:noFill/>
          <a:ln>
            <a:solidFill>
              <a:srgbClr val="92D050"/>
            </a:solidFill>
          </a:ln>
          <a:scene3d>
            <a:camera prst="orthographicFront">
              <a:rot lat="0" lon="0" rev="30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Gleichschenkliges Dreieck 14"/>
          <p:cNvSpPr/>
          <p:nvPr/>
        </p:nvSpPr>
        <p:spPr>
          <a:xfrm>
            <a:off x="6313884" y="5445224"/>
            <a:ext cx="202332" cy="288032"/>
          </a:xfrm>
          <a:prstGeom prst="triangle">
            <a:avLst/>
          </a:prstGeom>
          <a:noFill/>
          <a:ln>
            <a:solidFill>
              <a:srgbClr val="92D050"/>
            </a:solidFill>
          </a:ln>
          <a:scene3d>
            <a:camera prst="orthographicFront">
              <a:rot lat="0" lon="0" rev="186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Textfeld 9"/>
          <p:cNvSpPr txBox="1"/>
          <p:nvPr/>
        </p:nvSpPr>
        <p:spPr>
          <a:xfrm>
            <a:off x="2087724" y="5589240"/>
            <a:ext cx="5760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solidFill>
                  <a:srgbClr val="FFFFFF"/>
                </a:solidFill>
              </a:rPr>
              <a:t>TX</a:t>
            </a:r>
          </a:p>
        </p:txBody>
      </p:sp>
      <p:sp>
        <p:nvSpPr>
          <p:cNvPr id="17" name="Textfeld 16"/>
          <p:cNvSpPr txBox="1"/>
          <p:nvPr/>
        </p:nvSpPr>
        <p:spPr>
          <a:xfrm>
            <a:off x="6620570" y="5578303"/>
            <a:ext cx="5760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solidFill>
                  <a:srgbClr val="FFFFFF"/>
                </a:solidFill>
              </a:rPr>
              <a:t>RX</a:t>
            </a:r>
          </a:p>
        </p:txBody>
      </p:sp>
      <p:sp>
        <p:nvSpPr>
          <p:cNvPr id="11" name="Bogen 10"/>
          <p:cNvSpPr/>
          <p:nvPr/>
        </p:nvSpPr>
        <p:spPr>
          <a:xfrm>
            <a:off x="2375756" y="5121188"/>
            <a:ext cx="500398" cy="504056"/>
          </a:xfrm>
          <a:prstGeom prst="arc">
            <a:avLst>
              <a:gd name="adj1" fmla="val 6721701"/>
              <a:gd name="adj2" fmla="val 4461003"/>
            </a:avLst>
          </a:prstGeom>
          <a:ln>
            <a:solidFill>
              <a:srgbClr val="FFFF00"/>
            </a:solidFill>
          </a:ln>
          <a:scene3d>
            <a:camera prst="orthographicFront">
              <a:rot lat="0" lon="0" rev="300000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Bogen 18"/>
          <p:cNvSpPr/>
          <p:nvPr/>
        </p:nvSpPr>
        <p:spPr>
          <a:xfrm>
            <a:off x="2300400" y="5052308"/>
            <a:ext cx="652798" cy="656456"/>
          </a:xfrm>
          <a:prstGeom prst="arc">
            <a:avLst>
              <a:gd name="adj1" fmla="val 6721701"/>
              <a:gd name="adj2" fmla="val 4461003"/>
            </a:avLst>
          </a:prstGeom>
          <a:ln>
            <a:solidFill>
              <a:srgbClr val="FFFF00"/>
            </a:solidFill>
          </a:ln>
          <a:scene3d>
            <a:camera prst="orthographicFront">
              <a:rot lat="0" lon="0" rev="300000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21" name="Gerader Verbinder 20"/>
          <p:cNvCxnSpPr/>
          <p:nvPr/>
        </p:nvCxnSpPr>
        <p:spPr>
          <a:xfrm flipV="1">
            <a:off x="2739454" y="3573016"/>
            <a:ext cx="2336602" cy="1728192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 Verbindung mit Pfeil 22"/>
          <p:cNvCxnSpPr/>
          <p:nvPr/>
        </p:nvCxnSpPr>
        <p:spPr>
          <a:xfrm>
            <a:off x="5076056" y="3573016"/>
            <a:ext cx="1401431" cy="1872208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Bogen 29"/>
          <p:cNvSpPr/>
          <p:nvPr/>
        </p:nvSpPr>
        <p:spPr>
          <a:xfrm>
            <a:off x="2200106" y="4972996"/>
            <a:ext cx="843398" cy="792276"/>
          </a:xfrm>
          <a:prstGeom prst="arc">
            <a:avLst>
              <a:gd name="adj1" fmla="val 6721701"/>
              <a:gd name="adj2" fmla="val 4461003"/>
            </a:avLst>
          </a:prstGeom>
          <a:ln>
            <a:solidFill>
              <a:srgbClr val="FFFF00"/>
            </a:solidFill>
          </a:ln>
          <a:scene3d>
            <a:camera prst="orthographicFront">
              <a:rot lat="0" lon="0" rev="300000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Ellipse 19"/>
          <p:cNvSpPr/>
          <p:nvPr/>
        </p:nvSpPr>
        <p:spPr>
          <a:xfrm>
            <a:off x="4764067" y="3248980"/>
            <a:ext cx="288032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6" name="Gruppieren 5"/>
          <p:cNvGrpSpPr/>
          <p:nvPr/>
        </p:nvGrpSpPr>
        <p:grpSpPr>
          <a:xfrm>
            <a:off x="5021318" y="3176972"/>
            <a:ext cx="228900" cy="465574"/>
            <a:chOff x="5021318" y="3176972"/>
            <a:chExt cx="228900" cy="465574"/>
          </a:xfrm>
        </p:grpSpPr>
        <p:sp>
          <p:nvSpPr>
            <p:cNvPr id="22" name="Ellipse 21"/>
            <p:cNvSpPr/>
            <p:nvPr/>
          </p:nvSpPr>
          <p:spPr>
            <a:xfrm>
              <a:off x="5052099" y="3176972"/>
              <a:ext cx="45719" cy="7200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4" name="Ellipse 23"/>
            <p:cNvSpPr/>
            <p:nvPr/>
          </p:nvSpPr>
          <p:spPr>
            <a:xfrm>
              <a:off x="5204499" y="3329372"/>
              <a:ext cx="45719" cy="7200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5" name="Ellipse 24"/>
            <p:cNvSpPr/>
            <p:nvPr/>
          </p:nvSpPr>
          <p:spPr>
            <a:xfrm>
              <a:off x="5021318" y="3515502"/>
              <a:ext cx="45719" cy="72356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6" name="Ellipse 25"/>
            <p:cNvSpPr/>
            <p:nvPr/>
          </p:nvSpPr>
          <p:spPr>
            <a:xfrm>
              <a:off x="5199702" y="3501008"/>
              <a:ext cx="45719" cy="7200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7" name="Ellipse 26"/>
            <p:cNvSpPr/>
            <p:nvPr/>
          </p:nvSpPr>
          <p:spPr>
            <a:xfrm>
              <a:off x="5105439" y="3284636"/>
              <a:ext cx="45719" cy="7200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8" name="Ellipse 27"/>
            <p:cNvSpPr/>
            <p:nvPr/>
          </p:nvSpPr>
          <p:spPr>
            <a:xfrm>
              <a:off x="5114298" y="3570538"/>
              <a:ext cx="45719" cy="7200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29" name="Textfeld 28"/>
          <p:cNvSpPr txBox="1"/>
          <p:nvPr/>
        </p:nvSpPr>
        <p:spPr>
          <a:xfrm>
            <a:off x="5152845" y="2654721"/>
            <a:ext cx="2429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Ionisationswolke</a:t>
            </a:r>
          </a:p>
        </p:txBody>
      </p:sp>
      <p:grpSp>
        <p:nvGrpSpPr>
          <p:cNvPr id="5" name="Gruppieren 4"/>
          <p:cNvGrpSpPr/>
          <p:nvPr/>
        </p:nvGrpSpPr>
        <p:grpSpPr>
          <a:xfrm>
            <a:off x="2300400" y="3140823"/>
            <a:ext cx="2456346" cy="378299"/>
            <a:chOff x="2300400" y="3140823"/>
            <a:chExt cx="2456346" cy="378299"/>
          </a:xfrm>
        </p:grpSpPr>
        <p:cxnSp>
          <p:nvCxnSpPr>
            <p:cNvPr id="4" name="Gerader Verbinder 3"/>
            <p:cNvCxnSpPr/>
            <p:nvPr/>
          </p:nvCxnSpPr>
          <p:spPr>
            <a:xfrm>
              <a:off x="2300400" y="3235698"/>
              <a:ext cx="2228590" cy="10766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r Verbinder 30"/>
            <p:cNvCxnSpPr/>
            <p:nvPr/>
          </p:nvCxnSpPr>
          <p:spPr>
            <a:xfrm>
              <a:off x="2528156" y="3329372"/>
              <a:ext cx="2228590" cy="10766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Gerader Verbinder 31"/>
            <p:cNvCxnSpPr/>
            <p:nvPr/>
          </p:nvCxnSpPr>
          <p:spPr>
            <a:xfrm>
              <a:off x="2406852" y="3411458"/>
              <a:ext cx="2228590" cy="10766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Gerader Verbinder 32"/>
            <p:cNvCxnSpPr/>
            <p:nvPr/>
          </p:nvCxnSpPr>
          <p:spPr>
            <a:xfrm>
              <a:off x="2411272" y="3140823"/>
              <a:ext cx="2228590" cy="10766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624805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5" grpId="0" animBg="1"/>
      <p:bldP spid="10" grpId="0"/>
      <p:bldP spid="17" grpId="0"/>
      <p:bldP spid="11" grpId="0" animBg="1"/>
      <p:bldP spid="19" grpId="0" animBg="1"/>
      <p:bldP spid="30" grpId="0" animBg="1"/>
      <p:bldP spid="20" grpId="0" animBg="1"/>
      <p:bldP spid="2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Foliennummernplatzhalt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9490664-FBB6-44A4-889F-B80F422A6243}" type="slidenum">
              <a:rPr lang="de-DE" altLang="de-DE" sz="800" smtClean="0">
                <a:solidFill>
                  <a:srgbClr val="FFFF00"/>
                </a:solidFill>
                <a:latin typeface="Futura BdCn BT" pitchFamily="34" charset="0"/>
              </a:rPr>
              <a:pPr>
                <a:spcBef>
                  <a:spcPct val="0"/>
                </a:spcBef>
                <a:buFontTx/>
                <a:buNone/>
              </a:pPr>
              <a:t>14</a:t>
            </a:fld>
            <a:endParaRPr lang="de-DE" altLang="de-DE" sz="800">
              <a:solidFill>
                <a:srgbClr val="FFFF00"/>
              </a:solidFill>
              <a:latin typeface="Futura BdCn BT" pitchFamily="34" charset="0"/>
            </a:endParaRPr>
          </a:p>
        </p:txBody>
      </p:sp>
      <p:sp>
        <p:nvSpPr>
          <p:cNvPr id="89091" name="Text Box 2"/>
          <p:cNvSpPr txBox="1">
            <a:spLocks noChangeArrowheads="1"/>
          </p:cNvSpPr>
          <p:nvPr/>
        </p:nvSpPr>
        <p:spPr bwMode="auto">
          <a:xfrm>
            <a:off x="685800" y="228600"/>
            <a:ext cx="5453063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>
                <a:solidFill>
                  <a:srgbClr val="FFFF00"/>
                </a:solidFill>
                <a:latin typeface="Futura Md BT" pitchFamily="34" charset="0"/>
              </a:rPr>
              <a:t>Schwäbische Sternwarte e.V. Stuttgart</a:t>
            </a:r>
          </a:p>
        </p:txBody>
      </p:sp>
      <p:sp>
        <p:nvSpPr>
          <p:cNvPr id="89092" name="Line 3"/>
          <p:cNvSpPr>
            <a:spLocks noChangeShapeType="1"/>
          </p:cNvSpPr>
          <p:nvPr/>
        </p:nvSpPr>
        <p:spPr bwMode="auto">
          <a:xfrm>
            <a:off x="539750" y="719138"/>
            <a:ext cx="8277225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pic>
        <p:nvPicPr>
          <p:cNvPr id="89093" name="Picture 12" descr="C:\Dokumente und Einstellungen\J\Eigene Dateien\SSW\Folien\logo_bl_g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0" y="142875"/>
            <a:ext cx="579438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4" name="Line 13"/>
          <p:cNvSpPr>
            <a:spLocks noChangeShapeType="1"/>
          </p:cNvSpPr>
          <p:nvPr/>
        </p:nvSpPr>
        <p:spPr bwMode="auto">
          <a:xfrm>
            <a:off x="539750" y="6477000"/>
            <a:ext cx="8277225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8" name="Bogen 7"/>
          <p:cNvSpPr/>
          <p:nvPr/>
        </p:nvSpPr>
        <p:spPr>
          <a:xfrm>
            <a:off x="2588122" y="4972996"/>
            <a:ext cx="4032448" cy="3024336"/>
          </a:xfrm>
          <a:prstGeom prst="arc">
            <a:avLst>
              <a:gd name="adj1" fmla="val 10812191"/>
              <a:gd name="adj2" fmla="val 0"/>
            </a:avLst>
          </a:prstGeom>
          <a:solidFill>
            <a:srgbClr val="92D050"/>
          </a:solidFill>
          <a:ln w="127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Gleichschenkliges Dreieck 8"/>
          <p:cNvSpPr/>
          <p:nvPr/>
        </p:nvSpPr>
        <p:spPr>
          <a:xfrm>
            <a:off x="2739454" y="5373216"/>
            <a:ext cx="104354" cy="311570"/>
          </a:xfrm>
          <a:prstGeom prst="triangle">
            <a:avLst/>
          </a:prstGeom>
          <a:noFill/>
          <a:ln>
            <a:solidFill>
              <a:srgbClr val="92D050"/>
            </a:solidFill>
          </a:ln>
          <a:scene3d>
            <a:camera prst="orthographicFront">
              <a:rot lat="0" lon="0" rev="30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Gleichschenkliges Dreieck 14"/>
          <p:cNvSpPr/>
          <p:nvPr/>
        </p:nvSpPr>
        <p:spPr>
          <a:xfrm>
            <a:off x="6313884" y="5445224"/>
            <a:ext cx="202332" cy="288032"/>
          </a:xfrm>
          <a:prstGeom prst="triangle">
            <a:avLst/>
          </a:prstGeom>
          <a:noFill/>
          <a:ln>
            <a:solidFill>
              <a:srgbClr val="92D050"/>
            </a:solidFill>
          </a:ln>
          <a:scene3d>
            <a:camera prst="orthographicFront">
              <a:rot lat="0" lon="0" rev="186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Textfeld 9"/>
          <p:cNvSpPr txBox="1"/>
          <p:nvPr/>
        </p:nvSpPr>
        <p:spPr>
          <a:xfrm>
            <a:off x="2087724" y="5589240"/>
            <a:ext cx="5760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solidFill>
                  <a:srgbClr val="FFFFFF"/>
                </a:solidFill>
              </a:rPr>
              <a:t>TX</a:t>
            </a:r>
          </a:p>
        </p:txBody>
      </p:sp>
      <p:sp>
        <p:nvSpPr>
          <p:cNvPr id="17" name="Textfeld 16"/>
          <p:cNvSpPr txBox="1"/>
          <p:nvPr/>
        </p:nvSpPr>
        <p:spPr>
          <a:xfrm>
            <a:off x="6620570" y="5578303"/>
            <a:ext cx="5760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solidFill>
                  <a:srgbClr val="FFFFFF"/>
                </a:solidFill>
              </a:rPr>
              <a:t>RX</a:t>
            </a:r>
          </a:p>
        </p:txBody>
      </p:sp>
      <p:sp>
        <p:nvSpPr>
          <p:cNvPr id="11" name="Bogen 10"/>
          <p:cNvSpPr/>
          <p:nvPr/>
        </p:nvSpPr>
        <p:spPr>
          <a:xfrm>
            <a:off x="2375756" y="5121188"/>
            <a:ext cx="500398" cy="504056"/>
          </a:xfrm>
          <a:prstGeom prst="arc">
            <a:avLst>
              <a:gd name="adj1" fmla="val 6721701"/>
              <a:gd name="adj2" fmla="val 4461003"/>
            </a:avLst>
          </a:prstGeom>
          <a:ln>
            <a:solidFill>
              <a:srgbClr val="FFFF00"/>
            </a:solidFill>
          </a:ln>
          <a:scene3d>
            <a:camera prst="orthographicFront">
              <a:rot lat="0" lon="0" rev="300000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Bogen 18"/>
          <p:cNvSpPr/>
          <p:nvPr/>
        </p:nvSpPr>
        <p:spPr>
          <a:xfrm>
            <a:off x="2300400" y="5052308"/>
            <a:ext cx="652798" cy="656456"/>
          </a:xfrm>
          <a:prstGeom prst="arc">
            <a:avLst>
              <a:gd name="adj1" fmla="val 6721701"/>
              <a:gd name="adj2" fmla="val 4461003"/>
            </a:avLst>
          </a:prstGeom>
          <a:ln>
            <a:solidFill>
              <a:srgbClr val="FFFF00"/>
            </a:solidFill>
          </a:ln>
          <a:scene3d>
            <a:camera prst="orthographicFront">
              <a:rot lat="0" lon="0" rev="300000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0" name="Bogen 29"/>
          <p:cNvSpPr/>
          <p:nvPr/>
        </p:nvSpPr>
        <p:spPr>
          <a:xfrm>
            <a:off x="2200106" y="4972996"/>
            <a:ext cx="843398" cy="792276"/>
          </a:xfrm>
          <a:prstGeom prst="arc">
            <a:avLst>
              <a:gd name="adj1" fmla="val 6721701"/>
              <a:gd name="adj2" fmla="val 4461003"/>
            </a:avLst>
          </a:prstGeom>
          <a:ln>
            <a:solidFill>
              <a:srgbClr val="FFFF00"/>
            </a:solidFill>
          </a:ln>
          <a:scene3d>
            <a:camera prst="orthographicFront">
              <a:rot lat="0" lon="0" rev="300000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Ellipse 1"/>
          <p:cNvSpPr/>
          <p:nvPr/>
        </p:nvSpPr>
        <p:spPr>
          <a:xfrm>
            <a:off x="5436096" y="3280952"/>
            <a:ext cx="288032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Ellipse 3"/>
          <p:cNvSpPr/>
          <p:nvPr/>
        </p:nvSpPr>
        <p:spPr>
          <a:xfrm>
            <a:off x="5724128" y="3208944"/>
            <a:ext cx="45719" cy="72008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Ellipse 21"/>
          <p:cNvSpPr/>
          <p:nvPr/>
        </p:nvSpPr>
        <p:spPr>
          <a:xfrm>
            <a:off x="5876528" y="3361344"/>
            <a:ext cx="45719" cy="72008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Ellipse 23"/>
          <p:cNvSpPr/>
          <p:nvPr/>
        </p:nvSpPr>
        <p:spPr>
          <a:xfrm>
            <a:off x="5693347" y="3547474"/>
            <a:ext cx="45719" cy="72356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Ellipse 24"/>
          <p:cNvSpPr/>
          <p:nvPr/>
        </p:nvSpPr>
        <p:spPr>
          <a:xfrm>
            <a:off x="5871731" y="3532980"/>
            <a:ext cx="45719" cy="72008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Ellipse 25"/>
          <p:cNvSpPr/>
          <p:nvPr/>
        </p:nvSpPr>
        <p:spPr>
          <a:xfrm>
            <a:off x="5777468" y="3316608"/>
            <a:ext cx="45719" cy="72008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Ellipse 26"/>
          <p:cNvSpPr/>
          <p:nvPr/>
        </p:nvSpPr>
        <p:spPr>
          <a:xfrm>
            <a:off x="5786327" y="3602510"/>
            <a:ext cx="45719" cy="72008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feld 4"/>
          <p:cNvSpPr txBox="1"/>
          <p:nvPr/>
        </p:nvSpPr>
        <p:spPr>
          <a:xfrm>
            <a:off x="5756958" y="2637621"/>
            <a:ext cx="2429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Ionisationswolke</a:t>
            </a:r>
          </a:p>
        </p:txBody>
      </p:sp>
      <p:cxnSp>
        <p:nvCxnSpPr>
          <p:cNvPr id="16" name="Gerader Verbinder 15"/>
          <p:cNvCxnSpPr/>
          <p:nvPr/>
        </p:nvCxnSpPr>
        <p:spPr>
          <a:xfrm flipV="1">
            <a:off x="2638223" y="3571131"/>
            <a:ext cx="3049047" cy="1778107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Gerader Verbinder 27"/>
          <p:cNvCxnSpPr>
            <a:stCxn id="27" idx="5"/>
          </p:cNvCxnSpPr>
          <p:nvPr/>
        </p:nvCxnSpPr>
        <p:spPr>
          <a:xfrm>
            <a:off x="5825351" y="3663973"/>
            <a:ext cx="690865" cy="1814725"/>
          </a:xfrm>
          <a:prstGeom prst="line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r Verbinder 13"/>
          <p:cNvCxnSpPr>
            <a:endCxn id="2" idx="2"/>
          </p:cNvCxnSpPr>
          <p:nvPr/>
        </p:nvCxnSpPr>
        <p:spPr>
          <a:xfrm>
            <a:off x="2300400" y="3208944"/>
            <a:ext cx="3135696" cy="216024"/>
          </a:xfrm>
          <a:prstGeom prst="line">
            <a:avLst/>
          </a:prstGeom>
          <a:ln w="635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feld 32"/>
          <p:cNvSpPr txBox="1"/>
          <p:nvPr/>
        </p:nvSpPr>
        <p:spPr>
          <a:xfrm rot="235101">
            <a:off x="2739454" y="2884876"/>
            <a:ext cx="2429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Ionisationskanal</a:t>
            </a:r>
          </a:p>
        </p:txBody>
      </p:sp>
      <p:cxnSp>
        <p:nvCxnSpPr>
          <p:cNvPr id="23" name="Gerade Verbindung mit Pfeil 22"/>
          <p:cNvCxnSpPr>
            <a:endCxn id="33" idx="2"/>
          </p:cNvCxnSpPr>
          <p:nvPr/>
        </p:nvCxnSpPr>
        <p:spPr>
          <a:xfrm flipV="1">
            <a:off x="2621805" y="3346001"/>
            <a:ext cx="1316454" cy="2003237"/>
          </a:xfrm>
          <a:prstGeom prst="straightConnector1">
            <a:avLst/>
          </a:prstGeom>
          <a:ln w="254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Gerade Verbindung mit Pfeil 37"/>
          <p:cNvCxnSpPr>
            <a:stCxn id="33" idx="2"/>
          </p:cNvCxnSpPr>
          <p:nvPr/>
        </p:nvCxnSpPr>
        <p:spPr>
          <a:xfrm>
            <a:off x="3938259" y="3346001"/>
            <a:ext cx="2467724" cy="2121310"/>
          </a:xfrm>
          <a:prstGeom prst="straightConnector1">
            <a:avLst/>
          </a:prstGeom>
          <a:ln w="254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feld 34"/>
          <p:cNvSpPr txBox="1"/>
          <p:nvPr/>
        </p:nvSpPr>
        <p:spPr>
          <a:xfrm>
            <a:off x="895798" y="1267163"/>
            <a:ext cx="26086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Zwei Effekte!</a:t>
            </a:r>
          </a:p>
        </p:txBody>
      </p:sp>
    </p:spTree>
    <p:extLst>
      <p:ext uri="{BB962C8B-B14F-4D97-AF65-F5344CB8AC3E}">
        <p14:creationId xmlns:p14="http://schemas.microsoft.com/office/powerpoint/2010/main" val="15310791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043608" y="189142"/>
            <a:ext cx="6858000" cy="980119"/>
          </a:xfrm>
        </p:spPr>
        <p:txBody>
          <a:bodyPr>
            <a:normAutofit fontScale="90000"/>
          </a:bodyPr>
          <a:lstStyle/>
          <a:p>
            <a:r>
              <a:rPr lang="de-DE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BRAMS</a:t>
            </a:r>
            <a:br>
              <a:rPr lang="de-DE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3600" i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de-DE" sz="36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elgian</a:t>
            </a:r>
            <a:r>
              <a:rPr lang="de-DE" sz="36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600" i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de-DE" sz="36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dio</a:t>
            </a:r>
            <a:r>
              <a:rPr lang="de-DE" sz="36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600" i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de-DE" sz="36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eteor</a:t>
            </a:r>
            <a:r>
              <a:rPr lang="de-DE" sz="36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600" i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de-DE" sz="36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tations</a:t>
            </a:r>
            <a:endParaRPr lang="de-DE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1412776"/>
            <a:ext cx="6362656" cy="5418262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323528" y="2585401"/>
            <a:ext cx="22322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Centre</a:t>
            </a:r>
            <a:r>
              <a:rPr lang="de-D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de-DE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Géophysique</a:t>
            </a:r>
            <a:r>
              <a:rPr lang="de-D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 </a:t>
            </a:r>
            <a:r>
              <a:rPr lang="de-DE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Globe</a:t>
            </a:r>
            <a:r>
              <a:rPr lang="de-D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r>
              <a:rPr lang="de-DE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Dourbes</a:t>
            </a:r>
            <a:endParaRPr lang="de-DE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21147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15616" y="548680"/>
            <a:ext cx="6858000" cy="980119"/>
          </a:xfrm>
        </p:spPr>
        <p:txBody>
          <a:bodyPr>
            <a:normAutofit fontScale="90000"/>
          </a:bodyPr>
          <a:lstStyle/>
          <a:p>
            <a:r>
              <a:rPr lang="de-DE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BRAMS</a:t>
            </a:r>
            <a:br>
              <a:rPr lang="de-DE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3600" i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de-DE" sz="36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elgian</a:t>
            </a:r>
            <a:r>
              <a:rPr lang="de-DE" sz="36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600" i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de-DE" sz="36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dio</a:t>
            </a:r>
            <a:r>
              <a:rPr lang="de-DE" sz="36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600" i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de-DE" sz="36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eteor</a:t>
            </a:r>
            <a:r>
              <a:rPr lang="de-DE" sz="36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600" i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de-DE" sz="36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tations</a:t>
            </a:r>
            <a:endParaRPr lang="de-DE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468774" y="2879926"/>
            <a:ext cx="28647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Centre</a:t>
            </a:r>
            <a:r>
              <a:rPr lang="de-D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de-DE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Géophysique</a:t>
            </a:r>
            <a:r>
              <a:rPr lang="de-D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 </a:t>
            </a:r>
            <a:r>
              <a:rPr lang="de-DE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Globe</a:t>
            </a:r>
            <a:r>
              <a:rPr lang="de-D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r>
              <a:rPr lang="de-DE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Dourbes</a:t>
            </a:r>
            <a:endParaRPr lang="de-DE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508" y="2149708"/>
            <a:ext cx="5070254" cy="3802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6635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8680"/>
            <a:ext cx="9144000" cy="5827278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2069720" y="5517232"/>
            <a:ext cx="5004557" cy="584775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Reflex vom Kopf </a:t>
            </a:r>
          </a:p>
        </p:txBody>
      </p:sp>
    </p:spTree>
    <p:extLst>
      <p:ext uri="{BB962C8B-B14F-4D97-AF65-F5344CB8AC3E}">
        <p14:creationId xmlns:p14="http://schemas.microsoft.com/office/powerpoint/2010/main" val="14782438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612" y="1600200"/>
            <a:ext cx="6200775" cy="3657600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2069720" y="5517232"/>
            <a:ext cx="50045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Reflex von Kopf und Spur </a:t>
            </a:r>
          </a:p>
        </p:txBody>
      </p:sp>
    </p:spTree>
    <p:extLst>
      <p:ext uri="{BB962C8B-B14F-4D97-AF65-F5344CB8AC3E}">
        <p14:creationId xmlns:p14="http://schemas.microsoft.com/office/powerpoint/2010/main" val="21468106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/>
          <p:cNvSpPr txBox="1"/>
          <p:nvPr/>
        </p:nvSpPr>
        <p:spPr>
          <a:xfrm>
            <a:off x="323528" y="620688"/>
            <a:ext cx="842493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Die Radiowellen des weit entfernten Senders bei </a:t>
            </a:r>
            <a:r>
              <a:rPr lang="de-DE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Dourbes</a:t>
            </a:r>
            <a:r>
              <a:rPr lang="de-DE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können in Stuttgart gewöhnlich nicht empfangen werden, weil die Erdkrümmung als Hindernis wirkt.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339472" y="3671153"/>
            <a:ext cx="869702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Erzeugt jedoch ein Meteor in ca. 100 km Höhe</a:t>
            </a:r>
          </a:p>
          <a:p>
            <a:r>
              <a:rPr lang="de-DE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eine Leuchtspur, werden die Wellen daran gespiegelt und führen im Stuttgarter Empfänger zu einem kurzen „ping“ . </a:t>
            </a:r>
          </a:p>
        </p:txBody>
      </p:sp>
    </p:spTree>
    <p:extLst>
      <p:ext uri="{BB962C8B-B14F-4D97-AF65-F5344CB8AC3E}">
        <p14:creationId xmlns:p14="http://schemas.microsoft.com/office/powerpoint/2010/main" val="18017037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Foliennummernplatzhalt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C32357B-FF36-4649-B696-A16E89E03EA5}" type="slidenum">
              <a:rPr lang="de-DE" altLang="de-DE" sz="800" smtClean="0">
                <a:solidFill>
                  <a:srgbClr val="FFFF00"/>
                </a:solidFill>
                <a:latin typeface="Futura BdCn BT" pitchFamily="34" charset="0"/>
              </a:rPr>
              <a:pPr>
                <a:spcBef>
                  <a:spcPct val="0"/>
                </a:spcBef>
                <a:buFontTx/>
                <a:buNone/>
              </a:pPr>
              <a:t>2</a:t>
            </a:fld>
            <a:endParaRPr lang="de-DE" altLang="de-DE" sz="800">
              <a:solidFill>
                <a:srgbClr val="FFFF00"/>
              </a:solidFill>
              <a:latin typeface="Futura BdCn BT" pitchFamily="34" charset="0"/>
            </a:endParaRPr>
          </a:p>
        </p:txBody>
      </p:sp>
      <p:sp>
        <p:nvSpPr>
          <p:cNvPr id="3075" name="Text Box 2"/>
          <p:cNvSpPr txBox="1">
            <a:spLocks noChangeArrowheads="1"/>
          </p:cNvSpPr>
          <p:nvPr/>
        </p:nvSpPr>
        <p:spPr bwMode="auto">
          <a:xfrm>
            <a:off x="685800" y="228600"/>
            <a:ext cx="5453063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dirty="0">
                <a:solidFill>
                  <a:srgbClr val="FFFF00"/>
                </a:solidFill>
                <a:latin typeface="Futura Md BT" pitchFamily="34" charset="0"/>
              </a:rPr>
              <a:t>Schwäbische Sternwarte e.V. Stuttgart</a:t>
            </a:r>
          </a:p>
        </p:txBody>
      </p:sp>
      <p:sp>
        <p:nvSpPr>
          <p:cNvPr id="3076" name="Line 3"/>
          <p:cNvSpPr>
            <a:spLocks noChangeShapeType="1"/>
          </p:cNvSpPr>
          <p:nvPr/>
        </p:nvSpPr>
        <p:spPr bwMode="auto">
          <a:xfrm>
            <a:off x="539750" y="719138"/>
            <a:ext cx="8277225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pic>
        <p:nvPicPr>
          <p:cNvPr id="3077" name="Picture 12" descr="C:\Dokumente und Einstellungen\J\Eigene Dateien\SSW\Folien\logo_bl_g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0" y="142875"/>
            <a:ext cx="579438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8" name="Line 13"/>
          <p:cNvSpPr>
            <a:spLocks noChangeShapeType="1"/>
          </p:cNvSpPr>
          <p:nvPr/>
        </p:nvSpPr>
        <p:spPr bwMode="auto">
          <a:xfrm>
            <a:off x="539750" y="6477000"/>
            <a:ext cx="8277225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" name="Textfeld 2"/>
          <p:cNvSpPr txBox="1"/>
          <p:nvPr/>
        </p:nvSpPr>
        <p:spPr>
          <a:xfrm>
            <a:off x="399032" y="5928172"/>
            <a:ext cx="8349431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Antennen auf unserer Sternwarte</a:t>
            </a: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204" y="874217"/>
            <a:ext cx="7348315" cy="4898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1384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7350"/>
            <a:ext cx="9144000" cy="5109882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1043608" y="5877272"/>
            <a:ext cx="7128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Wasserwellen</a:t>
            </a:r>
          </a:p>
        </p:txBody>
      </p:sp>
    </p:spTree>
    <p:extLst>
      <p:ext uri="{BB962C8B-B14F-4D97-AF65-F5344CB8AC3E}">
        <p14:creationId xmlns:p14="http://schemas.microsoft.com/office/powerpoint/2010/main" val="1396344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1115616" y="5657671"/>
            <a:ext cx="71287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Wellen breiten sich mit einer bestimmten Geschwindigkeit aus</a:t>
            </a:r>
          </a:p>
        </p:txBody>
      </p:sp>
      <p:pic>
        <p:nvPicPr>
          <p:cNvPr id="4" name="VIDEO000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332656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561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107504" y="5657671"/>
            <a:ext cx="88569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Wellen durchdringen sich gegenseitig. </a:t>
            </a:r>
          </a:p>
          <a:p>
            <a:pPr algn="ctr"/>
            <a:r>
              <a:rPr lang="de-DE" sz="3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Sie überlagern sich ungestört.</a:t>
            </a:r>
          </a:p>
        </p:txBody>
      </p:sp>
      <p:pic>
        <p:nvPicPr>
          <p:cNvPr id="2" name="VIDEO000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16632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902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107504" y="404664"/>
            <a:ext cx="88569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Was bewegt sich bei der Wasserwelle?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107504" y="1988840"/>
            <a:ext cx="885698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Der Wasserspiegel an einer Stelle schwingt auf und nieder.</a:t>
            </a:r>
          </a:p>
          <a:p>
            <a:r>
              <a:rPr lang="de-DE" sz="3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de-DE" sz="3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Das Wasser selber bewegt sich nicht von der Stelle!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07504" y="5158933"/>
            <a:ext cx="88569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Was sich ausbreitet, ist die Schwingung!</a:t>
            </a:r>
          </a:p>
        </p:txBody>
      </p:sp>
    </p:spTree>
    <p:extLst>
      <p:ext uri="{BB962C8B-B14F-4D97-AF65-F5344CB8AC3E}">
        <p14:creationId xmlns:p14="http://schemas.microsoft.com/office/powerpoint/2010/main" val="3272694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107504" y="404664"/>
            <a:ext cx="88569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Was für Wellen kennen wir noch?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107504" y="1988840"/>
            <a:ext cx="38884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Klar: Schallwellen!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07504" y="2926685"/>
            <a:ext cx="36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Was schwingt?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107504" y="3847390"/>
            <a:ext cx="88569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Der Luftdruck an einer Stelle schwingt.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107504" y="4789799"/>
            <a:ext cx="85689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Die Luft selbst bewegt sich nicht fort, es pflanzt sich nur die Druckschwankung fort.</a:t>
            </a:r>
          </a:p>
        </p:txBody>
      </p:sp>
    </p:spTree>
    <p:extLst>
      <p:ext uri="{BB962C8B-B14F-4D97-AF65-F5344CB8AC3E}">
        <p14:creationId xmlns:p14="http://schemas.microsoft.com/office/powerpoint/2010/main" val="4268562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107504" y="404664"/>
            <a:ext cx="88569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Was für Wellen kennen wir noch?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107504" y="1988840"/>
            <a:ext cx="38884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Radiowellen!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07504" y="2926685"/>
            <a:ext cx="36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Was schwingt?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107504" y="3847390"/>
            <a:ext cx="88569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Hier gibt es keine Materie, die schwingt.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107504" y="4789799"/>
            <a:ext cx="85689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 schwingt das elektromagnetische Feld.</a:t>
            </a:r>
          </a:p>
          <a:p>
            <a:r>
              <a:rPr lang="de-DE" sz="3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Aber das ist ein Thema für einen anderen Tag</a:t>
            </a:r>
          </a:p>
        </p:txBody>
      </p:sp>
    </p:spTree>
    <p:extLst>
      <p:ext uri="{BB962C8B-B14F-4D97-AF65-F5344CB8AC3E}">
        <p14:creationId xmlns:p14="http://schemas.microsoft.com/office/powerpoint/2010/main" val="66092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107504" y="404664"/>
            <a:ext cx="88569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Was für Wellen kennen wir noch?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107504" y="1268760"/>
            <a:ext cx="38884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Lichtwellen!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93762" y="1988840"/>
            <a:ext cx="87129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Licht ist eine elektromagnetische Welle, genau wie die Radiowellen. 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107504" y="3430741"/>
            <a:ext cx="8568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Unterschied:  Die Wellenlänge ist viel kürzer.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165770" y="4221088"/>
            <a:ext cx="8568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Radiowellen: mm - km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165770" y="4942909"/>
            <a:ext cx="8568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Lichtwellen:   0,4 µm – 0,8 µm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203518" y="5661248"/>
            <a:ext cx="87609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µm (Mikrometer) = 1 Tausendstel  Millimeter = 1 Millionstel Meter</a:t>
            </a:r>
          </a:p>
        </p:txBody>
      </p:sp>
    </p:spTree>
    <p:extLst>
      <p:ext uri="{BB962C8B-B14F-4D97-AF65-F5344CB8AC3E}">
        <p14:creationId xmlns:p14="http://schemas.microsoft.com/office/powerpoint/2010/main" val="1574421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8" grpId="0"/>
      <p:bldP spid="9" grpId="0"/>
      <p:bldP spid="10" grpId="0"/>
    </p:bldLst>
  </p:timing>
</p:sld>
</file>

<file path=ppt/theme/theme1.xml><?xml version="1.0" encoding="utf-8"?>
<a:theme xmlns:a="http://schemas.openxmlformats.org/drawingml/2006/main" name="Standarddesign">
  <a:themeElements>
    <a:clrScheme name="Standard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andard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">
    <a:dk1>
      <a:srgbClr val="000000"/>
    </a:dk1>
    <a:lt1>
      <a:srgbClr val="000066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AAAAB8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ppt/theme/themeOverride2.xml><?xml version="1.0" encoding="utf-8"?>
<a:themeOverride xmlns:a="http://schemas.openxmlformats.org/drawingml/2006/main">
  <a:clrScheme name="">
    <a:dk1>
      <a:srgbClr val="000000"/>
    </a:dk1>
    <a:lt1>
      <a:srgbClr val="000066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AAAAB8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ppt/theme/themeOverride3.xml><?xml version="1.0" encoding="utf-8"?>
<a:themeOverride xmlns:a="http://schemas.openxmlformats.org/drawingml/2006/main">
  <a:clrScheme name="">
    <a:dk1>
      <a:srgbClr val="000000"/>
    </a:dk1>
    <a:lt1>
      <a:srgbClr val="000066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AAAAB8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ppt/theme/themeOverride4.xml><?xml version="1.0" encoding="utf-8"?>
<a:themeOverride xmlns:a="http://schemas.openxmlformats.org/drawingml/2006/main">
  <a:clrScheme name="">
    <a:dk1>
      <a:srgbClr val="000000"/>
    </a:dk1>
    <a:lt1>
      <a:srgbClr val="000066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AAAAB8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412</Words>
  <Application>Microsoft Office PowerPoint</Application>
  <PresentationFormat>Bildschirmpräsentation (4:3)</PresentationFormat>
  <Paragraphs>75</Paragraphs>
  <Slides>19</Slides>
  <Notes>4</Notes>
  <HiddenSlides>0</HiddenSlides>
  <MMClips>2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19</vt:i4>
      </vt:variant>
    </vt:vector>
  </HeadingPairs>
  <TitlesOfParts>
    <vt:vector size="26" baseType="lpstr">
      <vt:lpstr>Arial</vt:lpstr>
      <vt:lpstr>Calibri</vt:lpstr>
      <vt:lpstr>Futura BdCn BT</vt:lpstr>
      <vt:lpstr>Futura Md BT</vt:lpstr>
      <vt:lpstr>Tahoma</vt:lpstr>
      <vt:lpstr>Times New Roman</vt:lpstr>
      <vt:lpstr>Standarddesign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Meteorscatter auf der Uhlandshöhe bei 50 MHz (6 m Wellenlänge)</vt:lpstr>
      <vt:lpstr>PowerPoint-Präsentation</vt:lpstr>
      <vt:lpstr>PowerPoint-Präsentation</vt:lpstr>
      <vt:lpstr> BRAMS belgian radio meteor stations</vt:lpstr>
      <vt:lpstr> BRAMS belgian radio meteor stations</vt:lpstr>
      <vt:lpstr>PowerPoint-Präsentation</vt:lpstr>
      <vt:lpstr>PowerPoint-Präsentation</vt:lpstr>
      <vt:lpstr>PowerPoint-Präsentation</vt:lpstr>
    </vt:vector>
  </TitlesOfParts>
  <Company>Schwäbische Sternwarte eV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 Vorlage</dc:title>
  <dc:creator>johannes</dc:creator>
  <cp:lastModifiedBy>Lukas Zaremba</cp:lastModifiedBy>
  <cp:revision>280</cp:revision>
  <dcterms:created xsi:type="dcterms:W3CDTF">2002-03-14T19:43:21Z</dcterms:created>
  <dcterms:modified xsi:type="dcterms:W3CDTF">2023-02-26T18:09:27Z</dcterms:modified>
</cp:coreProperties>
</file>